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3" d="100"/>
          <a:sy n="83" d="100"/>
        </p:scale>
        <p:origin x="-1426" y="-77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algn="tl" flip="none" sx="50000" sy="50000" tx="0" ty="0"/>
          </a:blipFill>
          <a:ln w="0" cap="flat" cmpd="sng" algn="ctr">
            <a:noFill/>
            <a:prstDash val="solid"/>
          </a:ln>
          <a:effectLst>
            <a:fillOverlay blend="mult">
              <a:gradFill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199999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 bwMode="auto"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 bwMode="auto"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 bwMode="auto">
          <a:xfrm>
            <a:off x="5871224" y="6557946"/>
            <a:ext cx="2002464" cy="22690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BF4EB2-E039-4F51-B76D-712B9B233246}" type="datetimeFigureOut">
              <a:rPr lang="ru-RU"/>
              <a:t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 bwMode="auto">
          <a:xfrm>
            <a:off x="2819400" y="6557946"/>
            <a:ext cx="2927722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7880884" y="6556248"/>
            <a:ext cx="588336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31A45F-9A64-4068-AA22-BB2C5A759DD0}" type="slidenum">
              <a:rPr lang="ru-RU"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BF4EB2-E039-4F51-B76D-712B9B2332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31A45F-9A64-4068-AA22-BB2C5A759DD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53200" y="274955"/>
            <a:ext cx="1524000" cy="5851525"/>
          </a:xfrm>
        </p:spPr>
        <p:txBody>
          <a:bodyPr vert="eaVert" anchor="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42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fld id="{26BF4EB2-E039-4F51-B76D-712B9B2332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31A45F-9A64-4068-AA22-BB2C5A759DD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BF4EB2-E039-4F51-B76D-712B9B2332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31A45F-9A64-4068-AA22-BB2C5A759DD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66800" y="2821836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BF4EB2-E039-4F51-B76D-712B9B2332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3B31A45F-9A64-4068-AA22-BB2C5A759DD0}" type="slidenum">
              <a:rPr lang="ru-RU"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42048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BF4EB2-E039-4F51-B76D-712B9B23324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31A45F-9A64-4068-AA22-BB2C5A759DD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5867399"/>
            <a:ext cx="3520440" cy="4572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178808" y="5867399"/>
            <a:ext cx="3520440" cy="4572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BF4EB2-E039-4F51-B76D-712B9B233246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31A45F-9A64-4068-AA22-BB2C5A759DD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42048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BF4EB2-E039-4F51-B76D-712B9B233246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31A45F-9A64-4068-AA22-BB2C5A759DD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BF4EB2-E039-4F51-B76D-712B9B233246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31A45F-9A64-4068-AA22-BB2C5A759DD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BF4EB2-E039-4F51-B76D-712B9B23324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31A45F-9A64-4068-AA22-BB2C5A759DD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 rot="21419999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BF4EB2-E039-4F51-B76D-712B9B23324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31A45F-9A64-4068-AA22-BB2C5A759DD0}" type="slidenum">
              <a:rPr lang="ru-RU"/>
              <a:t/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 bwMode="auto">
          <a:xfrm>
            <a:off x="663682" y="1041002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 flipH="1">
            <a:off x="8153399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algn="tl" flip="none" sx="50000" sy="50000" tx="0" ty="0"/>
          </a:blipFill>
          <a:ln w="0" cap="flat" cmpd="sng" algn="ctr">
            <a:noFill/>
            <a:prstDash val="solid"/>
          </a:ln>
          <a:effectLst>
            <a:fillOverlay blend="mult">
              <a:gradFill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 bwMode="auto"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BF4EB2-E039-4F51-B76D-712B9B233246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 bwMode="auto"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 bwMode="auto"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31A45F-9A64-4068-AA22-BB2C5A759DD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3800" b="1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600"/>
        </a:spcBef>
        <a:buClr>
          <a:schemeClr val="tx2"/>
        </a:buClr>
        <a:buSzPct val="73000"/>
        <a:buFont typeface="Wingdings 2"/>
        <a:buChar char="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>
        <a:spcBef>
          <a:spcPts val="500"/>
        </a:spcBef>
        <a:buClr>
          <a:schemeClr val="accent4"/>
        </a:buClr>
        <a:buSzPct val="80000"/>
        <a:buFont typeface="Wingdings 2"/>
        <a:buChar char=""/>
        <a:defRPr sz="23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>
        <a:spcBef>
          <a:spcPts val="400"/>
        </a:spcBef>
        <a:buClr>
          <a:schemeClr val="accent4"/>
        </a:buClr>
        <a:buSzPct val="60000"/>
        <a:buFont typeface="Wingdings"/>
        <a:buChar char="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>
        <a:spcBef>
          <a:spcPts val="0"/>
        </a:spcBef>
        <a:buClr>
          <a:schemeClr val="accent4"/>
        </a:buClr>
        <a:buSzPct val="80000"/>
        <a:buFont typeface="Wingdings 2"/>
        <a:buChar char=""/>
        <a:defRPr sz="20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>
        <a:spcBef>
          <a:spcPts val="400"/>
        </a:spcBef>
        <a:buClr>
          <a:schemeClr val="accent4"/>
        </a:buClr>
        <a:buSzPct val="70000"/>
        <a:buFont typeface="Wingdings"/>
        <a:buChar char="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>
        <a:spcBef>
          <a:spcPts val="400"/>
        </a:spcBef>
        <a:buClr>
          <a:schemeClr val="accent4"/>
        </a:buClr>
        <a:buSzPct val="80000"/>
        <a:buFont typeface="Wingdings 2"/>
        <a:buChar char=""/>
        <a:defRPr sz="18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>
        <a:spcBef>
          <a:spcPts val="0"/>
        </a:spcBef>
        <a:buClr>
          <a:schemeClr val="accent4"/>
        </a:buClr>
        <a:buSzPct val="80000"/>
        <a:buFont typeface="Wingdings 2"/>
        <a:buChar char="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>
        <a:spcBef>
          <a:spcPts val="300"/>
        </a:spcBef>
        <a:buClr>
          <a:schemeClr val="accent4"/>
        </a:buClr>
        <a:buSzPct val="100000"/>
        <a:buChar char="•"/>
        <a:defRPr sz="16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>
        <a:spcBef>
          <a:spcPts val="0"/>
        </a:spcBef>
        <a:buClr>
          <a:schemeClr val="accent4"/>
        </a:buClr>
        <a:buSzPct val="100000"/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57158" y="1643050"/>
            <a:ext cx="8501122" cy="31432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>
                <a:latin typeface="Times New Roman"/>
                <a:cs typeface="Times New Roman"/>
              </a:rPr>
              <a:t>Презентация на тему: « Сечение геометрических тел плоскостью»</a:t>
            </a:r>
            <a:endParaRPr lang="ru-RU" sz="600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5143512"/>
            <a:ext cx="6400800" cy="4952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>
                <a:solidFill>
                  <a:schemeClr val="tx1"/>
                </a:solidFill>
                <a:latin typeface="Times New Roman"/>
                <a:cs typeface="Times New Roman"/>
              </a:rPr>
              <a:t>Преподаватель </a:t>
            </a:r>
            <a:r>
              <a:rPr lang="ru-RU" sz="3600">
                <a:solidFill>
                  <a:schemeClr val="tx1"/>
                </a:solidFill>
                <a:latin typeface="Times New Roman"/>
                <a:cs typeface="Times New Roman"/>
              </a:rPr>
              <a:t>Гомозова</a:t>
            </a:r>
            <a:r>
              <a:rPr lang="ru-RU" sz="3600">
                <a:solidFill>
                  <a:schemeClr val="tx1"/>
                </a:solidFill>
                <a:latin typeface="Times New Roman"/>
                <a:cs typeface="Times New Roman"/>
              </a:rPr>
              <a:t> Л.Н.</a:t>
            </a:r>
            <a:endParaRPr lang="ru-RU" sz="36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4371" t="70733" r="23206" b="11400"/>
          <a:stretch/>
        </p:blipFill>
        <p:spPr bwMode="auto">
          <a:xfrm>
            <a:off x="642909" y="714356"/>
            <a:ext cx="728667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214290"/>
            <a:ext cx="77867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куб пересечен плоскостью общего положения (рис. 2, </a:t>
            </a:r>
            <a:r>
              <a:rPr lang="ru-RU" sz="32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32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 е</a:t>
            </a: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), то полученная фигура сечения в данном случае (треугольник) проецируется на плоскости проекции </a:t>
            </a:r>
            <a:r>
              <a:rPr lang="ru-RU" sz="32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</a:t>
            </a: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и </a:t>
            </a:r>
            <a:r>
              <a:rPr lang="ru-RU" sz="32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с искажением.</a:t>
            </a:r>
            <a:endParaRPr lang="ru-RU" sz="32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142852"/>
            <a:ext cx="78581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Сечение призмы плоскостью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Фигура сечения прямой пятиугольной призмы фронтально-проецирующей плоскостью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 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(рис. 3, 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а)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представляет собой плоский пятиугольник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12345.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Для построения проекций фигуры сечения находят проекции точек пересечения плоскости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с ребрами призмы и соединяют их прямыми линиями. 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Фронтальные проекции этих точек получаются при пересечении фронтальных проекций ребер призмы с фронтальным следом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ru-RU" sz="2800" b="0" i="1" u="none" strike="noStrike" cap="none" baseline="-25000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  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секущей плоскости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(точки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1’...5'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0" t="0" r="44680" b="11212"/>
          <a:stretch/>
        </p:blipFill>
        <p:spPr bwMode="auto">
          <a:xfrm>
            <a:off x="1214414" y="285728"/>
            <a:ext cx="621510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142852"/>
            <a:ext cx="77867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Горизонтальные проекции точек пересечения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1...5 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совпадают с горизонтальными проекциями ребер. Имея две проекции этих точек, с помощью линий связи находят профильные проекции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1''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…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5''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Полученные точки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1''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…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5'' 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соединяют прямыми линиями и получают профильную проекцию фигуры сечения.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Действительный вид фигуры сечения можно определить любым из способов: вращения, совмещения или перемены плоскостей проекций</a:t>
            </a:r>
            <a:r>
              <a:rPr lang="ru-RU" sz="28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42852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данном примере (рис. 3, 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а)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применен способ перемены плоскостей проекций. Горизонтальная плоскость проекций заменена новой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800" b="0" i="1" u="none" strike="noStrike" cap="none" baseline="-25000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причем ось х</a:t>
            </a:r>
            <a:r>
              <a:rPr lang="ru-RU" sz="28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(для упрощения построений) совпадает с фронтальным следом плоскости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Р.</a:t>
            </a:r>
            <a:endParaRPr lang="ru-RU" sz="2800" b="0" i="0" u="none" strike="noStrike" cap="none">
              <a:ln>
                <a:noFill/>
              </a:ln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нахождения новой горизонтальной проекции какой-либо точки фигуры сечения (например, точки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необходимо выполнить следующие построения. Из точки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1’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восставляют перпендикуляр к новой оси х</a:t>
            </a:r>
            <a:r>
              <a:rPr lang="ru-RU" sz="28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и откладывают на нем расстояние от прежней оси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до прежней горизонтальней проекции точки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1,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т.е. отрезок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п.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142852"/>
            <a:ext cx="78581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В результате получают точку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8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()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Так же находят и новые горизонтальные проекции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точек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2...5.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Соединив прямыми линиями новые горизонтальные проекции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8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()…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.5</a:t>
            </a:r>
            <a:r>
              <a:rPr lang="ru-RU" sz="2800" b="0" i="0" u="none" strike="noStrike" cap="none" baseline="-25000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, получают действительный вил фигуры сечения.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Разверткой называется плоская фигура, полученная при совмещении поверхности геометрического тела с одной плоскостью (без наложения граней или иных элементов поверхности друг на друга).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142852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Развертку боковой поверхности (рис. 3,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с основанием и фигурой сечения призмы строят следующим образом. 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Проводят прямую, на которой откладывают пять отрезков, равных длинам сторон пятиугольника, лежащего в основании призмы. 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 полученных точек проводят перпендикуляры, на которых откладывают действительные длины ребер усеченной призмы, беря их с фронтальной или профильной проекции (рис. 3,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), получают развертку боковой поверхности призмы.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51793" t="0" r="0" b="29218"/>
          <a:stretch/>
        </p:blipFill>
        <p:spPr bwMode="auto">
          <a:xfrm>
            <a:off x="1285852" y="357166"/>
            <a:ext cx="578647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214290"/>
            <a:ext cx="771530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 развертке боковой поверхности пристраивают фигуру нижнего основания — пятиугольник и фигуру сечения. При этом используют метод триангуляции (см. рис. 5, </a:t>
            </a:r>
            <a:r>
              <a:rPr lang="ru-RU" sz="32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или метод координат, известный из геометрического черчения. На рис. 5, </a:t>
            </a:r>
            <a:r>
              <a:rPr lang="ru-RU" sz="32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показано построение вершины 5 методом триангуляции. Линии сгиба по ГОСТ 2.303-68 показывают на развертке штрихпунктирной линией с двумя точками.</a:t>
            </a:r>
            <a:endParaRPr lang="ru-RU" sz="32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285728"/>
            <a:ext cx="79296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Цель: Познакомить студентов с методами построения усечённых геометрических тел в прямоугольных проекциях.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Изучить методы, позволяющие определять на чертеже действительную величину отрезка прямой и плоской фигуры.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Формирование пространственных представлений студентов посредством чтения и построения чертежей.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Совершенствование графической техники.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0"/>
            <a:ext cx="78581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Для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наглядности выполним построение усеченного тела в аксонометрической проекции.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На рис. 3,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построена изометрическая проекция усеченной призмы. 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Порядок построения изометрической проекции следующий. 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Строят изометрическую проекцию основания призмы; проводят в вертикальном направлении линии ребер, на которых от основания откладывают их действительные длины, взятые с фронтальной или профильной проекции призмы.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Полученные точки соединяют прямыми линиями.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43037" t="54839" r="30479" b="0"/>
          <a:stretch/>
        </p:blipFill>
        <p:spPr bwMode="auto">
          <a:xfrm>
            <a:off x="1428728" y="642918"/>
            <a:ext cx="585791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6298465" name=""/>
          <p:cNvSpPr txBox="1"/>
          <p:nvPr/>
        </p:nvSpPr>
        <p:spPr bwMode="auto">
          <a:xfrm flipH="0" flipV="0">
            <a:off x="410929" y="365493"/>
            <a:ext cx="7643230" cy="405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>
                <a:latin typeface="Times New Roman"/>
                <a:cs typeface="Times New Roman"/>
              </a:rPr>
              <a:t>ИСПОЛЬЗОВАННЫЕ ИСТОЧНИКИ</a:t>
            </a:r>
            <a:endParaRPr/>
          </a:p>
          <a:p>
            <a:pPr algn="l">
              <a:defRPr/>
            </a:pPr>
            <a:endParaRPr lang="ru-RU"/>
          </a:p>
          <a:p>
            <a:pPr algn="l">
              <a:defRPr/>
            </a:pPr>
            <a:r>
              <a:rPr lang="ru-RU" sz="2800">
                <a:latin typeface="Times New Roman"/>
                <a:cs typeface="Times New Roman"/>
              </a:rPr>
              <a:t>Чекмарев</a:t>
            </a:r>
            <a:r>
              <a:rPr lang="ru-RU" sz="2800">
                <a:latin typeface="Times New Roman"/>
                <a:cs typeface="Times New Roman"/>
              </a:rPr>
              <a:t> А. А. Инженерная графика. Машиностроительное черчение [Электронный ресурс]: учебник / А. А. </a:t>
            </a:r>
            <a:r>
              <a:rPr lang="ru-RU" sz="2800">
                <a:latin typeface="Times New Roman"/>
                <a:cs typeface="Times New Roman"/>
              </a:rPr>
              <a:t>Чекмарев</a:t>
            </a:r>
            <a:r>
              <a:rPr lang="ru-RU" sz="2800">
                <a:latin typeface="Times New Roman"/>
                <a:cs typeface="Times New Roman"/>
              </a:rPr>
              <a:t>. – Москва: НИЦ ИНФРА-М, 2019. – 396 с. – </a:t>
            </a:r>
            <a:endParaRPr sz="2800"/>
          </a:p>
          <a:p>
            <a:pPr algn="l">
              <a:defRPr/>
            </a:pPr>
            <a:r>
              <a:rPr lang="ru-RU" sz="2800">
                <a:latin typeface="Times New Roman"/>
                <a:cs typeface="Times New Roman"/>
              </a:rPr>
              <a:t>Инженерная графика. [Электронный ресурс]: учебник / Н. П. Сорокин [и др.]. – Санкт-Петербург : Лань, 2019. – 392 http://e.lanbook.com/book/74681 </a:t>
            </a:r>
            <a:endParaRPr lang="ru-RU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786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Понятие о сечениях геометрических тел</a:t>
            </a:r>
            <a:endParaRPr lang="ru-RU" sz="32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57158" y="571480"/>
            <a:ext cx="77867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Построение пересечения тел плоскостями часто встречается при изображении внешних очертаний деталей машин и приборов, при выявлении внутренних очертаний деталей и во вспомогательных построениях (нахождение точек встречи прямой с поверхностью, </a:t>
            </a:r>
            <a:endParaRPr lang="ru-RU" sz="28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отыскание </a:t>
            </a:r>
            <a:r>
              <a:rPr lang="ru-RU" sz="2800">
                <a:latin typeface="Times New Roman"/>
                <a:cs typeface="Times New Roman"/>
              </a:rPr>
              <a:t>линий пересечения </a:t>
            </a:r>
            <a:r>
              <a:rPr lang="ru-RU" sz="2800">
                <a:latin typeface="Times New Roman"/>
                <a:cs typeface="Times New Roman"/>
              </a:rPr>
              <a:t>двух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ru-RU" sz="2800">
                <a:latin typeface="Times New Roman"/>
                <a:cs typeface="Times New Roman"/>
              </a:rPr>
              <a:t>поверхностей и др.).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Детали машин и приборов </a:t>
            </a:r>
            <a:endParaRPr lang="ru-RU"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очень </a:t>
            </a:r>
            <a:r>
              <a:rPr lang="ru-RU" sz="2800">
                <a:latin typeface="Times New Roman"/>
                <a:cs typeface="Times New Roman"/>
              </a:rPr>
              <a:t>часто имеют формы, </a:t>
            </a:r>
            <a:endParaRPr lang="ru-RU"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представляющие </a:t>
            </a:r>
            <a:r>
              <a:rPr lang="ru-RU" sz="2800">
                <a:latin typeface="Times New Roman"/>
                <a:cs typeface="Times New Roman"/>
              </a:rPr>
              <a:t>собой </a:t>
            </a:r>
            <a:endParaRPr lang="ru-RU"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различные </a:t>
            </a:r>
            <a:r>
              <a:rPr lang="ru-RU" sz="2800">
                <a:latin typeface="Times New Roman"/>
                <a:cs typeface="Times New Roman"/>
              </a:rPr>
              <a:t>геометрические </a:t>
            </a:r>
            <a:endParaRPr lang="ru-RU"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поверхности</a:t>
            </a:r>
            <a:r>
              <a:rPr lang="ru-RU" sz="2800">
                <a:latin typeface="Times New Roman"/>
                <a:cs typeface="Times New Roman"/>
              </a:rPr>
              <a:t>. </a:t>
            </a:r>
            <a:endParaRPr/>
          </a:p>
        </p:txBody>
      </p:sp>
      <p:pic>
        <p:nvPicPr>
          <p:cNvPr id="4" name="Рисунок 3" descr="Сечение геометрических тел плоскостями и развертки их поверхностей с примерами и образцами выполнения"/>
          <p:cNvPicPr/>
          <p:nvPr/>
        </p:nvPicPr>
        <p:blipFill>
          <a:blip r:embed="rId2"/>
          <a:stretch/>
        </p:blipFill>
        <p:spPr bwMode="auto">
          <a:xfrm>
            <a:off x="5429256" y="4357670"/>
            <a:ext cx="3571900" cy="250033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142852"/>
            <a:ext cx="800105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Рассекая геометрическое тело плоскостью, получают сечение — ограниченную замкнутую линию, все точки которой принадлежат как секущей плоскости, так и поверхности тела.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пересечении плоскостью многогранника (например, призмы, пирамиды) в сечении получается многоугольник с вершинами, расположенными на ребрах многогранника.</a:t>
            </a:r>
            <a:endParaRPr/>
          </a:p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>
                <a:latin typeface="Times New Roman"/>
                <a:cs typeface="Times New Roman"/>
              </a:rPr>
              <a:t>При пересечении плоскостью тел вращения (например, цилиндра, конуса) фигура сечения часто ограничена кривой линией. </a:t>
            </a:r>
            <a:r>
              <a:rPr lang="ru-RU" sz="320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214290"/>
            <a:ext cx="78581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Точки этой кривой находят с помощью вспомогательных линий — прямых или окружностей, взятых на поверхности тела. Точки пересечения этих линий с секущей плоскостью будут искомыми точками контура криволинейного сечения.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Пример сечения плоскостью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геометрического тела — куба, лежащего на горизонтальной плоскости проекции </a:t>
            </a:r>
            <a:r>
              <a:rPr lang="ru-RU" sz="28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Н,</a:t>
            </a:r>
            <a:r>
              <a:rPr lang="ru-RU" sz="28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показан на рис. 2.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>
                <a:latin typeface="Times New Roman"/>
                <a:cs typeface="Times New Roman"/>
              </a:rPr>
              <a:t>В первом случае (рис </a:t>
            </a:r>
            <a:r>
              <a:rPr lang="ru-RU" sz="2800">
                <a:latin typeface="Times New Roman"/>
                <a:cs typeface="Times New Roman"/>
              </a:rPr>
              <a:t>2,</a:t>
            </a:r>
            <a:r>
              <a:rPr lang="ru-RU" sz="2800" i="1">
                <a:latin typeface="Times New Roman"/>
                <a:cs typeface="Times New Roman"/>
              </a:rPr>
              <a:t> </a:t>
            </a:r>
            <a:r>
              <a:rPr lang="ru-RU" sz="2800" i="1">
                <a:latin typeface="Times New Roman"/>
                <a:cs typeface="Times New Roman"/>
              </a:rPr>
              <a:t>а</a:t>
            </a:r>
            <a:r>
              <a:rPr lang="ru-RU" sz="2800">
                <a:latin typeface="Times New Roman"/>
                <a:cs typeface="Times New Roman"/>
              </a:rPr>
              <a:t>) куб усечен фронтально-проецирующей плоскостью </a:t>
            </a:r>
            <a:r>
              <a:rPr lang="ru-RU" sz="2800" i="1">
                <a:latin typeface="Times New Roman"/>
                <a:cs typeface="Times New Roman"/>
              </a:rPr>
              <a:t>Р</a:t>
            </a:r>
            <a:r>
              <a:rPr lang="ru-RU" sz="2800" i="1">
                <a:latin typeface="Times New Roman"/>
                <a:cs typeface="Times New Roman"/>
              </a:rPr>
              <a:t>.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>
                <a:latin typeface="Times New Roman"/>
                <a:cs typeface="Times New Roman"/>
              </a:rPr>
              <a:t>Фигурой </a:t>
            </a:r>
            <a:r>
              <a:rPr lang="ru-RU" sz="2800">
                <a:latin typeface="Times New Roman"/>
                <a:cs typeface="Times New Roman"/>
              </a:rPr>
              <a:t>сечения является прямоугольник.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4371" t="32579" r="23206" b="47226"/>
          <a:stretch/>
        </p:blipFill>
        <p:spPr bwMode="auto">
          <a:xfrm>
            <a:off x="1142976" y="785794"/>
            <a:ext cx="642942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142852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построении двух проекций такого сечения (рис. 2, </a:t>
            </a:r>
            <a:r>
              <a:rPr lang="ru-RU" sz="36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36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следует иметь в виду, что фронтальная проекция фигуры сечения совпадает с фронтальным следом секущей плоскости </a:t>
            </a:r>
            <a:r>
              <a:rPr lang="ru-RU" sz="36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3600" b="0" i="1" u="none" strike="noStrike" cap="none" baseline="-25000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</a:t>
            </a:r>
            <a:r>
              <a:rPr lang="ru-RU" sz="36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Горизонтальная проекция фигуры сечения — прямоугольник.</a:t>
            </a:r>
            <a:r>
              <a:rPr lang="ru-RU" sz="3600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4371" t="52800" r="23206" b="29132"/>
          <a:stretch/>
        </p:blipFill>
        <p:spPr bwMode="auto">
          <a:xfrm>
            <a:off x="500034" y="428604"/>
            <a:ext cx="74295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214290"/>
            <a:ext cx="778674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 втором случае (рис. 2, </a:t>
            </a:r>
            <a:r>
              <a:rPr lang="ru-RU" sz="32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куб усечен горизонтально-проецирующей плоскостью </a:t>
            </a:r>
            <a:r>
              <a:rPr lang="ru-RU" sz="32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Р.</a:t>
            </a: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Фигура сечения — прямоугольник.</a:t>
            </a:r>
            <a:endParaRPr lang="ru-RU" sz="32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рис. 2, </a:t>
            </a:r>
            <a:r>
              <a:rPr lang="ru-RU" sz="32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приведено построение проекции этого сечения. Горизонтальная проекция фигуры сечения совпадает с горизонтальным следом </a:t>
            </a:r>
            <a:r>
              <a:rPr lang="ru-RU" sz="32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3200" b="0" i="1" u="none" strike="noStrike" cap="none" baseline="-25000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 </a:t>
            </a: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секущей плоскости. Фронтальной проекцией сечения будет прямоугольник, одной стороной которого является линия пересечения плоскости </a:t>
            </a:r>
            <a:r>
              <a:rPr lang="ru-RU" sz="3200" b="0" i="1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3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с плоскостью передней грани куба.</a:t>
            </a:r>
            <a:endParaRPr lang="ru-RU" sz="32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C4BD9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Изящная">
      <a:fillStyleLst>
        <a:solidFill>
          <a:schemeClr val="phClr"/>
        </a:solidFill>
        <a:gradFill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algn="tl" flip="none" sx="50000" sy="5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0</Words>
  <Application>Р7-Офис/7.3.0.0</Application>
  <DocSecurity>0</DocSecurity>
  <PresentationFormat>Экран (4:3)</PresentationFormat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 Сечение геометрических тел плоскостью»</dc:title>
  <dc:subject/>
  <dc:creator>Sergey ostrov</dc:creator>
  <cp:keywords/>
  <dc:description/>
  <dc:identifier/>
  <dc:language/>
  <cp:lastModifiedBy/>
  <cp:revision>15</cp:revision>
  <dcterms:created xsi:type="dcterms:W3CDTF">2023-10-02T17:11:56Z</dcterms:created>
  <dcterms:modified xsi:type="dcterms:W3CDTF">2023-10-03T10:31:37Z</dcterms:modified>
  <cp:category/>
  <cp:contentStatus/>
  <cp:version/>
</cp:coreProperties>
</file>