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19"/>
  </p:notesMasterIdLst>
  <p:sldIdLst>
    <p:sldId id="256" r:id="rId2"/>
    <p:sldId id="261" r:id="rId3"/>
    <p:sldId id="287" r:id="rId4"/>
    <p:sldId id="257" r:id="rId5"/>
    <p:sldId id="266" r:id="rId6"/>
    <p:sldId id="306" r:id="rId7"/>
    <p:sldId id="271" r:id="rId8"/>
    <p:sldId id="307" r:id="rId9"/>
    <p:sldId id="308" r:id="rId10"/>
    <p:sldId id="309" r:id="rId11"/>
    <p:sldId id="277" r:id="rId12"/>
    <p:sldId id="314" r:id="rId13"/>
    <p:sldId id="315" r:id="rId14"/>
    <p:sldId id="316" r:id="rId15"/>
    <p:sldId id="317" r:id="rId16"/>
    <p:sldId id="310" r:id="rId17"/>
    <p:sldId id="311" r:id="rId18"/>
  </p:sldIdLst>
  <p:sldSz cx="9144000" cy="5143500" type="screen16x9"/>
  <p:notesSz cx="6858000" cy="9144000"/>
  <p:embeddedFontLst>
    <p:embeddedFont>
      <p:font typeface="Fira Sans Condensed Medium" panose="020B0604020202020204" charset="0"/>
      <p:regular r:id="rId20"/>
      <p:bold r:id="rId21"/>
      <p:italic r:id="rId22"/>
      <p:boldItalic r:id="rId23"/>
    </p:embeddedFont>
    <p:embeddedFont>
      <p:font typeface="Fira Sans Extra Condensed Medium" panose="020B0604020202020204" charset="0"/>
      <p:regular r:id="rId24"/>
      <p:bold r:id="rId25"/>
      <p:italic r:id="rId26"/>
      <p:boldItalic r:id="rId27"/>
    </p:embeddedFont>
    <p:embeddedFont>
      <p:font typeface="Roboto Slab Regular" panose="020B0604020202020204" charset="0"/>
      <p:regular r:id="rId28"/>
      <p:bold r:id="rId29"/>
    </p:embeddedFont>
    <p:embeddedFont>
      <p:font typeface="Squada One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AC20E2-B9ED-4B90-8F1B-E2B5EDA084BA}">
  <a:tblStyle styleId="{D2AC20E2-B9ED-4B90-8F1B-E2B5EDA084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6027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b945840abe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b945840abe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5522eb7919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5522eb7919_1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545caf3b9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545caf3b9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b945840abe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b945840abe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5522eb7919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5522eb7919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b945840abe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b945840abe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5522eb7919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5522eb7919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b945840abe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b945840abe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b945840abe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b945840abe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475" y="-14675"/>
            <a:ext cx="9144000" cy="5158200"/>
          </a:xfrm>
          <a:prstGeom prst="rect">
            <a:avLst/>
          </a:prstGeom>
          <a:solidFill>
            <a:schemeClr val="lt1">
              <a:alpha val="515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183800" y="0"/>
            <a:ext cx="7960500" cy="4144500"/>
          </a:xfrm>
          <a:prstGeom prst="rect">
            <a:avLst/>
          </a:prstGeom>
          <a:solidFill>
            <a:schemeClr val="dk1">
              <a:alpha val="748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1899474"/>
            <a:ext cx="1575000" cy="3244200"/>
          </a:xfrm>
          <a:prstGeom prst="rect">
            <a:avLst/>
          </a:prstGeom>
          <a:solidFill>
            <a:schemeClr val="accent1">
              <a:alpha val="564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697175" y="1320225"/>
            <a:ext cx="361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911825" y="29778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1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1_1_2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/>
          <p:nvPr/>
        </p:nvSpPr>
        <p:spPr>
          <a:xfrm flipH="1">
            <a:off x="200" y="0"/>
            <a:ext cx="9144000" cy="5151000"/>
          </a:xfrm>
          <a:prstGeom prst="rect">
            <a:avLst/>
          </a:prstGeom>
          <a:solidFill>
            <a:schemeClr val="lt1">
              <a:alpha val="515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5"/>
          <p:cNvSpPr/>
          <p:nvPr/>
        </p:nvSpPr>
        <p:spPr>
          <a:xfrm flipH="1">
            <a:off x="-225" y="0"/>
            <a:ext cx="7932000" cy="4647300"/>
          </a:xfrm>
          <a:prstGeom prst="rect">
            <a:avLst/>
          </a:prstGeom>
          <a:solidFill>
            <a:schemeClr val="dk1">
              <a:alpha val="748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90" name="Google Shape;190;p25"/>
          <p:cNvSpPr txBox="1">
            <a:spLocks noGrp="1"/>
          </p:cNvSpPr>
          <p:nvPr>
            <p:ph type="ctrTitle"/>
          </p:nvPr>
        </p:nvSpPr>
        <p:spPr>
          <a:xfrm>
            <a:off x="831200" y="1808325"/>
            <a:ext cx="2819400" cy="62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subTitle" idx="1"/>
          </p:nvPr>
        </p:nvSpPr>
        <p:spPr>
          <a:xfrm>
            <a:off x="831200" y="2314225"/>
            <a:ext cx="2819400" cy="11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5"/>
          <p:cNvSpPr/>
          <p:nvPr/>
        </p:nvSpPr>
        <p:spPr>
          <a:xfrm flipH="1">
            <a:off x="904125" y="3827725"/>
            <a:ext cx="8240100" cy="1323000"/>
          </a:xfrm>
          <a:prstGeom prst="rect">
            <a:avLst/>
          </a:prstGeom>
          <a:solidFill>
            <a:schemeClr val="accent1">
              <a:alpha val="564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1">
  <p:cSld name="CUSTOM_7_2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-7350"/>
            <a:ext cx="9144000" cy="5158200"/>
          </a:xfrm>
          <a:prstGeom prst="rect">
            <a:avLst/>
          </a:prstGeom>
          <a:solidFill>
            <a:schemeClr val="lt1">
              <a:alpha val="515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 flipH="1">
            <a:off x="175" y="0"/>
            <a:ext cx="7960500" cy="4144500"/>
          </a:xfrm>
          <a:prstGeom prst="rect">
            <a:avLst/>
          </a:prstGeom>
          <a:solidFill>
            <a:schemeClr val="dk1">
              <a:alpha val="748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7569475" y="1899474"/>
            <a:ext cx="1575000" cy="3244200"/>
          </a:xfrm>
          <a:prstGeom prst="rect">
            <a:avLst/>
          </a:prstGeom>
          <a:solidFill>
            <a:schemeClr val="accent1">
              <a:alpha val="564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 flipH="1">
            <a:off x="3038225" y="1435700"/>
            <a:ext cx="27558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075979" y="233290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0" name="Google Shape;20;p3"/>
          <p:cNvCxnSpPr/>
          <p:nvPr/>
        </p:nvCxnSpPr>
        <p:spPr>
          <a:xfrm>
            <a:off x="5954850" y="0"/>
            <a:ext cx="0" cy="31620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2">
  <p:cSld name="CUSTOM_7_2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475" y="-7350"/>
            <a:ext cx="9144000" cy="5158200"/>
          </a:xfrm>
          <a:prstGeom prst="rect">
            <a:avLst/>
          </a:prstGeom>
          <a:solidFill>
            <a:schemeClr val="lt1">
              <a:alpha val="515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1183800" y="0"/>
            <a:ext cx="7960500" cy="4144500"/>
          </a:xfrm>
          <a:prstGeom prst="rect">
            <a:avLst/>
          </a:prstGeom>
          <a:solidFill>
            <a:schemeClr val="dk1">
              <a:alpha val="748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0" y="1899474"/>
            <a:ext cx="1575000" cy="3244200"/>
          </a:xfrm>
          <a:prstGeom prst="rect">
            <a:avLst/>
          </a:prstGeom>
          <a:solidFill>
            <a:schemeClr val="accent1">
              <a:alpha val="564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3350450" y="1435700"/>
            <a:ext cx="27558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 idx="2" hasCustomPrompt="1"/>
          </p:nvPr>
        </p:nvSpPr>
        <p:spPr>
          <a:xfrm>
            <a:off x="89196" y="233290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7" name="Google Shape;27;p4"/>
          <p:cNvCxnSpPr/>
          <p:nvPr/>
        </p:nvCxnSpPr>
        <p:spPr>
          <a:xfrm>
            <a:off x="3189625" y="0"/>
            <a:ext cx="0" cy="31620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3">
  <p:cSld name="CUSTOM_7_2_1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flipH="1">
            <a:off x="475" y="-7350"/>
            <a:ext cx="9144000" cy="5158200"/>
          </a:xfrm>
          <a:prstGeom prst="rect">
            <a:avLst/>
          </a:prstGeom>
          <a:solidFill>
            <a:schemeClr val="lt1">
              <a:alpha val="515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5942275" y="-7350"/>
            <a:ext cx="3201900" cy="1547700"/>
          </a:xfrm>
          <a:prstGeom prst="rect">
            <a:avLst/>
          </a:prstGeom>
          <a:solidFill>
            <a:schemeClr val="accent1">
              <a:alpha val="564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0" y="900600"/>
            <a:ext cx="6561900" cy="4242900"/>
          </a:xfrm>
          <a:prstGeom prst="rect">
            <a:avLst/>
          </a:prstGeom>
          <a:solidFill>
            <a:schemeClr val="dk1">
              <a:alpha val="748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3350450" y="2540550"/>
            <a:ext cx="30396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 idx="2" hasCustomPrompt="1"/>
          </p:nvPr>
        </p:nvSpPr>
        <p:spPr>
          <a:xfrm>
            <a:off x="89196" y="34377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34" name="Google Shape;34;p5"/>
          <p:cNvCxnSpPr/>
          <p:nvPr/>
        </p:nvCxnSpPr>
        <p:spPr>
          <a:xfrm>
            <a:off x="3189625" y="-10625"/>
            <a:ext cx="0" cy="42774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4">
  <p:cSld name="CUSTOM_7_2_1_1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0" y="-7350"/>
            <a:ext cx="9144000" cy="5158200"/>
          </a:xfrm>
          <a:prstGeom prst="rect">
            <a:avLst/>
          </a:prstGeom>
          <a:solidFill>
            <a:schemeClr val="lt1">
              <a:alpha val="515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 flipH="1">
            <a:off x="300" y="-7350"/>
            <a:ext cx="3201900" cy="1547700"/>
          </a:xfrm>
          <a:prstGeom prst="rect">
            <a:avLst/>
          </a:prstGeom>
          <a:solidFill>
            <a:schemeClr val="accent1">
              <a:alpha val="564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 flipH="1">
            <a:off x="2582575" y="900600"/>
            <a:ext cx="6561900" cy="4242900"/>
          </a:xfrm>
          <a:prstGeom prst="rect">
            <a:avLst/>
          </a:prstGeom>
          <a:solidFill>
            <a:schemeClr val="dk1">
              <a:alpha val="748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ctrTitle"/>
          </p:nvPr>
        </p:nvSpPr>
        <p:spPr>
          <a:xfrm flipH="1">
            <a:off x="2627825" y="2540550"/>
            <a:ext cx="31662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075775" y="2359022"/>
            <a:ext cx="2628600" cy="22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41" name="Google Shape;41;p6"/>
          <p:cNvCxnSpPr/>
          <p:nvPr/>
        </p:nvCxnSpPr>
        <p:spPr>
          <a:xfrm>
            <a:off x="5954850" y="-10625"/>
            <a:ext cx="0" cy="42774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6">
  <p:cSld name="CUSTOM_7_2_1_1_1_1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 flipH="1">
            <a:off x="0" y="-7350"/>
            <a:ext cx="9144000" cy="5158200"/>
          </a:xfrm>
          <a:prstGeom prst="rect">
            <a:avLst/>
          </a:prstGeom>
          <a:solidFill>
            <a:schemeClr val="lt1">
              <a:alpha val="515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8"/>
          <p:cNvSpPr/>
          <p:nvPr/>
        </p:nvSpPr>
        <p:spPr>
          <a:xfrm>
            <a:off x="0" y="318625"/>
            <a:ext cx="3201900" cy="1547700"/>
          </a:xfrm>
          <a:prstGeom prst="rect">
            <a:avLst/>
          </a:prstGeom>
          <a:solidFill>
            <a:schemeClr val="accent1">
              <a:alpha val="564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291050" y="627300"/>
            <a:ext cx="6561900" cy="3888900"/>
          </a:xfrm>
          <a:prstGeom prst="rect">
            <a:avLst/>
          </a:prstGeom>
          <a:solidFill>
            <a:schemeClr val="dk1">
              <a:alpha val="748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  <p:sp>
        <p:nvSpPr>
          <p:cNvPr id="53" name="Google Shape;53;p8"/>
          <p:cNvSpPr txBox="1">
            <a:spLocks noGrp="1"/>
          </p:cNvSpPr>
          <p:nvPr>
            <p:ph type="ctrTitle"/>
          </p:nvPr>
        </p:nvSpPr>
        <p:spPr>
          <a:xfrm>
            <a:off x="4724075" y="2047850"/>
            <a:ext cx="24492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None/>
              <a:defRPr sz="6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 idx="2" hasCustomPrompt="1"/>
          </p:nvPr>
        </p:nvSpPr>
        <p:spPr>
          <a:xfrm>
            <a:off x="1813725" y="1866322"/>
            <a:ext cx="2628600" cy="22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Fira Sans Extra Condensed Medium"/>
              <a:buNone/>
              <a:defRPr sz="60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55" name="Google Shape;55;p8"/>
          <p:cNvCxnSpPr>
            <a:stCxn id="50" idx="0"/>
          </p:cNvCxnSpPr>
          <p:nvPr/>
        </p:nvCxnSpPr>
        <p:spPr>
          <a:xfrm flipH="1">
            <a:off x="4563300" y="-7350"/>
            <a:ext cx="8700" cy="37815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ody text">
  <p:cSld name="CUSTOM_8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0" y="-14675"/>
            <a:ext cx="9144000" cy="5158200"/>
          </a:xfrm>
          <a:prstGeom prst="rect">
            <a:avLst/>
          </a:prstGeom>
          <a:solidFill>
            <a:schemeClr val="lt1">
              <a:alpha val="515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0" y="978325"/>
            <a:ext cx="9144000" cy="3172200"/>
          </a:xfrm>
          <a:prstGeom prst="rect">
            <a:avLst/>
          </a:prstGeom>
          <a:solidFill>
            <a:schemeClr val="dk1">
              <a:alpha val="748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8275"/>
              </a:solidFill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642050" y="1445850"/>
            <a:ext cx="5308200" cy="24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800"/>
              <a:buFont typeface="Nunito Light"/>
              <a:buChar char="◂"/>
              <a:defRPr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◂"/>
              <a:defRPr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◂"/>
              <a:defRPr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◂"/>
              <a:defRPr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○"/>
              <a:defRPr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■"/>
              <a:defRPr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●"/>
              <a:defRPr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○"/>
              <a:defRPr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Font typeface="Nunito Light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7010473" y="1262675"/>
            <a:ext cx="15207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9"/>
          <p:cNvSpPr/>
          <p:nvPr/>
        </p:nvSpPr>
        <p:spPr>
          <a:xfrm flipH="1">
            <a:off x="0" y="0"/>
            <a:ext cx="301500" cy="5143500"/>
          </a:xfrm>
          <a:prstGeom prst="rect">
            <a:avLst/>
          </a:prstGeom>
          <a:solidFill>
            <a:schemeClr val="accent1">
              <a:alpha val="564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D5D5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ONLY_2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0" y="1257350"/>
            <a:ext cx="9146858" cy="3459589"/>
          </a:xfrm>
          <a:custGeom>
            <a:avLst/>
            <a:gdLst/>
            <a:ahLst/>
            <a:cxnLst/>
            <a:rect l="l" t="t" r="r" b="b"/>
            <a:pathLst>
              <a:path w="3429000" h="4959984" extrusionOk="0">
                <a:moveTo>
                  <a:pt x="3428822" y="4959629"/>
                </a:moveTo>
                <a:lnTo>
                  <a:pt x="0" y="4959629"/>
                </a:lnTo>
                <a:lnTo>
                  <a:pt x="0" y="0"/>
                </a:lnTo>
                <a:lnTo>
                  <a:pt x="3428822" y="0"/>
                </a:lnTo>
                <a:lnTo>
                  <a:pt x="3428822" y="4959629"/>
                </a:lnTo>
                <a:close/>
              </a:path>
            </a:pathLst>
          </a:custGeom>
          <a:solidFill>
            <a:schemeClr val="dk1">
              <a:alpha val="7486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1348450" y="225175"/>
            <a:ext cx="64470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865200" y="28070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2"/>
          </p:nvPr>
        </p:nvSpPr>
        <p:spPr>
          <a:xfrm>
            <a:off x="3663000" y="28070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ctrTitle" idx="3"/>
          </p:nvPr>
        </p:nvSpPr>
        <p:spPr>
          <a:xfrm>
            <a:off x="464600" y="24984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ctrTitle" idx="4"/>
          </p:nvPr>
        </p:nvSpPr>
        <p:spPr>
          <a:xfrm>
            <a:off x="3262350" y="24984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5"/>
          </p:nvPr>
        </p:nvSpPr>
        <p:spPr>
          <a:xfrm>
            <a:off x="6460750" y="2807050"/>
            <a:ext cx="18180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ctrTitle" idx="6"/>
          </p:nvPr>
        </p:nvSpPr>
        <p:spPr>
          <a:xfrm>
            <a:off x="6060100" y="249845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Fira Sans Condensed Medium"/>
              <a:buNone/>
              <a:defRPr sz="16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Point">
  <p:cSld name="CUSTOM_1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/>
          <p:nvPr/>
        </p:nvSpPr>
        <p:spPr>
          <a:xfrm>
            <a:off x="3449675" y="1218000"/>
            <a:ext cx="5694300" cy="3925500"/>
          </a:xfrm>
          <a:prstGeom prst="rect">
            <a:avLst/>
          </a:prstGeom>
          <a:solidFill>
            <a:schemeClr val="accent2">
              <a:alpha val="597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6"/>
          <p:cNvSpPr/>
          <p:nvPr/>
        </p:nvSpPr>
        <p:spPr>
          <a:xfrm>
            <a:off x="-850" y="-3750"/>
            <a:ext cx="8037900" cy="4672800"/>
          </a:xfrm>
          <a:prstGeom prst="rect">
            <a:avLst/>
          </a:prstGeom>
          <a:solidFill>
            <a:schemeClr val="dk1">
              <a:alpha val="748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686700" y="1351150"/>
            <a:ext cx="7089300" cy="30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250">
                <a:solidFill>
                  <a:schemeClr val="dk1"/>
                </a:solidFill>
              </a:defRPr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250">
                <a:solidFill>
                  <a:schemeClr val="dk1"/>
                </a:solidFill>
              </a:defRPr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250">
                <a:solidFill>
                  <a:schemeClr val="dk1"/>
                </a:solidFill>
              </a:defRPr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250">
                <a:solidFill>
                  <a:schemeClr val="dk1"/>
                </a:solidFill>
              </a:defRPr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250">
                <a:solidFill>
                  <a:schemeClr val="dk1"/>
                </a:solidFill>
              </a:defRPr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 sz="1250">
                <a:solidFill>
                  <a:schemeClr val="dk1"/>
                </a:solidFill>
              </a:defRPr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 sz="1250">
                <a:solidFill>
                  <a:schemeClr val="dk1"/>
                </a:solidFill>
              </a:defRPr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 sz="125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ctrTitle"/>
          </p:nvPr>
        </p:nvSpPr>
        <p:spPr>
          <a:xfrm>
            <a:off x="2031600" y="547625"/>
            <a:ext cx="5080800" cy="7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Squada One"/>
              <a:buNone/>
              <a:defRPr sz="2800">
                <a:solidFill>
                  <a:srgbClr val="666666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 Slab Regular"/>
              <a:buChar char="●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 Slab Regular"/>
              <a:buChar char="○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 Slab Regular"/>
              <a:buChar char="■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 Slab Regular"/>
              <a:buChar char="●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 Slab Regular"/>
              <a:buChar char="○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 Slab Regular"/>
              <a:buChar char="■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 Slab Regular"/>
              <a:buChar char="●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Roboto Slab Regular"/>
              <a:buChar char="○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Font typeface="Roboto Slab Regular"/>
              <a:buChar char="■"/>
              <a:defRPr sz="12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9" r:id="rId8"/>
    <p:sldLayoutId id="2147483662" r:id="rId9"/>
    <p:sldLayoutId id="2147483668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 txBox="1">
            <a:spLocks noGrp="1"/>
          </p:cNvSpPr>
          <p:nvPr>
            <p:ph type="subTitle" idx="1"/>
          </p:nvPr>
        </p:nvSpPr>
        <p:spPr>
          <a:xfrm>
            <a:off x="3779912" y="1059582"/>
            <a:ext cx="4752528" cy="19442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Соблюдение тех. Безопасности на объекте озеленения и строительство садово-парковых сооружений</a:t>
            </a:r>
            <a:endParaRPr sz="2800" dirty="0"/>
          </a:p>
        </p:txBody>
      </p:sp>
      <p:sp>
        <p:nvSpPr>
          <p:cNvPr id="392" name="Google Shape;392;p55"/>
          <p:cNvSpPr txBox="1">
            <a:spLocks noGrp="1"/>
          </p:cNvSpPr>
          <p:nvPr>
            <p:ph type="ctrTitle"/>
          </p:nvPr>
        </p:nvSpPr>
        <p:spPr>
          <a:xfrm>
            <a:off x="1331640" y="3651870"/>
            <a:ext cx="2517838" cy="3154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altLang="ru-RU" sz="1800" b="1" dirty="0"/>
              <a:t>Преподаватель </a:t>
            </a:r>
            <a:r>
              <a:rPr lang="ru-RU" altLang="ru-RU" sz="1800" b="1" dirty="0" err="1"/>
              <a:t>спец.дисциплин</a:t>
            </a:r>
            <a:r>
              <a:rPr lang="ru-RU" altLang="ru-RU" sz="1800" b="1" dirty="0"/>
              <a:t> Желоманова Е.И.</a:t>
            </a:r>
            <a:br>
              <a:rPr lang="ru-RU" altLang="ru-RU" sz="1800" b="1" dirty="0"/>
            </a:br>
            <a:r>
              <a:rPr lang="ru-RU" altLang="ru-RU" sz="1800" b="1" dirty="0"/>
              <a:t>для студентов группы СП-31</a:t>
            </a:r>
            <a:br>
              <a:rPr lang="ru-RU" altLang="ru-RU" sz="1800" b="1" dirty="0"/>
            </a:br>
            <a:r>
              <a:rPr lang="ru-RU" altLang="ru-RU" sz="1800" b="1" dirty="0"/>
              <a:t>по модулю ПМ 03. «</a:t>
            </a:r>
            <a:r>
              <a:rPr lang="ru-RU" sz="1800" b="1" dirty="0"/>
              <a:t>Ведение современных технологий садово-паркового и ландшафтного строительства</a:t>
            </a:r>
            <a:r>
              <a:rPr lang="ru-RU" altLang="ru-RU" sz="1800" b="1" dirty="0"/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>
            <a:spLocks noGrp="1"/>
          </p:cNvSpPr>
          <p:nvPr>
            <p:ph type="body" idx="1"/>
          </p:nvPr>
        </p:nvSpPr>
        <p:spPr>
          <a:xfrm>
            <a:off x="686700" y="627534"/>
            <a:ext cx="7089300" cy="379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Не допускается применять машины и аппараты, предназначенные для работы с пестицидами, не по назначению, а также модернизировать и реконструировать их без разрешения санитарно-эпидемиологической станции.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Работающие с ядохимикатами должны остерегаться попадания препарата в глаза, на губы и на влажные от пота участки тела. Нельзя пользоваться самодельными ватно-марлевыми повязками.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При переносе ядохимикатов отрытую тару закрывают влажной тканью, не допуская рассыпания и выплескивания препарата.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Опрыскиватели и опыливатели перед пользованием проверяют водой на герметичность и работоспособность. По окончании работ все системы промывают водой.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Лица, работающие с пестицидами и другими ядохимикатами, перед обедом и после работы обязаны вымыть лицо и руки водой с мылом и прополоскать полость рта.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Для курения, питья и еды должно отводиться специальное помещение, в которое запрещается входить в спецодежде.</a:t>
            </a:r>
          </a:p>
        </p:txBody>
      </p:sp>
    </p:spTree>
    <p:extLst>
      <p:ext uri="{BB962C8B-B14F-4D97-AF65-F5344CB8AC3E}">
        <p14:creationId xmlns:p14="http://schemas.microsoft.com/office/powerpoint/2010/main" val="394390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76"/>
          <p:cNvSpPr txBox="1">
            <a:spLocks noGrp="1"/>
          </p:cNvSpPr>
          <p:nvPr>
            <p:ph type="ctrTitle"/>
          </p:nvPr>
        </p:nvSpPr>
        <p:spPr>
          <a:xfrm>
            <a:off x="3275856" y="1563638"/>
            <a:ext cx="6048672" cy="35798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cap="all" dirty="0"/>
              <a:t>ОХРАНА ТРУДА ПРИ ПРОВЕДЕНИИ САДОВО-ПАРКОВЫХ РАБОТ НА ОБЪЕКТЕ</a:t>
            </a:r>
            <a:br>
              <a:rPr lang="ru-RU" cap="all" dirty="0"/>
            </a:br>
            <a:br>
              <a:rPr lang="ru-RU" cap="all" dirty="0"/>
            </a:br>
            <a:br>
              <a:rPr lang="ru-RU" b="1" dirty="0"/>
            </a:br>
            <a:br>
              <a:rPr lang="ru-RU" dirty="0"/>
            </a:br>
            <a:endParaRPr dirty="0"/>
          </a:p>
        </p:txBody>
      </p:sp>
      <p:sp>
        <p:nvSpPr>
          <p:cNvPr id="848" name="Google Shape;848;p76"/>
          <p:cNvSpPr txBox="1">
            <a:spLocks noGrp="1"/>
          </p:cNvSpPr>
          <p:nvPr>
            <p:ph type="title" idx="2"/>
          </p:nvPr>
        </p:nvSpPr>
        <p:spPr>
          <a:xfrm>
            <a:off x="89196" y="233290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5486"/>
            <a:ext cx="5184576" cy="622200"/>
          </a:xfrm>
        </p:spPr>
        <p:txBody>
          <a:bodyPr/>
          <a:lstStyle/>
          <a:p>
            <a:r>
              <a:rPr lang="ru-RU" dirty="0"/>
              <a:t>Общие требования: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771550"/>
            <a:ext cx="6840760" cy="3312368"/>
          </a:xfrm>
        </p:spPr>
        <p:txBody>
          <a:bodyPr/>
          <a:lstStyle/>
          <a:p>
            <a:r>
              <a:rPr lang="ru-RU" dirty="0"/>
              <a:t>1. Работа по удалению деревьев и пеньков направлена на улучшение санитарного состояния и дендрологического сочетания зеленых насаждений, их просторного размещения и эстетического положения на территории.</a:t>
            </a:r>
          </a:p>
          <a:p>
            <a:r>
              <a:rPr lang="ru-RU" dirty="0"/>
              <a:t>2. Руководитель работ ведёт журнал по охране труда, проводят инструктажи на рабочих местах со всеми работающими;</a:t>
            </a:r>
          </a:p>
          <a:p>
            <a:r>
              <a:rPr lang="ru-RU" dirty="0"/>
              <a:t>— следят за исправностью всех текущих средств, инструментов, предохранительных устройств, ограждений и средств защиты;</a:t>
            </a:r>
          </a:p>
          <a:p>
            <a:r>
              <a:rPr lang="ru-RU" dirty="0"/>
              <a:t>— проводят контроль за выполнением работающими правил и инструкций по технике безопасности, производственной санитарии и пожарной безопасности.</a:t>
            </a:r>
          </a:p>
          <a:p>
            <a:r>
              <a:rPr lang="ru-RU" dirty="0"/>
              <a:t>3. Работы по удалению деревьев и пеньков следует выполнять соответственно технологических карт, проектов, технологических инструкций и этих правил.</a:t>
            </a:r>
          </a:p>
          <a:p>
            <a:r>
              <a:rPr lang="ru-RU" dirty="0"/>
              <a:t>4. Во время выполнения работ по удалению деревьев и пеньков необходимо предусмотреть мероприятия по защите работающих от возможного действия опасных и вредных факторов. Транспортные средства, механизмы и инструмент должны быть в исправном состоянии, не должны допускать загрязнения водоемов, воздуха. Перед началом работы по удалению деревьев и пеньков следует получить наряд на проведение этих работ.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76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5486"/>
            <a:ext cx="7056784" cy="622200"/>
          </a:xfrm>
        </p:spPr>
        <p:txBody>
          <a:bodyPr/>
          <a:lstStyle/>
          <a:p>
            <a:r>
              <a:rPr lang="ru-RU" b="1" dirty="0"/>
              <a:t>Требования безопасности перед началом работ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771550"/>
            <a:ext cx="6840760" cy="3312368"/>
          </a:xfrm>
        </p:spPr>
        <p:txBody>
          <a:bodyPr/>
          <a:lstStyle/>
          <a:p>
            <a:r>
              <a:rPr lang="ru-RU" dirty="0"/>
              <a:t>1. Работы по подготовке площадок для организации безопасного проведения работ по удалению деревьев и пеньков должны предусмотреть:</a:t>
            </a:r>
          </a:p>
          <a:p>
            <a:r>
              <a:rPr lang="ru-RU" dirty="0"/>
              <a:t>- ограждение опасных зон проведения работ знаками безопасности;</a:t>
            </a:r>
          </a:p>
          <a:p>
            <a:r>
              <a:rPr lang="ru-RU" dirty="0"/>
              <a:t>- размещение работников и машин в процессе выполнения работ на расстояние не менее высоты спиленного дерева;</a:t>
            </a:r>
          </a:p>
          <a:p>
            <a:r>
              <a:rPr lang="ru-RU" dirty="0"/>
              <a:t>- освещение места проведения работ;</a:t>
            </a:r>
          </a:p>
          <a:p>
            <a:r>
              <a:rPr lang="ru-RU" dirty="0"/>
              <a:t>- звуковую или другую сигнализацию между работающими.</a:t>
            </a:r>
          </a:p>
          <a:p>
            <a:r>
              <a:rPr lang="ru-RU" dirty="0"/>
              <a:t>2. Во время проведения работ по удалению деревьев и пеньков в холодную пору года место проведения работ должно быть очищено ото льда, снега и посыпано песком. Запрещается проводить эти работы, если стволы и ветки деревьев покрыты льдом и снегом.</a:t>
            </a:r>
          </a:p>
          <a:p>
            <a:r>
              <a:rPr lang="ru-RU" dirty="0"/>
              <a:t>3. Движение транспортных средств и механизмов в месте проведения работ должно быть организовано по транспортно-технической схеме с установкой дорожных знаков.</a:t>
            </a:r>
          </a:p>
          <a:p>
            <a:r>
              <a:rPr lang="ru-RU" dirty="0"/>
              <a:t>4. В радиусе 50 м от места проведения работ должны быть удалены ветки, сухостой, зависшие ветровые </a:t>
            </a:r>
            <a:r>
              <a:rPr lang="ru-RU" dirty="0" err="1"/>
              <a:t>буреланы</a:t>
            </a:r>
            <a:r>
              <a:rPr lang="ru-RU" dirty="0"/>
              <a:t> и сломанные деревья, которые могут упасть от ветра или удара.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153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6"/>
            <a:ext cx="6912768" cy="622200"/>
          </a:xfrm>
        </p:spPr>
        <p:txBody>
          <a:bodyPr/>
          <a:lstStyle/>
          <a:p>
            <a:r>
              <a:rPr lang="ru-RU" b="1" dirty="0"/>
              <a:t>Требования безопасности во время работ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843558"/>
            <a:ext cx="6696744" cy="2880320"/>
          </a:xfrm>
        </p:spPr>
        <p:txBody>
          <a:bodyPr/>
          <a:lstStyle/>
          <a:p>
            <a:r>
              <a:rPr lang="ru-RU" dirty="0"/>
              <a:t>1. Во время спиливания деревьев механизмами или ручными инструментами необходимо придерживаться дополнительных требований:</a:t>
            </a:r>
          </a:p>
          <a:p>
            <a:r>
              <a:rPr lang="ru-RU" dirty="0"/>
              <a:t>- форма подпила выполняется согласно дополнения ;</a:t>
            </a:r>
          </a:p>
          <a:p>
            <a:r>
              <a:rPr lang="ru-RU" dirty="0"/>
              <a:t>- подпил (</a:t>
            </a:r>
            <a:r>
              <a:rPr lang="ru-RU" dirty="0" err="1"/>
              <a:t>подруб</a:t>
            </a:r>
            <a:r>
              <a:rPr lang="ru-RU" dirty="0"/>
              <a:t>) проводится на глубину не менее 1/4, а у деревьев, наклоненных в бок завалки не менее 1/3 диаметра дерева;</a:t>
            </a:r>
          </a:p>
          <a:p>
            <a:r>
              <a:rPr lang="ru-RU" dirty="0"/>
              <a:t>- ширина недопило должна быть: при диаметре до 40 см - 2 см, при диаметре 40-60 см - 3 см, в случае наличия определенной гнили - увеличивается наравне со здоровыми деревьями соответствующего диаметра;</a:t>
            </a:r>
          </a:p>
          <a:p>
            <a:r>
              <a:rPr lang="ru-RU" dirty="0"/>
              <a:t>- у деревьев, наклоненных в бок, завалки или при боковом ветре недопил должен иметь форму клина соответственно до прибавления;</a:t>
            </a:r>
          </a:p>
          <a:p>
            <a:r>
              <a:rPr lang="ru-RU" dirty="0"/>
              <a:t>- без использования механических средств, которые обеспечивают направленный повал, следует валить деревья диаметром до 60 см. На высоте груди с наклоном в бок повалу, а также деревья диаметром до 35 см с поворотным наклоном до 5°; деревья диаметром более 60 см с поворотным наклоном 5° с помощью </a:t>
            </a:r>
            <a:r>
              <a:rPr lang="ru-RU" dirty="0" err="1"/>
              <a:t>гидроклина</a:t>
            </a:r>
            <a:r>
              <a:rPr lang="ru-RU" dirty="0"/>
              <a:t>;</a:t>
            </a:r>
          </a:p>
          <a:p>
            <a:r>
              <a:rPr lang="ru-RU" dirty="0"/>
              <a:t>- необходимо, чтобы площадь спиливания была размещена выше нижней площади подпила, или не выше его верхней площади;</a:t>
            </a:r>
          </a:p>
        </p:txBody>
      </p:sp>
    </p:spTree>
    <p:extLst>
      <p:ext uri="{BB962C8B-B14F-4D97-AF65-F5344CB8AC3E}">
        <p14:creationId xmlns:p14="http://schemas.microsoft.com/office/powerpoint/2010/main" val="1071188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95486"/>
            <a:ext cx="6912768" cy="622200"/>
          </a:xfrm>
        </p:spPr>
        <p:txBody>
          <a:bodyPr/>
          <a:lstStyle/>
          <a:p>
            <a:r>
              <a:rPr lang="ru-RU" b="1" dirty="0"/>
              <a:t>Требования безопасности во время работ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843558"/>
            <a:ext cx="6696744" cy="2880320"/>
          </a:xfrm>
        </p:spPr>
        <p:txBody>
          <a:bodyPr/>
          <a:lstStyle/>
          <a:p>
            <a:r>
              <a:rPr lang="ru-RU" dirty="0"/>
              <a:t>2. Зависшие деревья необходимо снимать тросом длиною не меньше 50 м с помощью трактора или лебедки.</a:t>
            </a:r>
          </a:p>
          <a:p>
            <a:r>
              <a:rPr lang="ru-RU" dirty="0"/>
              <a:t>3. </a:t>
            </a:r>
            <a:r>
              <a:rPr lang="ru-RU" dirty="0" err="1"/>
              <a:t>Повалка</a:t>
            </a:r>
            <a:r>
              <a:rPr lang="ru-RU" dirty="0"/>
              <a:t> деревьев с корнем должна проводиться с помощью лебедки, бульдозера или других механизмов. Рабочая длина троса должна быть не менее 50 метров.</a:t>
            </a:r>
          </a:p>
          <a:p>
            <a:r>
              <a:rPr lang="ru-RU" dirty="0"/>
              <a:t>4. Во время работы механизмов и транспортных средств в близи линии электропередачи следует выключать их от источника питания, а в случае необходимости - снять. Выключать или снимать электропровода должна организация, в ведении которой находится электросеть.</a:t>
            </a:r>
          </a:p>
          <a:p>
            <a:r>
              <a:rPr lang="ru-RU" dirty="0"/>
              <a:t>5. Для предотвращения возможного падения дерева, что спиливается, на линии электропередачи, на нем необходимо закрепить две или больше оттяжки, длинною не менее двойной высоты дерева, на высоте не меньше 2/3 высоты ствола от земли.</a:t>
            </a:r>
          </a:p>
          <a:p>
            <a:r>
              <a:rPr lang="ru-RU" dirty="0"/>
              <a:t>6. В случае падения дерева на действующую линию электросети до прибытия эксплуатационного персонала запрещается приближаться к месту аварии на расстоянии 10 м и снимать </a:t>
            </a:r>
            <a:r>
              <a:rPr lang="ru-RU" dirty="0" err="1"/>
              <a:t>завислое</a:t>
            </a:r>
            <a:r>
              <a:rPr lang="ru-RU" dirty="0"/>
              <a:t> дерево.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304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Контрольные вопросы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5"/>
          </p:nvPr>
        </p:nvSpPr>
        <p:spPr>
          <a:xfrm>
            <a:off x="611560" y="1491630"/>
            <a:ext cx="7667190" cy="2952328"/>
          </a:xfrm>
        </p:spPr>
        <p:txBody>
          <a:bodyPr/>
          <a:lstStyle/>
          <a:p>
            <a:pPr algn="l">
              <a:buAutoNum type="arabicPeriod"/>
            </a:pPr>
            <a:r>
              <a:rPr lang="ru-RU" sz="1100" dirty="0"/>
              <a:t>Перечислите общие требования безопасности труда при проведении ландшафтно-озеленительных работ</a:t>
            </a:r>
          </a:p>
          <a:p>
            <a:pPr algn="l">
              <a:buAutoNum type="arabicPeriod"/>
            </a:pPr>
            <a:endParaRPr lang="ru-RU" sz="1100" dirty="0"/>
          </a:p>
          <a:p>
            <a:pPr algn="l">
              <a:buAutoNum type="arabicPeriod"/>
            </a:pPr>
            <a:r>
              <a:rPr lang="ru-RU" sz="1100" dirty="0"/>
              <a:t>Перечислите общие требования охраны труда при проведении садово-парковых работ на объекте</a:t>
            </a:r>
          </a:p>
          <a:p>
            <a:pPr algn="l">
              <a:buAutoNum type="arabicPeriod"/>
            </a:pPr>
            <a:endParaRPr lang="ru-RU" sz="1100" dirty="0"/>
          </a:p>
          <a:p>
            <a:pPr algn="l">
              <a:buFont typeface="Roboto Slab Regular"/>
              <a:buAutoNum type="arabicPeriod"/>
            </a:pPr>
            <a:r>
              <a:rPr lang="ru-RU" sz="1100" dirty="0"/>
              <a:t>Перечислите требования безопасности во время работ охраны труда при проведении садово-парковых работ на объекте</a:t>
            </a:r>
          </a:p>
          <a:p>
            <a:pPr algn="l">
              <a:buFont typeface="Roboto Slab Regular"/>
              <a:buAutoNum type="arabicPeriod"/>
            </a:pPr>
            <a:endParaRPr lang="ru-RU" sz="1100" dirty="0"/>
          </a:p>
          <a:p>
            <a:pPr algn="l">
              <a:buFont typeface="Roboto Slab Regular"/>
              <a:buAutoNum type="arabicPeriod"/>
            </a:pPr>
            <a:r>
              <a:rPr lang="ru-RU" sz="1100" dirty="0"/>
              <a:t>Перечислите основные виды инструктажа по охране труда</a:t>
            </a:r>
          </a:p>
          <a:p>
            <a:pPr algn="l">
              <a:buAutoNum type="arabicPeriod"/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97059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Список литературы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5"/>
          </p:nvPr>
        </p:nvSpPr>
        <p:spPr>
          <a:xfrm>
            <a:off x="971600" y="1491630"/>
            <a:ext cx="7307150" cy="2952328"/>
          </a:xfrm>
        </p:spPr>
        <p:txBody>
          <a:bodyPr/>
          <a:lstStyle/>
          <a:p>
            <a:pPr algn="l"/>
            <a:r>
              <a:rPr lang="ru-RU" sz="1050" b="1" dirty="0"/>
              <a:t>ОБЕСПЕЧЕНИЕ БЕЗОПАСНОСТИ ТРУДА ПРИ ПРОВЕДЕНИИ ЛАНДШАФТНО-ОЗЕЛЕНИТЕЛЬНЫХ РАБОТ</a:t>
            </a:r>
            <a:endParaRPr lang="ru-RU" sz="1050" dirty="0"/>
          </a:p>
          <a:p>
            <a:pPr algn="l"/>
            <a:r>
              <a:rPr lang="ru-RU" sz="1050" dirty="0"/>
              <a:t>(3-е издание)</a:t>
            </a:r>
          </a:p>
          <a:p>
            <a:pPr algn="l"/>
            <a:r>
              <a:rPr lang="ru-RU" sz="1050" dirty="0"/>
              <a:t> Издательство МФ ФГБОУ ВО им. </a:t>
            </a:r>
            <a:r>
              <a:rPr lang="ru-RU" sz="1050" dirty="0" err="1"/>
              <a:t>Н.Э.Баумана</a:t>
            </a:r>
            <a:endParaRPr lang="ru-RU" sz="1050" dirty="0"/>
          </a:p>
          <a:p>
            <a:pPr algn="l"/>
            <a:r>
              <a:rPr lang="ru-RU" sz="1050" dirty="0"/>
              <a:t>Москва</a:t>
            </a:r>
          </a:p>
          <a:p>
            <a:pPr algn="l"/>
            <a:endParaRPr lang="ru-RU" sz="1050" dirty="0"/>
          </a:p>
          <a:p>
            <a:pPr algn="l" fontAlgn="base"/>
            <a:r>
              <a:rPr lang="ru-RU" i="1" dirty="0" err="1"/>
              <a:t>А.В.Багинов</a:t>
            </a:r>
            <a:r>
              <a:rPr lang="ru-RU" dirty="0"/>
              <a:t>), ГАУ "Институт Генплана Москвы" (</a:t>
            </a:r>
            <a:r>
              <a:rPr lang="ru-RU" i="1" dirty="0" err="1"/>
              <a:t>О.А.Гармаш</a:t>
            </a:r>
            <a:r>
              <a:rPr lang="ru-RU" dirty="0"/>
              <a:t>,</a:t>
            </a:r>
            <a:r>
              <a:rPr lang="ru-RU" i="1" dirty="0"/>
              <a:t> </a:t>
            </a:r>
            <a:r>
              <a:rPr lang="ru-RU" i="1" dirty="0" err="1"/>
              <a:t>А.А.Авилова</a:t>
            </a:r>
            <a:r>
              <a:rPr lang="ru-RU" i="1" dirty="0"/>
              <a:t>,</a:t>
            </a:r>
            <a:r>
              <a:rPr lang="ru-RU" dirty="0"/>
              <a:t> д-р биол. наук, академик РЭА </a:t>
            </a:r>
            <a:r>
              <a:rPr lang="ru-RU" i="1" dirty="0" err="1"/>
              <a:t>А.А.Минин</a:t>
            </a:r>
            <a:r>
              <a:rPr lang="ru-RU" dirty="0"/>
              <a:t>,</a:t>
            </a:r>
            <a:r>
              <a:rPr lang="ru-RU" i="1" dirty="0"/>
              <a:t> </a:t>
            </a:r>
            <a:r>
              <a:rPr lang="ru-RU" i="1" dirty="0" err="1"/>
              <a:t>Т.Н.Левина</a:t>
            </a:r>
            <a:r>
              <a:rPr lang="ru-RU" dirty="0"/>
              <a:t>,</a:t>
            </a:r>
            <a:br>
              <a:rPr lang="ru-RU" dirty="0"/>
            </a:br>
            <a:br>
              <a:rPr lang="ru-RU" dirty="0"/>
            </a:br>
            <a:endParaRPr lang="ru-RU" dirty="0"/>
          </a:p>
          <a:p>
            <a:pPr algn="l" fontAlgn="base"/>
            <a:r>
              <a:rPr lang="ru-RU" i="1" dirty="0" err="1"/>
              <a:t>М.В.Елагина</a:t>
            </a:r>
            <a:r>
              <a:rPr lang="ru-RU" dirty="0"/>
              <a:t>,</a:t>
            </a:r>
            <a:r>
              <a:rPr lang="ru-RU" i="1" dirty="0"/>
              <a:t> </a:t>
            </a:r>
            <a:r>
              <a:rPr lang="ru-RU" i="1" dirty="0" err="1"/>
              <a:t>И.Ю.Антипова</a:t>
            </a:r>
            <a:r>
              <a:rPr lang="ru-RU" dirty="0"/>
              <a:t>), академик РААСН </a:t>
            </a:r>
            <a:r>
              <a:rPr lang="ru-RU" i="1" dirty="0" err="1"/>
              <a:t>О.В.Малинова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81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0"/>
          <p:cNvSpPr txBox="1">
            <a:spLocks noGrp="1"/>
          </p:cNvSpPr>
          <p:nvPr>
            <p:ph type="ctrTitle"/>
          </p:nvPr>
        </p:nvSpPr>
        <p:spPr>
          <a:xfrm flipH="1">
            <a:off x="323528" y="1435700"/>
            <a:ext cx="5470497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b="1" dirty="0"/>
              <a:t>Общие требования безопасности труда при проведении</a:t>
            </a:r>
            <a:br>
              <a:rPr lang="ru-RU" dirty="0"/>
            </a:br>
            <a:r>
              <a:rPr lang="ru-RU" b="1" dirty="0"/>
              <a:t>Ландшафтно-озеленительных работ</a:t>
            </a:r>
            <a:endParaRPr lang="ru-RU" dirty="0"/>
          </a:p>
        </p:txBody>
      </p:sp>
      <p:sp>
        <p:nvSpPr>
          <p:cNvPr id="456" name="Google Shape;456;p60"/>
          <p:cNvSpPr txBox="1">
            <a:spLocks noGrp="1"/>
          </p:cNvSpPr>
          <p:nvPr>
            <p:ph type="title" idx="2"/>
          </p:nvPr>
        </p:nvSpPr>
        <p:spPr>
          <a:xfrm flipH="1">
            <a:off x="6075979" y="233290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86"/>
          <p:cNvSpPr txBox="1">
            <a:spLocks noGrp="1"/>
          </p:cNvSpPr>
          <p:nvPr>
            <p:ph type="body" idx="1"/>
          </p:nvPr>
        </p:nvSpPr>
        <p:spPr>
          <a:xfrm>
            <a:off x="179512" y="915566"/>
            <a:ext cx="8964488" cy="36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indent="0">
              <a:buNone/>
            </a:pPr>
            <a:r>
              <a:rPr lang="ru-RU" dirty="0"/>
              <a:t>Одним из основных направлений по обеспечению безопасности на объекте является проведение инструктажей и обучения по охране труда.</a:t>
            </a:r>
          </a:p>
          <a:p>
            <a:pPr marL="177800" indent="0">
              <a:buNone/>
            </a:pPr>
            <a:r>
              <a:rPr lang="ru-RU" dirty="0"/>
              <a:t>Каждый работник обязан неуклонно выполнять требования охраны труда при выполнении работ, входящих в круг его обязанностей.</a:t>
            </a:r>
          </a:p>
          <a:p>
            <a:pPr marL="177800" indent="0">
              <a:buNone/>
            </a:pPr>
            <a:r>
              <a:rPr lang="ru-RU" dirty="0"/>
              <a:t>Инструктаж работников (в соответствии со статьей 225 раздела Х Трудового кодекса Российской Федерации) по охране труда необходимо производить в организации независимо от квалификации работников, стажа и опыта работы по данной профессии по каждому виду производимых работ.</a:t>
            </a:r>
          </a:p>
          <a:p>
            <a:pPr marL="177800" indent="0">
              <a:buNone/>
            </a:pPr>
            <a:r>
              <a:rPr lang="ru-RU" dirty="0"/>
              <a:t>Инструктаж работников по охране труда проводится по следующим основным видам:</a:t>
            </a:r>
          </a:p>
          <a:p>
            <a:r>
              <a:rPr lang="ru-RU" dirty="0"/>
              <a:t>вводный инструктаж;</a:t>
            </a:r>
          </a:p>
          <a:p>
            <a:r>
              <a:rPr lang="ru-RU" dirty="0"/>
              <a:t>· первичный инструктаж на рабочем месте;</a:t>
            </a:r>
          </a:p>
          <a:p>
            <a:r>
              <a:rPr lang="ru-RU" dirty="0"/>
              <a:t>· повторный инструктаж;</a:t>
            </a:r>
          </a:p>
          <a:p>
            <a:r>
              <a:rPr lang="ru-RU" dirty="0"/>
              <a:t>· внеплановый инструктаж;</a:t>
            </a:r>
          </a:p>
          <a:p>
            <a:r>
              <a:rPr lang="ru-RU" dirty="0"/>
              <a:t>· целевой инструктаж.</a:t>
            </a:r>
          </a:p>
          <a:p>
            <a:endParaRPr lang="ru-RU"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>
            <a:spLocks noGrp="1"/>
          </p:cNvSpPr>
          <p:nvPr>
            <p:ph type="body" idx="1"/>
          </p:nvPr>
        </p:nvSpPr>
        <p:spPr>
          <a:xfrm>
            <a:off x="686700" y="339502"/>
            <a:ext cx="7089300" cy="40788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Инструктажи проводятся с использованием письменных инструкций по охране труда, утвержденных руководителем предприятия и согласованных с местным комитетом профсоюза и комитетом (комиссией) по охране труда.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Инструкция по охране труда для каждого вида работ разрабатывается непосредственно в организации на основе действующих правил по охране труда и типовых инструкций с учетом конкретных условий.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Контроль за качественным и своевременным проведением инструктажей в целом на предприятии осуществляет инженер по охране труда, а при отсутствии последнего – работник, на которого приказом по предприятию возложено выполнение функций инженера по охране труда.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Административно-технический персонал обязан обеспечить прохождение рабочими обязательных предварительных при поступлении на работу и периодических медицинских осмотров в соответствии со списком профессий, утвержденных Министерством здравоохранения СССР и Государственной санитарной инспекцией.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Курсовое обучение по безопасности труда проводят со всеми рабочими 1 раз в год для повышения знаний по трудовому законодательству, охране труда и изучения способов оказания доврачебной помощи при несчастных случаях, а также для воспитания у рабочих личной ответственности за соблюдение безопасных методов труда.</a:t>
            </a:r>
            <a:endParaRPr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5"/>
          <p:cNvSpPr txBox="1">
            <a:spLocks noGrp="1"/>
          </p:cNvSpPr>
          <p:nvPr>
            <p:ph type="ctrTitle"/>
          </p:nvPr>
        </p:nvSpPr>
        <p:spPr>
          <a:xfrm flipH="1">
            <a:off x="2627782" y="2540550"/>
            <a:ext cx="3166241" cy="22634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2800" b="1" dirty="0"/>
              <a:t>Обеспечение безопасности труда при обслуживании; при устройстве</a:t>
            </a:r>
            <a:br>
              <a:rPr lang="ru-RU" sz="2800" dirty="0"/>
            </a:br>
            <a:r>
              <a:rPr lang="ru-RU" sz="2800" b="1" dirty="0"/>
              <a:t>Дорожно-</a:t>
            </a:r>
            <a:r>
              <a:rPr lang="ru-RU" sz="2800" b="1" dirty="0" err="1"/>
              <a:t>тропиночной</a:t>
            </a:r>
            <a:r>
              <a:rPr lang="ru-RU" sz="2800" b="1" dirty="0"/>
              <a:t> сети</a:t>
            </a:r>
            <a:br>
              <a:rPr lang="ru-RU" dirty="0"/>
            </a:br>
            <a:endParaRPr dirty="0"/>
          </a:p>
        </p:txBody>
      </p:sp>
      <p:sp>
        <p:nvSpPr>
          <p:cNvPr id="519" name="Google Shape;519;p65"/>
          <p:cNvSpPr txBox="1">
            <a:spLocks noGrp="1"/>
          </p:cNvSpPr>
          <p:nvPr>
            <p:ph type="title" idx="2"/>
          </p:nvPr>
        </p:nvSpPr>
        <p:spPr>
          <a:xfrm flipH="1">
            <a:off x="6075775" y="2359022"/>
            <a:ext cx="2628600" cy="227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>
            <a:spLocks noGrp="1"/>
          </p:cNvSpPr>
          <p:nvPr>
            <p:ph type="body" idx="1"/>
          </p:nvPr>
        </p:nvSpPr>
        <p:spPr>
          <a:xfrm>
            <a:off x="686700" y="843558"/>
            <a:ext cx="7089300" cy="35747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При устройстве садово-парковых дорожек и площадок используются различные машины. Вскрытие существующего асфальтового покрытия выполняется при помощи </a:t>
            </a:r>
            <a:r>
              <a:rPr lang="ru-RU" sz="1100" dirty="0" err="1">
                <a:solidFill>
                  <a:schemeClr val="bg1"/>
                </a:solidFill>
              </a:rPr>
              <a:t>гидромолота</a:t>
            </a:r>
            <a:r>
              <a:rPr lang="ru-RU" sz="1100" dirty="0">
                <a:solidFill>
                  <a:schemeClr val="bg1"/>
                </a:solidFill>
              </a:rPr>
              <a:t> на базе трактора, например, МТЗ-82. При устройстве новых дорожек и площадок используют бульдозеры, грейдеры, автогрейдеры, скреперы. Для доставки различного грунта используют автосамосвалы, например, ЗИЛ-ММЗ-555. Для уплотнения грунта, укладываемого в основание дорожного полотна, используют различного типа катки, например, ДУ-10А, ДУ-11,ЗКВГ-1,4 на базе МТЗ-80 и КВГ-1,4 на базе Т-25 и Т-50 и др. При работе на этих машинах необходимо руководствоваться правилами эксплуатации гусеничных и колесных тракторов, на базе которых они смонтированы.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Места проведения работ ограничиваются предупредительными знаками в соответствии с ГОСТ Р 12.4.026-2001.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В городских условиях на малых площадях сложной конфигурации функции дорожных машин, землеройных и землеройно-транспортных достаточно эффективно выполняют малогабаритные силовые агрегаты с соответствующим оборудованием. В качестве таких агрегатов в настоящее время широко используются отечественные и зарубежные малогабаритные погрузчики ПУМ-600, МКСМ-800, </a:t>
            </a:r>
            <a:r>
              <a:rPr lang="ru-RU" sz="1100" dirty="0" err="1">
                <a:solidFill>
                  <a:schemeClr val="bg1"/>
                </a:solidFill>
              </a:rPr>
              <a:t>Бобкет</a:t>
            </a:r>
            <a:r>
              <a:rPr lang="ru-RU" sz="1100" dirty="0">
                <a:solidFill>
                  <a:schemeClr val="bg1"/>
                </a:solidFill>
              </a:rPr>
              <a:t>. К работе на данном оборудовании допускаются лица, имеющие права на управление трактором.</a:t>
            </a:r>
            <a:endParaRPr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0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70"/>
          <p:cNvSpPr txBox="1">
            <a:spLocks noGrp="1"/>
          </p:cNvSpPr>
          <p:nvPr>
            <p:ph type="ctrTitle"/>
          </p:nvPr>
        </p:nvSpPr>
        <p:spPr>
          <a:xfrm>
            <a:off x="3350450" y="2540550"/>
            <a:ext cx="3039600" cy="1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b="1" dirty="0"/>
              <a:t>В городских условиях</a:t>
            </a:r>
            <a:endParaRPr dirty="0"/>
          </a:p>
        </p:txBody>
      </p:sp>
      <p:sp>
        <p:nvSpPr>
          <p:cNvPr id="661" name="Google Shape;661;p70"/>
          <p:cNvSpPr txBox="1">
            <a:spLocks noGrp="1"/>
          </p:cNvSpPr>
          <p:nvPr>
            <p:ph type="title" idx="2"/>
          </p:nvPr>
        </p:nvSpPr>
        <p:spPr>
          <a:xfrm>
            <a:off x="89196" y="34377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>
            <a:spLocks noGrp="1"/>
          </p:cNvSpPr>
          <p:nvPr>
            <p:ph type="body" idx="1"/>
          </p:nvPr>
        </p:nvSpPr>
        <p:spPr>
          <a:xfrm>
            <a:off x="686700" y="627534"/>
            <a:ext cx="7089300" cy="379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Зеленые насаждения, находящиеся в городе, обрабатываются после заключения специалистов о необходимости проведения истребительных мер борьбы, причем предпочтение отдается механическим методам борьбы и применению препаратов или ядохимикатов малой токсичности, не обладающих неприятным запахом.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К работам по опрыскиванию насаждений ядохимикатами допускаются лица не моложе 18 лет, прошедшие медицинский осмотр и снабженные спецодеждой, </a:t>
            </a:r>
            <a:r>
              <a:rPr lang="ru-RU" sz="1100" dirty="0" err="1">
                <a:solidFill>
                  <a:schemeClr val="bg1"/>
                </a:solidFill>
              </a:rPr>
              <a:t>спецобувью</a:t>
            </a:r>
            <a:r>
              <a:rPr lang="ru-RU" sz="1100" dirty="0">
                <a:solidFill>
                  <a:schemeClr val="bg1"/>
                </a:solidFill>
              </a:rPr>
              <a:t>, головными уборами, перчатками, респираторами.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К работам с ядохимикатами не допускаются беременные женщины и кормящие матери.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До начала обработки участка устанавливаются знаки, запрещающие вход в опасную зону посторонним лицам.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Перед проведением обработок зеленых насаждений необходимо оповещать жителей о предстоящих мероприятиях.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Продолжительность рабочего дня при работе с малотоксичными препаратами – 6 часов.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В целях предотвращения попадания пестицидов и бактериальных препаратов на прохожих опрыскивание </a:t>
            </a:r>
            <a:r>
              <a:rPr lang="ru-RU" sz="1100" dirty="0" err="1">
                <a:solidFill>
                  <a:schemeClr val="bg1"/>
                </a:solidFill>
              </a:rPr>
              <a:t>высококронных</a:t>
            </a:r>
            <a:r>
              <a:rPr lang="ru-RU" sz="1100" dirty="0">
                <a:solidFill>
                  <a:schemeClr val="bg1"/>
                </a:solidFill>
              </a:rPr>
              <a:t> деревьев проводится в ночное время (с 0 до 6 часов утра)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6"/>
          <p:cNvSpPr txBox="1">
            <a:spLocks noGrp="1"/>
          </p:cNvSpPr>
          <p:nvPr>
            <p:ph type="body" idx="1"/>
          </p:nvPr>
        </p:nvSpPr>
        <p:spPr>
          <a:xfrm>
            <a:off x="686700" y="627534"/>
            <a:ext cx="7089300" cy="37908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Эффективное действие ядов на вредителей будет только в том случае, когда растения обрабатывают не при высоких температурах окружающей среды. Поэтому опрыскивать растения следует преимущественно в утренние и вечерние часы. Не следует опрыскивать растения при большой росе, так как эмульсия (раствор яда) стечет на землю.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Все соединения механизмов для распространения ядохимикатов во избежание их </a:t>
            </a:r>
            <a:r>
              <a:rPr lang="ru-RU" sz="1100" dirty="0" err="1">
                <a:solidFill>
                  <a:schemeClr val="bg1"/>
                </a:solidFill>
              </a:rPr>
              <a:t>подтекания</a:t>
            </a:r>
            <a:r>
              <a:rPr lang="ru-RU" sz="1100" dirty="0">
                <a:solidFill>
                  <a:schemeClr val="bg1"/>
                </a:solidFill>
              </a:rPr>
              <a:t> необходимо уплотнить прокладками и манжетами.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Запрещается работать при неисправных манометрах.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При переездах опрыскивателей или опыливателей с одного участка на другой распределяющие насадки должны быть закрыты.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Сливать растворы и очищать систему опыливателей следует в резиновых перчатках, респираторах и защитных очках. Запрещается сливать растворы ядохимикатов или их остатки даже в специально отведенные для этого места без предварительного их обезвреживания.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1"/>
                </a:solidFill>
              </a:rPr>
              <a:t>Обрабатывать участки ядами следует с подветренной стороны для оператора.</a:t>
            </a:r>
          </a:p>
        </p:txBody>
      </p:sp>
    </p:spTree>
    <p:extLst>
      <p:ext uri="{BB962C8B-B14F-4D97-AF65-F5344CB8AC3E}">
        <p14:creationId xmlns:p14="http://schemas.microsoft.com/office/powerpoint/2010/main" val="277604015"/>
      </p:ext>
    </p:extLst>
  </p:cSld>
  <p:clrMapOvr>
    <a:masterClrMapping/>
  </p:clrMapOvr>
</p:sld>
</file>

<file path=ppt/theme/theme1.xml><?xml version="1.0" encoding="utf-8"?>
<a:theme xmlns:a="http://schemas.openxmlformats.org/drawingml/2006/main" name="Insurance Plan by Slidesgo">
  <a:themeElements>
    <a:clrScheme name="Simple Light">
      <a:dk1>
        <a:srgbClr val="2D5D14"/>
      </a:dk1>
      <a:lt1>
        <a:srgbClr val="FFFFFF"/>
      </a:lt1>
      <a:dk2>
        <a:srgbClr val="D9D9D9"/>
      </a:dk2>
      <a:lt2>
        <a:srgbClr val="FFFFFF"/>
      </a:lt2>
      <a:accent1>
        <a:srgbClr val="9DB053"/>
      </a:accent1>
      <a:accent2>
        <a:srgbClr val="539E2A"/>
      </a:accent2>
      <a:accent3>
        <a:srgbClr val="3B7C18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1766</Words>
  <Application>Microsoft Office PowerPoint</Application>
  <PresentationFormat>Экран (16:9)</PresentationFormat>
  <Paragraphs>113</Paragraphs>
  <Slides>17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Nunito Light</vt:lpstr>
      <vt:lpstr>Roboto Slab Regular</vt:lpstr>
      <vt:lpstr>Squada One</vt:lpstr>
      <vt:lpstr>Fira Sans Condensed Medium</vt:lpstr>
      <vt:lpstr>Muli</vt:lpstr>
      <vt:lpstr>Fira Sans Extra Condensed Medium</vt:lpstr>
      <vt:lpstr>Arial</vt:lpstr>
      <vt:lpstr>Insurance Plan by Slidesgo</vt:lpstr>
      <vt:lpstr>Преподаватель спец.дисциплин Желоманова Е.И. для студентов группы СП-31 по модулю ПМ 03. «Ведение современных технологий садово-паркового и ландшафтного строительства»</vt:lpstr>
      <vt:lpstr>Общие требования безопасности труда при проведении Ландшафтно-озеленительных работ</vt:lpstr>
      <vt:lpstr>Презентация PowerPoint</vt:lpstr>
      <vt:lpstr>Презентация PowerPoint</vt:lpstr>
      <vt:lpstr>Обеспечение безопасности труда при обслуживании; при устройстве Дорожно-тропиночной сети </vt:lpstr>
      <vt:lpstr>Презентация PowerPoint</vt:lpstr>
      <vt:lpstr>В городских условиях</vt:lpstr>
      <vt:lpstr>Презентация PowerPoint</vt:lpstr>
      <vt:lpstr>Презентация PowerPoint</vt:lpstr>
      <vt:lpstr>Презентация PowerPoint</vt:lpstr>
      <vt:lpstr>ОХРАНА ТРУДА ПРИ ПРОВЕДЕНИИ САДОВО-ПАРКОВЫХ РАБОТ НА ОБЪЕКТЕ    </vt:lpstr>
      <vt:lpstr>Общие требования:</vt:lpstr>
      <vt:lpstr>Требования безопасности перед началом работ</vt:lpstr>
      <vt:lpstr>Требования безопасности во время работ</vt:lpstr>
      <vt:lpstr>Требования безопасности во время работ</vt:lpstr>
      <vt:lpstr>Контрольные вопросы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Дядина Соня, СП-21</dc:title>
  <dc:creator>qwe</dc:creator>
  <cp:lastModifiedBy>Желоманова Екатерина Ивановна</cp:lastModifiedBy>
  <cp:revision>10</cp:revision>
  <dcterms:modified xsi:type="dcterms:W3CDTF">2023-09-29T12:46:58Z</dcterms:modified>
</cp:coreProperties>
</file>