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42" r:id="rId5"/>
    <p:sldId id="351" r:id="rId6"/>
    <p:sldId id="381" r:id="rId7"/>
    <p:sldId id="355" r:id="rId8"/>
    <p:sldId id="354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50" r:id="rId3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646"/>
  </p:normalViewPr>
  <p:slideViewPr>
    <p:cSldViewPr snapToGrid="0" snapToObjects="1" showGuides="1">
      <p:cViewPr varScale="1">
        <p:scale>
          <a:sx n="80" d="100"/>
          <a:sy n="80" d="100"/>
        </p:scale>
        <p:origin x="-84" y="-7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64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7371277-867B-4F79-B626-5D15310F0B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D0F123B-AFBA-49F9-9E86-24F100D1F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EC5A61-30A7-460E-9406-BB9BC625E659}" type="datetime1">
              <a:rPr lang="ru-RU" smtClean="0"/>
              <a:pPr rtl="0"/>
              <a:t>07.11.2023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C879063-21AE-4790-85A4-50D17E2D8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29F5F78-3D9C-4E5F-A866-96C1DD86F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3FF618-F07E-477B-AA5D-612E7A56D407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533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E8585E-0174-4F4A-B6A7-0B4D19DDD09B}" type="datetime1">
              <a:rPr lang="ru-RU" noProof="0" smtClean="0"/>
              <a:pPr rtl="0"/>
              <a:t>07.11.2023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F75CB5-5666-5049-9AE0-38EFD385C21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ru-RU" noProof="0" smtClean="0"/>
              <a:pPr rtl="0"/>
              <a:t>1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73150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ru-RU" noProof="0" smtClean="0"/>
              <a:pPr rtl="0"/>
              <a:t>2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390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EF75CB5-5666-5049-9AE0-38EFD385C21E}" type="slidenum">
              <a:rPr lang="ru-RU" smtClean="0"/>
              <a:pPr rtl="0"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893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4">
            <a:extLst>
              <a:ext uri="{FF2B5EF4-FFF2-40B4-BE49-F238E27FC236}">
                <a16:creationId xmlns=""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Объект 14">
            <a:extLst>
              <a:ext uri="{FF2B5EF4-FFF2-40B4-BE49-F238E27FC236}">
                <a16:creationId xmlns=""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 rtlCol="0"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 rtlCol="0"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стиль основного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14">
            <a:extLst>
              <a:ext uri="{FF2B5EF4-FFF2-40B4-BE49-F238E27FC236}">
                <a16:creationId xmlns=""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Объект 14">
            <a:extLst>
              <a:ext uri="{FF2B5EF4-FFF2-40B4-BE49-F238E27FC236}">
                <a16:creationId xmlns=""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rtlCol="0" anchor="b">
            <a:noAutofit/>
          </a:bodyPr>
          <a:lstStyle/>
          <a:p>
            <a:pPr rtl="0"/>
            <a:r>
              <a:rPr lang="ru-RU" noProof="0"/>
              <a:t>Щелкните, чтобы изменить стиль заголовка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1" name="Текст 19">
            <a:extLst>
              <a:ext uri="{FF2B5EF4-FFF2-40B4-BE49-F238E27FC236}">
                <a16:creationId xmlns=""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5623" y="2530837"/>
            <a:ext cx="6888665" cy="961087"/>
          </a:xfrm>
        </p:spPr>
        <p:txBody>
          <a:bodyPr rtlCol="0"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=""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  <a:p>
            <a:pPr rtl="0"/>
            <a:endParaRPr lang="ru-RU" noProof="0" dirty="0">
              <a:solidFill>
                <a:schemeClr val="bg1"/>
              </a:solidFill>
            </a:endParaRPr>
          </a:p>
          <a:p>
            <a:pPr rtl="0"/>
            <a:endParaRPr lang="ru-RU" noProof="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ижний колонтитул 4">
            <a:extLst>
              <a:ext uri="{FF2B5EF4-FFF2-40B4-BE49-F238E27FC236}">
                <a16:creationId xmlns=""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9" name="Номер слайда 5">
            <a:extLst>
              <a:ext uri="{FF2B5EF4-FFF2-40B4-BE49-F238E27FC236}">
                <a16:creationId xmlns=""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6" name="Графический объект 12">
            <a:extLst>
              <a:ext uri="{FF2B5EF4-FFF2-40B4-BE49-F238E27FC236}">
                <a16:creationId xmlns=""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=""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57437" y="3360802"/>
            <a:ext cx="2522391" cy="1721355"/>
          </a:xfrm>
        </p:spPr>
        <p:txBody>
          <a:bodyPr rtlCol="0" anchor="ctr">
            <a:noAutofit/>
          </a:bodyPr>
          <a:lstStyle>
            <a:lvl1pPr algn="ctr">
              <a:defRPr sz="20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0601" y="335808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sz="20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381" y="336080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Нижний колонтитул 4">
            <a:extLst>
              <a:ext uri="{FF2B5EF4-FFF2-40B4-BE49-F238E27FC236}">
                <a16:creationId xmlns=""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=""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4" name="Графический объект 12">
            <a:extLst>
              <a:ext uri="{FF2B5EF4-FFF2-40B4-BE49-F238E27FC236}">
                <a16:creationId xmlns=""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Графический объект 15">
            <a:extLst>
              <a:ext uri="{FF2B5EF4-FFF2-40B4-BE49-F238E27FC236}">
                <a16:creationId xmlns=""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6" name="Графический объект 15">
            <a:extLst>
              <a:ext uri="{FF2B5EF4-FFF2-40B4-BE49-F238E27FC236}">
                <a16:creationId xmlns=""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8" name="Текст 19">
            <a:extLst>
              <a:ext uri="{FF2B5EF4-FFF2-40B4-BE49-F238E27FC236}">
                <a16:creationId xmlns=""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rtlCol="0" anchor="ctr">
            <a:noAutofit/>
          </a:bodyPr>
          <a:lstStyle>
            <a:lvl1pPr>
              <a:defRPr sz="2000" spc="300"/>
            </a:lvl1pPr>
          </a:lstStyle>
          <a:p>
            <a:pPr lvl="0" rtl="0"/>
            <a:r>
              <a:rPr lang="ru-RU" noProof="0"/>
              <a:t>Щелкните, чтобы отредактировать текст</a:t>
            </a:r>
          </a:p>
        </p:txBody>
      </p:sp>
      <p:sp>
        <p:nvSpPr>
          <p:cNvPr id="40" name="Текст 19">
            <a:extLst>
              <a:ext uri="{FF2B5EF4-FFF2-40B4-BE49-F238E27FC236}">
                <a16:creationId xmlns=""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rtlCol="0" anchor="ctr">
            <a:noAutofit/>
          </a:bodyPr>
          <a:lstStyle>
            <a:lvl1pPr>
              <a:defRPr sz="2000" spc="300"/>
            </a:lvl1pPr>
          </a:lstStyle>
          <a:p>
            <a:pPr lvl="0" rtl="0"/>
            <a:r>
              <a:rPr lang="ru-RU" noProof="0"/>
              <a:t>Щелкните, чтобы отредактировать текст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864931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=""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66224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41" name="Графический объект 15">
            <a:extLst>
              <a:ext uri="{FF2B5EF4-FFF2-40B4-BE49-F238E27FC236}">
                <a16:creationId xmlns=""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2" name="Графический объект 15">
            <a:extLst>
              <a:ext uri="{FF2B5EF4-FFF2-40B4-BE49-F238E27FC236}">
                <a16:creationId xmlns=""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4" name="Графический объект 12">
            <a:extLst>
              <a:ext uri="{FF2B5EF4-FFF2-40B4-BE49-F238E27FC236}">
                <a16:creationId xmlns=""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=""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8" name="Графический объект 12">
            <a:extLst>
              <a:ext uri="{FF2B5EF4-FFF2-40B4-BE49-F238E27FC236}">
                <a16:creationId xmlns=""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 rtlCol="0">
            <a:no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Графический объект 15">
            <a:extLst>
              <a:ext uri="{FF2B5EF4-FFF2-40B4-BE49-F238E27FC236}">
                <a16:creationId xmlns=""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3" name="Графический объект 12">
            <a:extLst>
              <a:ext uri="{FF2B5EF4-FFF2-40B4-BE49-F238E27FC236}">
                <a16:creationId xmlns=""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=""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7" name="Графический объект 12">
            <a:extLst>
              <a:ext uri="{FF2B5EF4-FFF2-40B4-BE49-F238E27FC236}">
                <a16:creationId xmlns=""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9" name="Графический объект 12">
            <a:extLst>
              <a:ext uri="{FF2B5EF4-FFF2-40B4-BE49-F238E27FC236}">
                <a16:creationId xmlns=""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и контент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Объект 8">
            <a:extLst>
              <a:ext uri="{FF2B5EF4-FFF2-40B4-BE49-F238E27FC236}">
                <a16:creationId xmlns=""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ru-RU" b="0" i="0" noProof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Щелкните, чтобы вставить сюда изображение или графический объект</a:t>
            </a:r>
            <a:endParaRPr lang="ru-RU" b="0" i="0" noProof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Графический объект 15">
            <a:extLst>
              <a:ext uri="{FF2B5EF4-FFF2-40B4-BE49-F238E27FC236}">
                <a16:creationId xmlns=""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3" name="Графический объект 12">
            <a:extLst>
              <a:ext uri="{FF2B5EF4-FFF2-40B4-BE49-F238E27FC236}">
                <a16:creationId xmlns=""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=""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7" name="Графический объект 12">
            <a:extLst>
              <a:ext uri="{FF2B5EF4-FFF2-40B4-BE49-F238E27FC236}">
                <a16:creationId xmlns=""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9" name="Графический объект 12">
            <a:extLst>
              <a:ext uri="{FF2B5EF4-FFF2-40B4-BE49-F238E27FC236}">
                <a16:creationId xmlns=""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Объект 3">
            <a:extLst>
              <a:ext uri="{FF2B5EF4-FFF2-40B4-BE49-F238E27FC236}">
                <a16:creationId xmlns=""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3" name="Объект 3">
            <a:extLst>
              <a:ext uri="{FF2B5EF4-FFF2-40B4-BE49-F238E27FC236}">
                <a16:creationId xmlns=""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=""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=""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rtl="0"/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24" name="Графический объект 12">
            <a:extLst>
              <a:ext uri="{FF2B5EF4-FFF2-40B4-BE49-F238E27FC236}">
                <a16:creationId xmlns=""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=""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=""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6" name="Графический объект 12">
            <a:extLst>
              <a:ext uri="{FF2B5EF4-FFF2-40B4-BE49-F238E27FC236}">
                <a16:creationId xmlns=""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=""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Графический объект 15">
            <a:extLst>
              <a:ext uri="{FF2B5EF4-FFF2-40B4-BE49-F238E27FC236}">
                <a16:creationId xmlns=""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9" name="Графический объект 12">
            <a:extLst>
              <a:ext uri="{FF2B5EF4-FFF2-40B4-BE49-F238E27FC236}">
                <a16:creationId xmlns=""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=""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20" name="Номер слайда 5">
            <a:extLst>
              <a:ext uri="{FF2B5EF4-FFF2-40B4-BE49-F238E27FC236}">
                <a16:creationId xmlns=""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6" name="Графический объект 15">
            <a:extLst>
              <a:ext uri="{FF2B5EF4-FFF2-40B4-BE49-F238E27FC236}">
                <a16:creationId xmlns=""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Графический объект 12">
            <a:extLst>
              <a:ext uri="{FF2B5EF4-FFF2-40B4-BE49-F238E27FC236}">
                <a16:creationId xmlns=""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14">
            <a:extLst>
              <a:ext uri="{FF2B5EF4-FFF2-40B4-BE49-F238E27FC236}">
                <a16:creationId xmlns=""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Объект 14">
            <a:extLst>
              <a:ext uri="{FF2B5EF4-FFF2-40B4-BE49-F238E27FC236}">
                <a16:creationId xmlns=""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rtlCol="0" anchor="b">
            <a:noAutofit/>
          </a:bodyPr>
          <a:lstStyle/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=""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371" y="3426703"/>
            <a:ext cx="3767257" cy="261688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=""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7" name="Номер слайда 5">
            <a:extLst>
              <a:ext uri="{FF2B5EF4-FFF2-40B4-BE49-F238E27FC236}">
                <a16:creationId xmlns=""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8" name="Графический объект 12">
            <a:extLst>
              <a:ext uri="{FF2B5EF4-FFF2-40B4-BE49-F238E27FC236}">
                <a16:creationId xmlns=""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449"/>
            <a:ext cx="12191998" cy="1323440"/>
          </a:xfrm>
        </p:spPr>
        <p:txBody>
          <a:bodyPr rtlCol="0"/>
          <a:lstStyle/>
          <a:p>
            <a:pPr rtl="0"/>
            <a:r>
              <a:rPr lang="ru-RU" b="1" dirty="0"/>
              <a:t>Классификация столовой </a:t>
            </a:r>
            <a:r>
              <a:rPr lang="ru-RU" b="1" dirty="0" smtClean="0"/>
              <a:t>посуды</a:t>
            </a:r>
            <a:br>
              <a:rPr lang="ru-RU" b="1" dirty="0" smtClean="0"/>
            </a:br>
            <a:r>
              <a:rPr lang="ru-RU" b="1" dirty="0" smtClean="0"/>
              <a:t>и приборов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4D556F-CD29-E0E8-9D7B-DE92E31B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10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86AED67-679E-7C99-53F3-96D31DB6F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8" b="61636"/>
          <a:stretch/>
        </p:blipFill>
        <p:spPr>
          <a:xfrm>
            <a:off x="2084261" y="201951"/>
            <a:ext cx="8023477" cy="63893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633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D6DBAB-57C3-1CF3-235E-B3FBC0C7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11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D188D7-43D5-9D94-833B-8E2A6E84E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86" b="26905"/>
          <a:stretch/>
        </p:blipFill>
        <p:spPr>
          <a:xfrm>
            <a:off x="1943994" y="138793"/>
            <a:ext cx="8304011" cy="6515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2737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C2BF01-1B05-24C6-A4BC-785B7751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12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2A7F26-30B2-5E2F-76F2-7A6D50E81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286"/>
          <a:stretch/>
        </p:blipFill>
        <p:spPr>
          <a:xfrm>
            <a:off x="1426108" y="718252"/>
            <a:ext cx="9536354" cy="56905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5392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9B10AF-245B-B463-BB1F-562F309A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18" y="635729"/>
            <a:ext cx="4531725" cy="1164882"/>
          </a:xfrm>
        </p:spPr>
        <p:txBody>
          <a:bodyPr/>
          <a:lstStyle/>
          <a:p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Чайные и кофейные наборы</a:t>
            </a:r>
            <a:endParaRPr lang="ru-RU" sz="4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1C9A80-F309-4F4D-B990-909CB131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13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4C58EB-06F1-859F-5C98-9EE008F3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3" b="4124"/>
          <a:stretch/>
        </p:blipFill>
        <p:spPr>
          <a:xfrm>
            <a:off x="5013980" y="224771"/>
            <a:ext cx="7052241" cy="6494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7EAEC23-82D0-8320-0D94-42BC983B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8" y="2669721"/>
            <a:ext cx="4277561" cy="3822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588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A1DA97-7351-7584-7353-623E1767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75" y="255588"/>
            <a:ext cx="6910627" cy="1164882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алкоголя (бокалы, рюмки, фужеры)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D8E54F-E67E-418A-E26F-1C99F7EA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14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DCD85E7-DD2C-75FB-4A56-FD1248A10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74" y="1662239"/>
            <a:ext cx="5119555" cy="4929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400F09-8F57-CBB6-AC1B-AA3C03009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111" y="1937114"/>
            <a:ext cx="6449018" cy="4379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793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37331C-306E-B4DF-7A18-2E84F9DF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15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49D61C7-5AE4-D61F-3D1A-13A4A16C9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479" y="0"/>
            <a:ext cx="688607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4DE3C19-3E4D-03CA-D2DA-1418CBFD9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96"/>
          <a:stretch/>
        </p:blipFill>
        <p:spPr>
          <a:xfrm>
            <a:off x="0" y="0"/>
            <a:ext cx="578847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058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5C7F93-87C0-A57F-78C0-12A9525E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05" y="506187"/>
            <a:ext cx="5990916" cy="1314449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Вспомогательная или дополнительная посуда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50F2AE8-7771-31CB-8C6B-3700A348C37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41852" y="2497060"/>
            <a:ext cx="7857119" cy="4181326"/>
          </a:xfrm>
        </p:spPr>
        <p:txBody>
          <a:bodyPr/>
          <a:lstStyle/>
          <a:p>
            <a:r>
              <a:rPr lang="ru-RU" sz="2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ее состав входят салфетницы, этажерки, солонки, перечницы, ведерки для охлаждения, другие предметы, что относятся к столовой посуде, но не всегда входят в комплектацию сервизов. Обычно приобретаются отдельно. Выполняются в оригинальном дизайне и служат для дополнительного украшения праздничного стола.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7CAA3A-1AC8-F760-6124-5352E00E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16</a:t>
            </a:fld>
            <a:endParaRPr lang="ru-RU" noProof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25AB74B-37E3-2654-FF95-41EACFBD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505" y="152174"/>
            <a:ext cx="3510643" cy="35106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24C82E-B4C1-EDA4-2DE3-71B0B8D4E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0"/>
          <a:stretch/>
        </p:blipFill>
        <p:spPr>
          <a:xfrm>
            <a:off x="8439505" y="3429000"/>
            <a:ext cx="3510643" cy="3276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100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712A07B-3C8C-291E-76A2-C5863FA8A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17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B81C3F-742E-2E2F-33EC-996FACDFC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2" b="64881"/>
          <a:stretch/>
        </p:blipFill>
        <p:spPr>
          <a:xfrm>
            <a:off x="3051030" y="114536"/>
            <a:ext cx="6461914" cy="66289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210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520864-2813-852D-D408-A7277574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18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CAA04A-50F1-0632-EFE2-1A71EFFE7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66" b="35238"/>
          <a:stretch/>
        </p:blipFill>
        <p:spPr>
          <a:xfrm>
            <a:off x="3051030" y="481693"/>
            <a:ext cx="6548739" cy="5989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500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3B2EFFC-22EF-3207-6CC2-5D4D52D3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19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347B5D5-F33F-4817-DFF0-DDCA45A1B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62"/>
          <a:stretch/>
        </p:blipFill>
        <p:spPr>
          <a:xfrm>
            <a:off x="3247527" y="187069"/>
            <a:ext cx="5893444" cy="6483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742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57" y="273136"/>
            <a:ext cx="6910627" cy="725495"/>
          </a:xfrm>
        </p:spPr>
        <p:txBody>
          <a:bodyPr rtlCol="0"/>
          <a:lstStyle/>
          <a:p>
            <a:pPr rtl="0"/>
            <a:r>
              <a:rPr lang="ru-RU" dirty="0"/>
              <a:t>Содержание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6260" y="1069881"/>
            <a:ext cx="7558029" cy="5521441"/>
          </a:xfrm>
        </p:spPr>
        <p:txBody>
          <a:bodyPr rtlCol="0"/>
          <a:lstStyle/>
          <a:p>
            <a:pPr rtl="0">
              <a:spcBef>
                <a:spcPts val="600"/>
              </a:spcBef>
            </a:pPr>
            <a:r>
              <a:rPr lang="ru-RU" sz="1700" dirty="0"/>
              <a:t>Виды посуды по назначению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Посуда для сервировки (столовая)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Посуда для хранения пищи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По материалам изготовления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Стекло (хрусталь)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Керамика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Пластмасса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Бумажная одноразовая посуда</a:t>
            </a:r>
          </a:p>
          <a:p>
            <a:pPr rtl="0">
              <a:spcBef>
                <a:spcPts val="600"/>
              </a:spcBef>
            </a:pPr>
            <a:r>
              <a:rPr lang="ru-RU" sz="1700" dirty="0"/>
              <a:t>Предметы столовой посуды – </a:t>
            </a:r>
            <a:r>
              <a:rPr lang="ru-RU" sz="1700" dirty="0" smtClean="0"/>
              <a:t>список</a:t>
            </a:r>
          </a:p>
          <a:p>
            <a:pPr rtl="0">
              <a:spcBef>
                <a:spcPts val="600"/>
              </a:spcBef>
            </a:pPr>
            <a:r>
              <a:rPr lang="ru-RU" sz="1700" dirty="0" smtClean="0"/>
              <a:t>Столовые приборы: виды, описание,</a:t>
            </a:r>
          </a:p>
          <a:p>
            <a:pPr rtl="0">
              <a:spcBef>
                <a:spcPts val="600"/>
              </a:spcBef>
              <a:buNone/>
            </a:pPr>
            <a:r>
              <a:rPr lang="ru-RU" sz="1700" dirty="0" smtClean="0"/>
              <a:t>характеристика</a:t>
            </a:r>
          </a:p>
          <a:p>
            <a:pPr rtl="0">
              <a:spcBef>
                <a:spcPts val="600"/>
              </a:spcBef>
            </a:pPr>
            <a:r>
              <a:rPr lang="ru-RU" sz="1700" dirty="0" smtClean="0"/>
              <a:t>Домашнее задание</a:t>
            </a:r>
            <a:endParaRPr lang="ru-RU" sz="1700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=""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E024F78-56A6-7740-B68D-8D4D026EDF3F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9B2AEF-7F0D-AF83-3614-0C2B8079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74" y="1164882"/>
            <a:ext cx="7468961" cy="4980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903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2C6703-3157-AE79-B3D7-8D1B555F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06" y="207721"/>
            <a:ext cx="7577883" cy="627450"/>
          </a:xfrm>
        </p:spPr>
        <p:txBody>
          <a:bodyPr/>
          <a:lstStyle/>
          <a:p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Посуда для хранения пищи</a:t>
            </a:r>
            <a:endParaRPr lang="ru-RU" sz="40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F135647-1160-56D1-3FFB-4FFE48CC4F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6406" y="775607"/>
            <a:ext cx="11547765" cy="58157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готовой продукции, круп, макаронных полуфабрикатов чаще используют пищевые контейнеры с плоскими прилегающими крышками из пластмассы и стекла. Они имеют различную вместимость, разнообразную форму и цвета.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предохранения упаковки от доступа воздуха и влаги, от посторонних запахов используют пищевую пленку. Она надежно герметизирует продукты.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длительной сохранности пищи лучшим является вакуумный контейнер. Он обеспечивает отсутствие попадания воздуха в емкость, тем самым предохраняя продукт от порчи.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E8BE627-4EDF-64C4-915C-0EC0FF13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20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383475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CCDCDD2-612E-EB3D-D06F-55EB1096E95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7167" y="465364"/>
            <a:ext cx="11577004" cy="202255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стеклянные сосуды отличаются разнообразным дизайном, формой и разноцветным декором. Служат не только для хранения продуктов и консервации, но и для украшения интерьера.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 керамические изделия подходит для хранения сухих сыпучих продуктов и пряностей. Такая посуда быстро поглощает запахи, не подходит для жидкой и готовой пищи.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эмалированной посуде часто готовят и держат пищевые продукты. Надо регулярно осматривать ее поверхность; следить, чтобы не было сколов, трещин или других дефектов.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184C4C-BDD2-1A28-EE51-D5716AFB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21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1349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513CD36-9E1A-85CA-3425-D7BCE864B1C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9422" y="1575707"/>
            <a:ext cx="11544300" cy="428406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из алюминия прекрасно предохраняет пищу от пересыхания. Металл окисляется, поэтому нельзя применять для соленых и кислых блюд.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нержавеющей стали не подвержены коррозии, поэтому идеально подходят для содержания любых готовых, сырых продуктов и полуфабрикатов.</a:t>
            </a:r>
          </a:p>
          <a:p>
            <a:endParaRPr lang="ru-RU" sz="28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C536EC-8DC0-2C8C-9121-CC05D858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22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058322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ED9F17-2052-2850-1A09-C70B6779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05" y="326571"/>
            <a:ext cx="7593332" cy="731090"/>
          </a:xfrm>
        </p:spPr>
        <p:txBody>
          <a:bodyPr/>
          <a:lstStyle/>
          <a:p>
            <a:r>
              <a:rPr lang="ru-RU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материалам изготовления</a:t>
            </a:r>
            <a:endParaRPr lang="ru-RU" sz="4000" b="1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B03297-C452-1DB7-945E-CA682A31E03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405" y="1175566"/>
            <a:ext cx="11547766" cy="961087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новые материалы и покрытия. Но хрусталь, керамика и дерево используются для посуды несколько столетий и не теряют популярности.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EAE907-4093-6D8A-2E05-1839773F6C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6405" y="2479543"/>
            <a:ext cx="11547766" cy="41117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(хрусталь).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распространенный материал, из которого изготавливают предметы для сервировки. Наиболее популярные предметы из обычного стекла для привычных чашек, рюмок и бокалов, ваз, блюдец, тарелок и кружек, которые есть в любых наборах столовой посуды. Кроме этого, можно найти утварь из боросиликатного стекла – чайники и кастрюли, обладающие особыми жаропрочными свойствами и изделия из стеклокерамики. Такую посуду можно использовать на плите и в микроволновке. Прозрачные стенки позволяют следить за процессом приготовления пищи. Такая утварь обладает всеми возможными преимуществами: очень красивая, прочная, выполненная в современном дизайне, она прекрасно впишется в любой кухонный интерьер. Подобный подарок обрадует любую хозяйку.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94F5FA-5480-096E-B658-F445C761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23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489168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B868DC3-3930-8A86-7408-D531F0A84E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9003" y="367393"/>
            <a:ext cx="11702497" cy="62239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Керамика.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этой группе относится фарфоровая и фаянсовая посуда, чаще используемая для сервировки. Изящные глиняные изделия  — это замечательный выбор для домашнего обеда и торжественных мероприятий. Отличаются изысканным дизайном, разнообразным декором. Из фарфора часто выполняются дополнительные аксессуары для украшения праздничного стола. Фаянс – наиболее распространенный материал для изготовления разнообразной посуды, по самым доступным ценам. Керамическая посуда характеризуется как химически инертная: при нагревании она не выделяет вредных веществ и не образует накипи.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B5EC47-990B-2A0B-E980-2EA322D3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24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854858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B868DC3-3930-8A86-7408-D531F0A84E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9003" y="881743"/>
            <a:ext cx="11702497" cy="57095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используется для изготовления одноразовой посуды. Употребляется в предприятиях быстрого питания, самолетах, речном транспорте, дачах и отдыхе на природе. При повышении температуры или контакте алкогольной продукции выделяют токсины.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Бумажная одноразовая посуда.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встречается реже, обладает специальным водоотталкивающим покрытием. Применяется в тех же сферах, что и пластиковая посуда.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B5EC47-990B-2A0B-E980-2EA322D3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25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257548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AE9FA3-8CDE-A355-7794-8B7F6F93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26</a:t>
            </a:fld>
            <a:endParaRPr lang="ru-RU" noProof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F94B68-A382-D06C-F103-52CE101CC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9CA5F1B8-B50E-7179-BEEA-FE956EF69EC3}"/>
              </a:ext>
            </a:extLst>
          </p:cNvPr>
          <p:cNvSpPr txBox="1">
            <a:spLocks/>
          </p:cNvSpPr>
          <p:nvPr/>
        </p:nvSpPr>
        <p:spPr>
          <a:xfrm>
            <a:off x="171451" y="403746"/>
            <a:ext cx="8768442" cy="902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столовой посуды –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4E00A4A3-0B55-A2F5-59BA-A4B44D02A32F}"/>
              </a:ext>
            </a:extLst>
          </p:cNvPr>
          <p:cNvSpPr txBox="1">
            <a:spLocks/>
          </p:cNvSpPr>
          <p:nvPr/>
        </p:nvSpPr>
        <p:spPr>
          <a:xfrm>
            <a:off x="171451" y="1105783"/>
            <a:ext cx="8466363" cy="902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 традиционный столовый набор входят: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C4F3DBA1-33BF-F8F1-1FCB-6F2D6175078F}"/>
              </a:ext>
            </a:extLst>
          </p:cNvPr>
          <p:cNvSpPr txBox="1">
            <a:spLocks/>
          </p:cNvSpPr>
          <p:nvPr/>
        </p:nvSpPr>
        <p:spPr>
          <a:xfrm>
            <a:off x="65315" y="1865154"/>
            <a:ext cx="8466363" cy="4906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Тарелки – глубокие, мелкие, десертные</a:t>
            </a:r>
          </a:p>
          <a:p>
            <a:pPr>
              <a:spcBef>
                <a:spcPts val="0"/>
              </a:spcBef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Бульонницы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суповые миски, иногда супницы;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Блюда банкетные (разных форм и размеров, 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и прямоугольные);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Селедочницы, соусники, хлебницы;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вазы для фруктов, десертов и цветов;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Заварочные чайники, кофейники, чашки с блюдцами;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Молочники, сахарницы, сливочники, пиалы и розетки: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Бокалы, стаканы, рюмки;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Кувшины, графины,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салфеточницы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столовые, для специй.</a:t>
            </a:r>
          </a:p>
          <a:p>
            <a:pPr>
              <a:spcBef>
                <a:spcPts val="0"/>
              </a:spcBef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20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AE9FA3-8CDE-A355-7794-8B7F6F93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27</a:t>
            </a:fld>
            <a:endParaRPr lang="ru-RU" noProof="0"/>
          </a:p>
        </p:txBody>
      </p:sp>
      <p:pic>
        <p:nvPicPr>
          <p:cNvPr id="7" name="Рисунок 6" descr="Изображение выглядит как текст, снимок экрана, Шрифт, дизайн&#10;&#10;Автоматически созданное описание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2095" r="5814" b="9826"/>
          <a:stretch/>
        </p:blipFill>
        <p:spPr bwMode="auto">
          <a:xfrm>
            <a:off x="724394" y="71253"/>
            <a:ext cx="10854047" cy="6703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1549203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28</a:t>
            </a:fld>
            <a:endParaRPr lang="ru-RU" noProof="0"/>
          </a:p>
        </p:txBody>
      </p:sp>
      <p:pic>
        <p:nvPicPr>
          <p:cNvPr id="7" name="Рисунок 6" descr="Изображение выглядит как текст, снимок экрана, письмо, дизайн&#10;&#10;Автоматически созданное описание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b="34943"/>
          <a:stretch>
            <a:fillRect/>
          </a:stretch>
        </p:blipFill>
        <p:spPr bwMode="auto">
          <a:xfrm>
            <a:off x="1849862" y="198265"/>
            <a:ext cx="8609270" cy="6393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29</a:t>
            </a:fld>
            <a:endParaRPr lang="ru-RU" noProof="0"/>
          </a:p>
        </p:txBody>
      </p:sp>
      <p:pic>
        <p:nvPicPr>
          <p:cNvPr id="7" name="Рисунок 6" descr="Изображение выглядит как текст, снимок экрана, письмо, дизайн&#10;&#10;Автоматически созданное описание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b="93921"/>
          <a:stretch>
            <a:fillRect/>
          </a:stretch>
        </p:blipFill>
        <p:spPr bwMode="auto">
          <a:xfrm>
            <a:off x="1849862" y="803907"/>
            <a:ext cx="8609270" cy="59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Изображение выглядит как текст, снимок экрана, письмо, дизайн&#10;&#10;Автоматически созданное описание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64886"/>
          <a:stretch>
            <a:fillRect/>
          </a:stretch>
        </p:blipFill>
        <p:spPr bwMode="auto">
          <a:xfrm>
            <a:off x="1849862" y="1401289"/>
            <a:ext cx="8609270" cy="4643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D43727-92F8-868F-3939-C65F208B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1" y="85074"/>
            <a:ext cx="8211602" cy="760363"/>
          </a:xfrm>
        </p:spPr>
        <p:txBody>
          <a:bodyPr/>
          <a:lstStyle/>
          <a:p>
            <a:r>
              <a:rPr lang="ru-RU" sz="4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и задачи</a:t>
            </a: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14303F4-A7B1-CF19-0CAD-611324B5A2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5575" y="1224460"/>
            <a:ext cx="1461964" cy="620577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7824D9-94A7-AD70-616A-2E98F0219E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67543" y="2660073"/>
            <a:ext cx="6483926" cy="374277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Обучающая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 расширить знания учащихся о культуре застолий.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Развивающая: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научить сервировать праздничный стол.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Воспитательная: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развивать эстетический вкус и творческие способности учащихся.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46CA65-93CB-9F49-3EF2-F9018F05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E14303F4-A7B1-CF19-0CAD-611324B5A296}"/>
              </a:ext>
            </a:extLst>
          </p:cNvPr>
          <p:cNvSpPr txBox="1">
            <a:spLocks/>
          </p:cNvSpPr>
          <p:nvPr/>
        </p:nvSpPr>
        <p:spPr>
          <a:xfrm>
            <a:off x="155575" y="2848547"/>
            <a:ext cx="1879580" cy="620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="" xmlns:a16="http://schemas.microsoft.com/office/drawing/2014/main" id="{C87824D9-94A7-AD70-616A-2E98F0219EFE}"/>
              </a:ext>
            </a:extLst>
          </p:cNvPr>
          <p:cNvSpPr txBox="1">
            <a:spLocks/>
          </p:cNvSpPr>
          <p:nvPr/>
        </p:nvSpPr>
        <p:spPr>
          <a:xfrm>
            <a:off x="1617539" y="845437"/>
            <a:ext cx="6483926" cy="14227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50000"/>
              </a:lnSpc>
              <a:buClr>
                <a:schemeClr val="accent6"/>
              </a:buClr>
            </a:pPr>
            <a:r>
              <a:rPr 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расширение кругозора и знаний у обучающихся о сервировке  стола, ознакомить и изучить, что такое</a:t>
            </a:r>
          </a:p>
          <a:p>
            <a:pPr lvl="0">
              <a:lnSpc>
                <a:spcPct val="150000"/>
              </a:lnSpc>
              <a:buClr>
                <a:schemeClr val="accent6"/>
              </a:buClr>
            </a:pPr>
            <a:r>
              <a:rPr 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сервировка стола, научиться сервировать стол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6" name="AutoShape 2" descr="Как украсить салфетки: 7 идей для новогоднего ст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7" name="Picture 3" descr="C:\Users\Tomalak\Desktop\728x1099_1_c48f5c5c78aa6fa930e15173366ecc1c@3264x4928_0xac120003_1324070984167121879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9121" y="0"/>
            <a:ext cx="45428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0643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ED9F17-2052-2850-1A09-C70B6779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05" y="1106995"/>
            <a:ext cx="4997596" cy="731090"/>
          </a:xfrm>
        </p:spPr>
        <p:txBody>
          <a:bodyPr/>
          <a:lstStyle/>
          <a:p>
            <a:r>
              <a:rPr lang="ru-RU" sz="40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</a:t>
            </a:r>
            <a:endParaRPr lang="ru-RU" sz="4000" b="1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B03297-C452-1DB7-945E-CA682A31E03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405" y="2666010"/>
            <a:ext cx="4627481" cy="2820389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сервировку стола в соответствии с выданным заданием.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94F5FA-5480-096E-B658-F445C761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30</a:t>
            </a:fld>
            <a:endParaRPr lang="ru-RU" noProof="0"/>
          </a:p>
        </p:txBody>
      </p:sp>
      <p:pic>
        <p:nvPicPr>
          <p:cNvPr id="1027" name="Picture 3" descr="C:\Users\Tomalak\Desktop\74dcede58304c9e7f8c6bcc1e43a66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1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89168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979E75-B9FE-CF36-3664-1AB293ED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1318015"/>
            <a:ext cx="4800600" cy="1358678"/>
          </a:xfrm>
        </p:spPr>
        <p:txBody>
          <a:bodyPr rtlCol="0"/>
          <a:lstStyle/>
          <a:p>
            <a:pPr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CE7D8D8-4772-1C08-69BB-F391F0D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E024F78-56A6-7740-B68D-8D4D026EDF3F}" type="slidenum">
              <a:rPr lang="ru-RU" smtClean="0"/>
              <a:pPr rtl="0"/>
              <a:t>31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27141F5-EBB4-ECC2-6679-373472A6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00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9016B87-5FF0-B482-1AE2-9120166694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44930" y="481693"/>
            <a:ext cx="6185499" cy="610963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понятие посуда, входят различные бытовые предметы, применяемые для  работы с продуктами питания – готовке, расстановке и хранению еды и полуфабрикатов.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Изобилие разнообразных приспособлений может ввести в недоумение — какая посуда необходима, а какая применяется реже или является предметом роскоши. Нужна специальная классификация, чтобы разобраться в богатом ассортименте.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DD9647-AE7D-BC68-A4CB-AE2B713D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4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697BFC7-3C09-7B04-57D1-82E3976B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4" r="14683"/>
          <a:stretch/>
        </p:blipFill>
        <p:spPr>
          <a:xfrm>
            <a:off x="6738258" y="0"/>
            <a:ext cx="545374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558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F293A3-B98A-B348-1F10-EC07A605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5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459EC80-5971-B751-FA46-3A488031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332916"/>
            <a:ext cx="11374793" cy="61740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970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D43727-92F8-868F-3939-C65F208B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1" y="298824"/>
            <a:ext cx="8211602" cy="760363"/>
          </a:xfrm>
        </p:spPr>
        <p:txBody>
          <a:bodyPr/>
          <a:lstStyle/>
          <a:p>
            <a:r>
              <a:rPr lang="ru-RU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посуды по назначению</a:t>
            </a: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14303F4-A7B1-CF19-0CAD-611324B5A2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6841" y="1224460"/>
            <a:ext cx="8211602" cy="620577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бытовая утварь разделяется по предназначению: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7824D9-94A7-AD70-616A-2E98F0219E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6405" y="2514600"/>
            <a:ext cx="11547766" cy="4229100"/>
          </a:xfrm>
        </p:spPr>
        <p:txBody>
          <a:bodyPr/>
          <a:lstStyle/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Кухонная – этот вид необходим для приготовления пищи. В него входят различные кастрюли, чайники, жаровни, противни и формочки для выпекания. Туда же относятся специальные приспособления для работы с продуктами.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 – для убранства стола и выдачи готовых блюд. В сервировочную группу входит посуда, которая постоянно необходима во время еды: супницы, тарелки, кружки, чайные и кофейные чашки и принадлежности, столовые приборы.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для хранения – это разнообразные сосуды для сохранности приготовленной пищи, полуфабрикатов, мяса, рыбы и овощей, к ним относятся различные емкости с крышками.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46CA65-93CB-9F49-3EF2-F9018F05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38064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4C3F1E-C684-1CD0-0FEC-EBDB3E12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05" y="155121"/>
            <a:ext cx="8227931" cy="534259"/>
          </a:xfrm>
        </p:spPr>
        <p:txBody>
          <a:bodyPr/>
          <a:lstStyle/>
          <a:p>
            <a:r>
              <a:rPr lang="ru-RU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Посуда для сервировки (столовая)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C21D7A7-0A45-BE0C-F8CB-5C37103E27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405" y="689380"/>
            <a:ext cx="8456531" cy="2143627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 посуда – это утварь, которую постоянно видим за обедом. Все предметы делятся на основные и дополнительные. К основной относят следующие виды посуды: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7E8FBEC-7663-A6A0-C8AF-F1D757B80F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6405" y="2556606"/>
            <a:ext cx="11547766" cy="4034717"/>
          </a:xfrm>
        </p:spPr>
        <p:txBody>
          <a:bodyPr/>
          <a:lstStyle/>
          <a:p>
            <a:pPr indent="450215" algn="just">
              <a:lnSpc>
                <a:spcPct val="107000"/>
              </a:lnSpc>
              <a:spcBef>
                <a:spcPts val="0"/>
              </a:spcBef>
            </a:pP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хлеба, пирожков и мучных изделий – тарелки 175 мм и хлебницы;</a:t>
            </a:r>
          </a:p>
          <a:p>
            <a:pPr indent="450215" algn="just">
              <a:lnSpc>
                <a:spcPct val="107000"/>
              </a:lnSpc>
              <a:spcBef>
                <a:spcPts val="0"/>
              </a:spcBef>
            </a:pP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холодных блюд – салатники (круглые и квадратные), тарелки 200 мм, емкости для нарезок (рыбных, мясных, овощных закусок, канапе, бутербродов), селедочницы, вазы, соусники, менажницы;</a:t>
            </a:r>
          </a:p>
          <a:p>
            <a:pPr indent="450215" algn="just">
              <a:lnSpc>
                <a:spcPct val="107000"/>
              </a:lnSpc>
              <a:spcBef>
                <a:spcPts val="0"/>
              </a:spcBef>
            </a:pP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Посуда для первых и вторых блюд – супницы, </a:t>
            </a:r>
            <a:r>
              <a:rPr lang="ru-RU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бульонницы</a:t>
            </a: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(250-300 мл), суповые чашки с крышками, тарелки разных размеров, объемов и диаметров, горшочки, </a:t>
            </a:r>
            <a:r>
              <a:rPr lang="ru-RU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кокотницы</a:t>
            </a: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разных форм и размеров ( для мяса, рыбы, птицы), </a:t>
            </a:r>
            <a:r>
              <a:rPr lang="ru-RU" sz="2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кассероль</a:t>
            </a: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баранчики;</a:t>
            </a:r>
          </a:p>
          <a:p>
            <a:pPr indent="450215" algn="just">
              <a:lnSpc>
                <a:spcPct val="107000"/>
              </a:lnSpc>
              <a:spcBef>
                <a:spcPts val="0"/>
              </a:spcBef>
            </a:pPr>
            <a:r>
              <a:rPr lang="ru-RU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десерта – тарелки 200 мм, розетки, вазы.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DF7376-F601-4739-B841-76F69FD1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7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059093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39FF59-15CA-84FB-5035-B0A0B73B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8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2AE591C-9D43-6EF6-B027-31F45633D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47"/>
          <a:stretch/>
        </p:blipFill>
        <p:spPr>
          <a:xfrm>
            <a:off x="1675059" y="266677"/>
            <a:ext cx="9036484" cy="6330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13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2B8C94-284F-F772-C1E1-AE6B4701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9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B7D431-28AB-3E13-E44F-1C491EBD8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90"/>
          <a:stretch/>
        </p:blipFill>
        <p:spPr>
          <a:xfrm>
            <a:off x="2099602" y="171449"/>
            <a:ext cx="7951964" cy="6523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330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66774611_TF11936837_Win32" id="{BCFA44BD-882A-4291-8FC2-6D1C9E1B9B67}" vid="{F29E318F-092D-4E54-A613-2584CFFE73B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результатов научных исследований</Template>
  <TotalTime>93</TotalTime>
  <Words>972</Words>
  <Application>Microsoft Office PowerPoint</Application>
  <PresentationFormat>Произвольный</PresentationFormat>
  <Paragraphs>105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Классификация столовой посуды и приборов</vt:lpstr>
      <vt:lpstr>Содержание</vt:lpstr>
      <vt:lpstr>Цели и задачи</vt:lpstr>
      <vt:lpstr>Слайд 4</vt:lpstr>
      <vt:lpstr>Слайд 5</vt:lpstr>
      <vt:lpstr>Виды посуды по назначению</vt:lpstr>
      <vt:lpstr>Посуда для сервировки (столовая)</vt:lpstr>
      <vt:lpstr>Слайд 8</vt:lpstr>
      <vt:lpstr>Слайд 9</vt:lpstr>
      <vt:lpstr>Слайд 10</vt:lpstr>
      <vt:lpstr>Слайд 11</vt:lpstr>
      <vt:lpstr>Слайд 12</vt:lpstr>
      <vt:lpstr>Чайные и кофейные наборы</vt:lpstr>
      <vt:lpstr>Для алкоголя (бокалы, рюмки, фужеры)</vt:lpstr>
      <vt:lpstr>Слайд 15</vt:lpstr>
      <vt:lpstr>Вспомогательная или дополнительная посуда</vt:lpstr>
      <vt:lpstr>Слайд 17</vt:lpstr>
      <vt:lpstr>Слайд 18</vt:lpstr>
      <vt:lpstr>Слайд 19</vt:lpstr>
      <vt:lpstr>Посуда для хранения пищи</vt:lpstr>
      <vt:lpstr>Слайд 21</vt:lpstr>
      <vt:lpstr>Слайд 22</vt:lpstr>
      <vt:lpstr>По материалам изготовления</vt:lpstr>
      <vt:lpstr>Слайд 24</vt:lpstr>
      <vt:lpstr>Слайд 25</vt:lpstr>
      <vt:lpstr>Слайд 26</vt:lpstr>
      <vt:lpstr>Слайд 27</vt:lpstr>
      <vt:lpstr>Слайд 28</vt:lpstr>
      <vt:lpstr>Слайд 29</vt:lpstr>
      <vt:lpstr>Домашнее задание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столовой посуды</dc:title>
  <dc:creator>Денис Томалак</dc:creator>
  <cp:lastModifiedBy>Tomalak</cp:lastModifiedBy>
  <cp:revision>5</cp:revision>
  <dcterms:created xsi:type="dcterms:W3CDTF">2023-10-21T05:59:28Z</dcterms:created>
  <dcterms:modified xsi:type="dcterms:W3CDTF">2023-11-07T07:37:40Z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