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71" r:id="rId3"/>
    <p:sldId id="272" r:id="rId4"/>
    <p:sldId id="282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8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0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5" Type="http://schemas.openxmlformats.org/officeDocument/2006/relationships/image" Target="../media/image95.wmf"/><Relationship Id="rId4" Type="http://schemas.openxmlformats.org/officeDocument/2006/relationships/image" Target="../media/image9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4" Type="http://schemas.openxmlformats.org/officeDocument/2006/relationships/image" Target="../media/image8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image" Target="../media/image66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12" Type="http://schemas.openxmlformats.org/officeDocument/2006/relationships/image" Target="../media/image65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64.wmf"/><Relationship Id="rId5" Type="http://schemas.openxmlformats.org/officeDocument/2006/relationships/image" Target="../media/image58.wmf"/><Relationship Id="rId10" Type="http://schemas.openxmlformats.org/officeDocument/2006/relationships/image" Target="../media/image63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Relationship Id="rId14" Type="http://schemas.openxmlformats.org/officeDocument/2006/relationships/image" Target="../media/image6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56.wmf"/><Relationship Id="rId7" Type="http://schemas.openxmlformats.org/officeDocument/2006/relationships/image" Target="../media/image72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57.wmf"/><Relationship Id="rId9" Type="http://schemas.openxmlformats.org/officeDocument/2006/relationships/image" Target="../media/image7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Relationship Id="rId9" Type="http://schemas.openxmlformats.org/officeDocument/2006/relationships/image" Target="../media/image6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97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59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254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8771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069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1307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430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740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22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56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52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32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2227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18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2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5841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84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accent2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E093FCB-B715-4EB0-AFB3-D23D8C18919C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6B8EE47-21B8-4D99-AB02-7F9D2DDBF1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695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53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5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61.wmf"/><Relationship Id="rId26" Type="http://schemas.openxmlformats.org/officeDocument/2006/relationships/image" Target="../media/image65.wmf"/><Relationship Id="rId3" Type="http://schemas.openxmlformats.org/officeDocument/2006/relationships/oleObject" Target="../embeddings/oleObject40.bin"/><Relationship Id="rId21" Type="http://schemas.openxmlformats.org/officeDocument/2006/relationships/oleObject" Target="../embeddings/oleObject49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47.bin"/><Relationship Id="rId25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0.wmf"/><Relationship Id="rId20" Type="http://schemas.openxmlformats.org/officeDocument/2006/relationships/image" Target="../media/image62.wmf"/><Relationship Id="rId29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44.bin"/><Relationship Id="rId24" Type="http://schemas.openxmlformats.org/officeDocument/2006/relationships/image" Target="../media/image64.wmf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23" Type="http://schemas.openxmlformats.org/officeDocument/2006/relationships/oleObject" Target="../embeddings/oleObject50.bin"/><Relationship Id="rId28" Type="http://schemas.openxmlformats.org/officeDocument/2006/relationships/image" Target="../media/image66.wmf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48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59.wmf"/><Relationship Id="rId22" Type="http://schemas.openxmlformats.org/officeDocument/2006/relationships/image" Target="../media/image63.wmf"/><Relationship Id="rId27" Type="http://schemas.openxmlformats.org/officeDocument/2006/relationships/oleObject" Target="../embeddings/oleObject52.bin"/><Relationship Id="rId30" Type="http://schemas.openxmlformats.org/officeDocument/2006/relationships/image" Target="../media/image6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59.bin"/><Relationship Id="rId18" Type="http://schemas.openxmlformats.org/officeDocument/2006/relationships/image" Target="../media/image73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70.wmf"/><Relationship Id="rId17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2.wmf"/><Relationship Id="rId20" Type="http://schemas.openxmlformats.org/officeDocument/2006/relationships/image" Target="../media/image74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0.bin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62.bin"/><Relationship Id="rId4" Type="http://schemas.openxmlformats.org/officeDocument/2006/relationships/image" Target="../media/image68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7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68.bin"/><Relationship Id="rId18" Type="http://schemas.openxmlformats.org/officeDocument/2006/relationships/image" Target="../media/image82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79.wmf"/><Relationship Id="rId17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1.wmf"/><Relationship Id="rId20" Type="http://schemas.openxmlformats.org/officeDocument/2006/relationships/image" Target="../media/image64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69.bin"/><Relationship Id="rId10" Type="http://schemas.openxmlformats.org/officeDocument/2006/relationships/image" Target="../media/image78.wmf"/><Relationship Id="rId19" Type="http://schemas.openxmlformats.org/officeDocument/2006/relationships/oleObject" Target="../embeddings/oleObject71.bin"/><Relationship Id="rId4" Type="http://schemas.openxmlformats.org/officeDocument/2006/relationships/image" Target="../media/image75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8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oleObject" Target="../embeddings/oleObject77.bin"/><Relationship Id="rId18" Type="http://schemas.openxmlformats.org/officeDocument/2006/relationships/image" Target="../media/image90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87.wmf"/><Relationship Id="rId17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9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78.bin"/><Relationship Id="rId10" Type="http://schemas.openxmlformats.org/officeDocument/2006/relationships/image" Target="../media/image86.wmf"/><Relationship Id="rId4" Type="http://schemas.openxmlformats.org/officeDocument/2006/relationships/image" Target="../media/image83.wmf"/><Relationship Id="rId9" Type="http://schemas.openxmlformats.org/officeDocument/2006/relationships/oleObject" Target="../embeddings/oleObject75.bin"/><Relationship Id="rId14" Type="http://schemas.openxmlformats.org/officeDocument/2006/relationships/image" Target="../media/image8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9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92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94.wmf"/><Relationship Id="rId4" Type="http://schemas.openxmlformats.org/officeDocument/2006/relationships/image" Target="../media/image91.wmf"/><Relationship Id="rId9" Type="http://schemas.openxmlformats.org/officeDocument/2006/relationships/oleObject" Target="../embeddings/oleObject8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oleObject" Target="../embeddings/oleObject90.bin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12" Type="http://schemas.openxmlformats.org/officeDocument/2006/relationships/image" Target="../media/image9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97.wmf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6.bin"/><Relationship Id="rId10" Type="http://schemas.openxmlformats.org/officeDocument/2006/relationships/image" Target="../media/image87.wmf"/><Relationship Id="rId4" Type="http://schemas.openxmlformats.org/officeDocument/2006/relationships/image" Target="../media/image96.wmf"/><Relationship Id="rId9" Type="http://schemas.openxmlformats.org/officeDocument/2006/relationships/oleObject" Target="../embeddings/oleObject88.bin"/><Relationship Id="rId14" Type="http://schemas.openxmlformats.org/officeDocument/2006/relationships/image" Target="../media/image10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3" Type="http://schemas.openxmlformats.org/officeDocument/2006/relationships/image" Target="../media/image102.png"/><Relationship Id="rId7" Type="http://schemas.openxmlformats.org/officeDocument/2006/relationships/image" Target="../media/image106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5.png"/><Relationship Id="rId5" Type="http://schemas.openxmlformats.org/officeDocument/2006/relationships/image" Target="../media/image104.png"/><Relationship Id="rId4" Type="http://schemas.openxmlformats.org/officeDocument/2006/relationships/image" Target="../media/image103.png"/><Relationship Id="rId9" Type="http://schemas.openxmlformats.org/officeDocument/2006/relationships/image" Target="../media/image10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9.png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23.wmf"/><Relationship Id="rId3" Type="http://schemas.openxmlformats.org/officeDocument/2006/relationships/image" Target="../media/image25.png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22.wmf"/><Relationship Id="rId5" Type="http://schemas.openxmlformats.org/officeDocument/2006/relationships/image" Target="../media/image26.png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19.png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30.wmf"/><Relationship Id="rId3" Type="http://schemas.openxmlformats.org/officeDocument/2006/relationships/image" Target="../media/image32.png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9.wmf"/><Relationship Id="rId5" Type="http://schemas.openxmlformats.org/officeDocument/2006/relationships/image" Target="../media/image26.png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19.png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29.bin"/><Relationship Id="rId3" Type="http://schemas.openxmlformats.org/officeDocument/2006/relationships/image" Target="../media/image45.png"/><Relationship Id="rId21" Type="http://schemas.openxmlformats.org/officeDocument/2006/relationships/image" Target="../media/image43.wmf"/><Relationship Id="rId7" Type="http://schemas.openxmlformats.org/officeDocument/2006/relationships/image" Target="../media/image26.png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png"/><Relationship Id="rId11" Type="http://schemas.openxmlformats.org/officeDocument/2006/relationships/image" Target="../media/image38.wmf"/><Relationship Id="rId5" Type="http://schemas.openxmlformats.org/officeDocument/2006/relationships/image" Target="../media/image36.wmf"/><Relationship Id="rId15" Type="http://schemas.openxmlformats.org/officeDocument/2006/relationships/image" Target="../media/image40.wmf"/><Relationship Id="rId23" Type="http://schemas.openxmlformats.org/officeDocument/2006/relationships/image" Target="../media/image44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42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756" y="1772816"/>
            <a:ext cx="8964488" cy="914400"/>
          </a:xfrm>
        </p:spPr>
        <p:txBody>
          <a:bodyPr>
            <a:noAutofit/>
          </a:bodyPr>
          <a:lstStyle/>
          <a:p>
            <a:pPr algn="ctr"/>
            <a:r>
              <a:rPr lang="ru-RU" sz="6800" b="1" dirty="0">
                <a:latin typeface="+mj-lt"/>
              </a:rPr>
              <a:t>Основные </a:t>
            </a:r>
            <a:r>
              <a:rPr lang="ru-RU" sz="6000" b="1" dirty="0">
                <a:latin typeface="+mj-lt"/>
              </a:rPr>
              <a:t>тригонометрические</a:t>
            </a:r>
            <a:r>
              <a:rPr lang="ru-RU" sz="6800" b="1" dirty="0">
                <a:latin typeface="+mj-lt"/>
              </a:rPr>
              <a:t> тождества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76531DE-D7FB-4DCC-AE95-AADC3DA9295F}"/>
              </a:ext>
            </a:extLst>
          </p:cNvPr>
          <p:cNvSpPr/>
          <p:nvPr/>
        </p:nvSpPr>
        <p:spPr>
          <a:xfrm>
            <a:off x="269813" y="321045"/>
            <a:ext cx="8424862" cy="9223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b="1" i="1" kern="0" dirty="0">
                <a:ln w="50800"/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br>
              <a:rPr lang="ru-RU" b="1" i="1" kern="0" dirty="0">
                <a:ln w="50800"/>
                <a:latin typeface="Times New Roman" pitchFamily="18" charset="0"/>
                <a:cs typeface="Times New Roman" pitchFamily="18" charset="0"/>
              </a:rPr>
            </a:br>
            <a:r>
              <a:rPr lang="ru-RU" b="1" i="1" kern="0" dirty="0">
                <a:ln w="50800"/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</a:p>
        </p:txBody>
      </p:sp>
      <p:sp>
        <p:nvSpPr>
          <p:cNvPr id="5" name="Прямоугольник 6">
            <a:extLst>
              <a:ext uri="{FF2B5EF4-FFF2-40B4-BE49-F238E27FC236}">
                <a16:creationId xmlns:a16="http://schemas.microsoft.com/office/drawing/2014/main" id="{9A0A4E2B-04DD-466F-BEBD-A3E623A0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523" y="6119255"/>
            <a:ext cx="4930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Преподаватель: Заикина Яна Александровна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23529" y="332656"/>
            <a:ext cx="3898718" cy="504057"/>
            <a:chOff x="323529" y="332656"/>
            <a:chExt cx="3898718" cy="504057"/>
          </a:xfrm>
        </p:grpSpPr>
        <p:graphicFrame>
          <p:nvGraphicFramePr>
            <p:cNvPr id="3" name="Объект 2"/>
            <p:cNvGraphicFramePr>
              <a:graphicFrameLocks noChangeAspect="1"/>
            </p:cNvGraphicFramePr>
            <p:nvPr/>
          </p:nvGraphicFramePr>
          <p:xfrm>
            <a:off x="323529" y="332657"/>
            <a:ext cx="407314" cy="5040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16" name="Уравнение" r:id="rId3" imgW="152202" imgH="177569" progId="">
                    <p:embed/>
                  </p:oleObj>
                </mc:Choice>
                <mc:Fallback>
                  <p:oleObj name="Уравнение" r:id="rId3" imgW="152202" imgH="177569" progId="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529" y="332657"/>
                          <a:ext cx="407314" cy="5040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Объект 3"/>
            <p:cNvGraphicFramePr>
              <a:graphicFrameLocks noChangeAspect="1"/>
            </p:cNvGraphicFramePr>
            <p:nvPr/>
          </p:nvGraphicFramePr>
          <p:xfrm>
            <a:off x="683568" y="332656"/>
            <a:ext cx="1800200" cy="4817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17" name="Уравнение" r:id="rId5" imgW="698197" imgH="203112" progId="">
                    <p:embed/>
                  </p:oleObj>
                </mc:Choice>
                <mc:Fallback>
                  <p:oleObj name="Уравнение" r:id="rId5" imgW="698197" imgH="203112" progId="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3568" y="332656"/>
                          <a:ext cx="1800200" cy="4817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Объект 6"/>
            <p:cNvGraphicFramePr>
              <a:graphicFrameLocks noChangeAspect="1"/>
            </p:cNvGraphicFramePr>
            <p:nvPr/>
          </p:nvGraphicFramePr>
          <p:xfrm>
            <a:off x="2339752" y="332656"/>
            <a:ext cx="1882495" cy="4320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18" name="Уравнение" r:id="rId7" imgW="774028" imgH="177646" progId="">
                    <p:embed/>
                  </p:oleObj>
                </mc:Choice>
                <mc:Fallback>
                  <p:oleObj name="Уравнение" r:id="rId7" imgW="774028" imgH="177646" progId="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9752" y="332656"/>
                          <a:ext cx="1882495" cy="4320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907704" y="1772816"/>
          <a:ext cx="4834339" cy="647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Уравнение" r:id="rId9" imgW="1701800" imgH="228600" progId="">
                  <p:embed/>
                </p:oleObj>
              </mc:Choice>
              <mc:Fallback>
                <p:oleObj name="Уравнение" r:id="rId9" imgW="1701800" imgH="228600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772816"/>
                        <a:ext cx="4834339" cy="6473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2492896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Решение</a:t>
            </a:r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0" y="3501008"/>
          <a:ext cx="36782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0" name="Уравнение" r:id="rId11" imgW="1295400" imgH="203200" progId="">
                  <p:embed/>
                </p:oleObj>
              </mc:Choice>
              <mc:Fallback>
                <p:oleObj name="Уравнение" r:id="rId11" imgW="1295400" imgH="203200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01008"/>
                        <a:ext cx="3678237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3707904" y="3429000"/>
          <a:ext cx="17018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1" name="Уравнение" r:id="rId13" imgW="571252" imgH="203112" progId="">
                  <p:embed/>
                </p:oleObj>
              </mc:Choice>
              <mc:Fallback>
                <p:oleObj name="Уравнение" r:id="rId13" imgW="571252" imgH="203112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429000"/>
                        <a:ext cx="1701800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5364088" y="3429000"/>
          <a:ext cx="15144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name="Уравнение" r:id="rId15" imgW="507780" imgH="203112" progId="">
                  <p:embed/>
                </p:oleObj>
              </mc:Choice>
              <mc:Fallback>
                <p:oleObj name="Уравнение" r:id="rId15" imgW="507780" imgH="203112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3429000"/>
                        <a:ext cx="1514475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Левая фигурная скобка 10"/>
          <p:cNvSpPr/>
          <p:nvPr/>
        </p:nvSpPr>
        <p:spPr>
          <a:xfrm rot="16200000">
            <a:off x="4193958" y="3519010"/>
            <a:ext cx="612068" cy="1440160"/>
          </a:xfrm>
          <a:prstGeom prst="leftBrace">
            <a:avLst>
              <a:gd name="adj1" fmla="val 8333"/>
              <a:gd name="adj2" fmla="val 489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2987824" y="4437112"/>
          <a:ext cx="31781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Формула" r:id="rId17" imgW="1066337" imgH="203112" progId="">
                  <p:embed/>
                </p:oleObj>
              </mc:Choice>
              <mc:Fallback>
                <p:oleObj name="Формула" r:id="rId17" imgW="1066337" imgH="203112" progId="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437112"/>
                        <a:ext cx="3178175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4644008" y="0"/>
          <a:ext cx="3121897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1" name="Уравнение" r:id="rId3" imgW="1218671" imgH="393529" progId="">
                  <p:embed/>
                </p:oleObj>
              </mc:Choice>
              <mc:Fallback>
                <p:oleObj name="Уравнение" r:id="rId3" imgW="1218671" imgH="393529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0"/>
                        <a:ext cx="3121897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251520" y="548680"/>
            <a:ext cx="3971007" cy="503238"/>
            <a:chOff x="251520" y="548680"/>
            <a:chExt cx="3971007" cy="503238"/>
          </a:xfrm>
        </p:grpSpPr>
        <p:graphicFrame>
          <p:nvGraphicFramePr>
            <p:cNvPr id="20484" name="Object 4"/>
            <p:cNvGraphicFramePr>
              <a:graphicFrameLocks noChangeAspect="1"/>
            </p:cNvGraphicFramePr>
            <p:nvPr/>
          </p:nvGraphicFramePr>
          <p:xfrm>
            <a:off x="251520" y="548680"/>
            <a:ext cx="406400" cy="503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2" name="Уравнение" r:id="rId5" imgW="152202" imgH="177569" progId="">
                    <p:embed/>
                  </p:oleObj>
                </mc:Choice>
                <mc:Fallback>
                  <p:oleObj name="Уравнение" r:id="rId5" imgW="152202" imgH="177569" progId="">
                    <p:embed/>
                    <p:pic>
                      <p:nvPicPr>
                        <p:cNvPr id="0" name="Picture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520" y="548680"/>
                          <a:ext cx="406400" cy="503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5" name="Object 5"/>
            <p:cNvGraphicFramePr>
              <a:graphicFrameLocks noChangeAspect="1"/>
            </p:cNvGraphicFramePr>
            <p:nvPr/>
          </p:nvGraphicFramePr>
          <p:xfrm>
            <a:off x="611560" y="548680"/>
            <a:ext cx="1800225" cy="481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3" name="Уравнение" r:id="rId7" imgW="698197" imgH="203112" progId="">
                    <p:embed/>
                  </p:oleObj>
                </mc:Choice>
                <mc:Fallback>
                  <p:oleObj name="Уравнение" r:id="rId7" imgW="698197" imgH="203112" progId="">
                    <p:embed/>
                    <p:pic>
                      <p:nvPicPr>
                        <p:cNvPr id="0" name="Picture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1560" y="548680"/>
                          <a:ext cx="1800225" cy="481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6" name="Object 6"/>
            <p:cNvGraphicFramePr>
              <a:graphicFrameLocks noChangeAspect="1"/>
            </p:cNvGraphicFramePr>
            <p:nvPr/>
          </p:nvGraphicFramePr>
          <p:xfrm>
            <a:off x="2339752" y="548680"/>
            <a:ext cx="1882775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4" name="Уравнение" r:id="rId9" imgW="774028" imgH="177646" progId="">
                    <p:embed/>
                  </p:oleObj>
                </mc:Choice>
                <mc:Fallback>
                  <p:oleObj name="Уравнение" r:id="rId9" imgW="774028" imgH="177646" progId="">
                    <p:embed/>
                    <p:pic>
                      <p:nvPicPr>
                        <p:cNvPr id="0" name="Picture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9752" y="548680"/>
                          <a:ext cx="1882775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Прямоугольник 9"/>
          <p:cNvSpPr/>
          <p:nvPr/>
        </p:nvSpPr>
        <p:spPr>
          <a:xfrm>
            <a:off x="539552" y="1196752"/>
            <a:ext cx="120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/>
              <a:t>Решение</a:t>
            </a:r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251520" y="1700808"/>
          <a:ext cx="15938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5" name="Уравнение" r:id="rId11" imgW="621760" imgH="177646" progId="">
                  <p:embed/>
                </p:oleObj>
              </mc:Choice>
              <mc:Fallback>
                <p:oleObj name="Уравнение" r:id="rId11" imgW="621760" imgH="177646" progId="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700808"/>
                        <a:ext cx="15938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2051720" y="1412776"/>
          <a:ext cx="2794595" cy="832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6" name="Уравнение" r:id="rId13" imgW="1320227" imgH="393529" progId="">
                  <p:embed/>
                </p:oleObj>
              </mc:Choice>
              <mc:Fallback>
                <p:oleObj name="Уравнение" r:id="rId13" imgW="1320227" imgH="393529" progId="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412776"/>
                        <a:ext cx="2794595" cy="832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0" y="2420888"/>
          <a:ext cx="5400600" cy="974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7" name="Уравнение" r:id="rId15" imgW="2463800" imgH="444500" progId="">
                  <p:embed/>
                </p:oleObj>
              </mc:Choice>
              <mc:Fallback>
                <p:oleObj name="Уравнение" r:id="rId15" imgW="2463800" imgH="44450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420888"/>
                        <a:ext cx="5400600" cy="9741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0" y="3501008"/>
          <a:ext cx="4644008" cy="939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8" name="Уравнение" r:id="rId17" imgW="2197100" imgH="444500" progId="">
                  <p:embed/>
                </p:oleObj>
              </mc:Choice>
              <mc:Fallback>
                <p:oleObj name="Уравнение" r:id="rId17" imgW="2197100" imgH="444500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01008"/>
                        <a:ext cx="4644008" cy="9392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4860032" y="3501008"/>
          <a:ext cx="2630487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9" name="Уравнение" r:id="rId19" imgW="1244600" imgH="444500" progId="">
                  <p:embed/>
                </p:oleObj>
              </mc:Choice>
              <mc:Fallback>
                <p:oleObj name="Уравнение" r:id="rId19" imgW="1244600" imgH="444500" progId="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501008"/>
                        <a:ext cx="2630487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0" y="5013176"/>
          <a:ext cx="263048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0" name="Уравнение" r:id="rId21" imgW="1244600" imgH="444500" progId="">
                  <p:embed/>
                </p:oleObj>
              </mc:Choice>
              <mc:Fallback>
                <p:oleObj name="Уравнение" r:id="rId21" imgW="1244600" imgH="444500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013176"/>
                        <a:ext cx="2630488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Овал 16"/>
          <p:cNvSpPr/>
          <p:nvPr/>
        </p:nvSpPr>
        <p:spPr>
          <a:xfrm>
            <a:off x="6156176" y="3501008"/>
            <a:ext cx="108012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796136" y="3573016"/>
            <a:ext cx="504056" cy="36004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/>
          <p:cNvSpPr/>
          <p:nvPr/>
        </p:nvSpPr>
        <p:spPr>
          <a:xfrm rot="19921240">
            <a:off x="5535297" y="3505882"/>
            <a:ext cx="1326385" cy="753349"/>
          </a:xfrm>
          <a:prstGeom prst="arc">
            <a:avLst/>
          </a:prstGeom>
          <a:ln w="381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0" y="5013176"/>
            <a:ext cx="197971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/>
        </p:nvGraphicFramePr>
        <p:xfrm>
          <a:off x="683569" y="4581128"/>
          <a:ext cx="308605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1" name="Уравнение" r:id="rId23" imgW="88707" imgH="164742" progId="">
                  <p:embed/>
                </p:oleObj>
              </mc:Choice>
              <mc:Fallback>
                <p:oleObj name="Уравнение" r:id="rId23" imgW="88707" imgH="164742" progId="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9" y="4581128"/>
                        <a:ext cx="308605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4" name="Object 14"/>
          <p:cNvGraphicFramePr>
            <a:graphicFrameLocks noChangeAspect="1"/>
          </p:cNvGraphicFramePr>
          <p:nvPr/>
        </p:nvGraphicFramePr>
        <p:xfrm>
          <a:off x="2699792" y="5085184"/>
          <a:ext cx="2360613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2" name="Уравнение" r:id="rId25" imgW="1117600" imgH="419100" progId="">
                  <p:embed/>
                </p:oleObj>
              </mc:Choice>
              <mc:Fallback>
                <p:oleObj name="Уравнение" r:id="rId25" imgW="1117600" imgH="419100" progId="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085184"/>
                        <a:ext cx="2360613" cy="887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5" name="Object 15"/>
          <p:cNvGraphicFramePr>
            <a:graphicFrameLocks noChangeAspect="1"/>
          </p:cNvGraphicFramePr>
          <p:nvPr/>
        </p:nvGraphicFramePr>
        <p:xfrm>
          <a:off x="5076056" y="5085184"/>
          <a:ext cx="2360612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3" name="Уравнение" r:id="rId27" imgW="1117600" imgH="419100" progId="">
                  <p:embed/>
                </p:oleObj>
              </mc:Choice>
              <mc:Fallback>
                <p:oleObj name="Уравнение" r:id="rId27" imgW="1117600" imgH="419100" progId="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085184"/>
                        <a:ext cx="2360612" cy="887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6" name="Object 16"/>
          <p:cNvGraphicFramePr>
            <a:graphicFrameLocks noChangeAspect="1"/>
          </p:cNvGraphicFramePr>
          <p:nvPr/>
        </p:nvGraphicFramePr>
        <p:xfrm>
          <a:off x="7524328" y="5301208"/>
          <a:ext cx="360040" cy="504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4" name="Уравнение" r:id="rId29" imgW="126725" imgH="177415" progId="">
                  <p:embed/>
                </p:oleObj>
              </mc:Choice>
              <mc:Fallback>
                <p:oleObj name="Уравнение" r:id="rId29" imgW="126725" imgH="177415" progId="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5301208"/>
                        <a:ext cx="360040" cy="5049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8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4860032" y="188640"/>
          <a:ext cx="3121897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9" name="Уравнение" r:id="rId3" imgW="1218671" imgH="393529" progId="">
                  <p:embed/>
                </p:oleObj>
              </mc:Choice>
              <mc:Fallback>
                <p:oleObj name="Уравнение" r:id="rId3" imgW="1218671" imgH="393529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88640"/>
                        <a:ext cx="3121897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8"/>
          <p:cNvGrpSpPr/>
          <p:nvPr/>
        </p:nvGrpSpPr>
        <p:grpSpPr>
          <a:xfrm>
            <a:off x="251520" y="548680"/>
            <a:ext cx="3971007" cy="503238"/>
            <a:chOff x="251520" y="548680"/>
            <a:chExt cx="3971007" cy="503238"/>
          </a:xfrm>
        </p:grpSpPr>
        <p:graphicFrame>
          <p:nvGraphicFramePr>
            <p:cNvPr id="20484" name="Object 4"/>
            <p:cNvGraphicFramePr>
              <a:graphicFrameLocks noChangeAspect="1"/>
            </p:cNvGraphicFramePr>
            <p:nvPr/>
          </p:nvGraphicFramePr>
          <p:xfrm>
            <a:off x="251520" y="548680"/>
            <a:ext cx="406400" cy="503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70" name="Уравнение" r:id="rId5" imgW="152202" imgH="177569" progId="">
                    <p:embed/>
                  </p:oleObj>
                </mc:Choice>
                <mc:Fallback>
                  <p:oleObj name="Уравнение" r:id="rId5" imgW="152202" imgH="177569" progId="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520" y="548680"/>
                          <a:ext cx="406400" cy="503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5" name="Object 5"/>
            <p:cNvGraphicFramePr>
              <a:graphicFrameLocks noChangeAspect="1"/>
            </p:cNvGraphicFramePr>
            <p:nvPr/>
          </p:nvGraphicFramePr>
          <p:xfrm>
            <a:off x="611560" y="548680"/>
            <a:ext cx="1800225" cy="481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71" name="Уравнение" r:id="rId7" imgW="698197" imgH="203112" progId="">
                    <p:embed/>
                  </p:oleObj>
                </mc:Choice>
                <mc:Fallback>
                  <p:oleObj name="Уравнение" r:id="rId7" imgW="698197" imgH="203112" progId="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1560" y="548680"/>
                          <a:ext cx="1800225" cy="481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6" name="Object 6"/>
            <p:cNvGraphicFramePr>
              <a:graphicFrameLocks noChangeAspect="1"/>
            </p:cNvGraphicFramePr>
            <p:nvPr/>
          </p:nvGraphicFramePr>
          <p:xfrm>
            <a:off x="2339752" y="548680"/>
            <a:ext cx="1882775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72" name="Уравнение" r:id="rId9" imgW="774028" imgH="177646" progId="">
                    <p:embed/>
                  </p:oleObj>
                </mc:Choice>
                <mc:Fallback>
                  <p:oleObj name="Уравнение" r:id="rId9" imgW="774028" imgH="177646" progId="">
                    <p:embed/>
                    <p:pic>
                      <p:nvPicPr>
                        <p:cNvPr id="0" name="Picture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9752" y="548680"/>
                          <a:ext cx="1882775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Прямоугольник 9"/>
          <p:cNvSpPr/>
          <p:nvPr/>
        </p:nvSpPr>
        <p:spPr>
          <a:xfrm>
            <a:off x="539552" y="1196752"/>
            <a:ext cx="120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/>
              <a:t>Решение</a:t>
            </a:r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234950" y="1700213"/>
          <a:ext cx="16271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3" name="Уравнение" r:id="rId11" imgW="634449" imgH="177646" progId="">
                  <p:embed/>
                </p:oleObj>
              </mc:Choice>
              <mc:Fallback>
                <p:oleObj name="Уравнение" r:id="rId11" imgW="634449" imgH="177646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1700213"/>
                        <a:ext cx="1627188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2159000" y="1412875"/>
          <a:ext cx="257968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4" name="Уравнение" r:id="rId13" imgW="1218671" imgH="393529" progId="">
                  <p:embed/>
                </p:oleObj>
              </mc:Choice>
              <mc:Fallback>
                <p:oleObj name="Уравнение" r:id="rId13" imgW="1218671" imgH="393529" progId="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1412875"/>
                        <a:ext cx="2579688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467544" y="2420888"/>
          <a:ext cx="45926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5" name="Уравнение" r:id="rId15" imgW="2095500" imgH="203200" progId="">
                  <p:embed/>
                </p:oleObj>
              </mc:Choice>
              <mc:Fallback>
                <p:oleObj name="Уравнение" r:id="rId15" imgW="2095500" imgH="203200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420888"/>
                        <a:ext cx="4592638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539552" y="2924944"/>
          <a:ext cx="316304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Уравнение" r:id="rId17" imgW="1117115" imgH="203112" progId="">
                  <p:embed/>
                </p:oleObj>
              </mc:Choice>
              <mc:Fallback>
                <p:oleObj name="Уравнение" r:id="rId17" imgW="1117115" imgH="203112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24944"/>
                        <a:ext cx="3163041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539552" y="3645024"/>
          <a:ext cx="206692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7" name="Уравнение" r:id="rId19" imgW="977476" imgH="203112" progId="">
                  <p:embed/>
                </p:oleObj>
              </mc:Choice>
              <mc:Fallback>
                <p:oleObj name="Уравнение" r:id="rId19" imgW="977476" imgH="203112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645024"/>
                        <a:ext cx="2066925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Прямая со стрелкой 23"/>
          <p:cNvCxnSpPr/>
          <p:nvPr/>
        </p:nvCxnSpPr>
        <p:spPr>
          <a:xfrm>
            <a:off x="3203848" y="1700808"/>
            <a:ext cx="504056" cy="36004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3275856" y="1700808"/>
            <a:ext cx="360040" cy="28803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7. Докажите тождество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3275856" y="0"/>
          <a:ext cx="4218384" cy="123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4" name="Уравнение" r:id="rId3" imgW="1524000" imgH="444500" progId="">
                  <p:embed/>
                </p:oleObj>
              </mc:Choice>
              <mc:Fallback>
                <p:oleObj name="Уравнение" r:id="rId3" imgW="1524000" imgH="444500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0"/>
                        <a:ext cx="4218384" cy="123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980728"/>
            <a:ext cx="1589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Левая часть</a:t>
            </a:r>
            <a:endParaRPr lang="ru-RU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79512" y="1340768"/>
          <a:ext cx="1757363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5" name="Уравнение" r:id="rId5" imgW="634725" imgH="444307" progId="">
                  <p:embed/>
                </p:oleObj>
              </mc:Choice>
              <mc:Fallback>
                <p:oleObj name="Уравнение" r:id="rId5" imgW="634725" imgH="444307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340768"/>
                        <a:ext cx="1757363" cy="1230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835696" y="908720"/>
          <a:ext cx="2109787" cy="217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6" name="Уравнение" r:id="rId7" imgW="762000" imgH="787400" progId="">
                  <p:embed/>
                </p:oleObj>
              </mc:Choice>
              <mc:Fallback>
                <p:oleObj name="Уравнение" r:id="rId7" imgW="762000" imgH="787400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908720"/>
                        <a:ext cx="2109787" cy="2179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3923928" y="908720"/>
          <a:ext cx="3094037" cy="217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7" name="Уравнение" r:id="rId9" imgW="1117600" imgH="787400" progId="">
                  <p:embed/>
                </p:oleObj>
              </mc:Choice>
              <mc:Fallback>
                <p:oleObj name="Уравнение" r:id="rId9" imgW="1117600" imgH="787400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908720"/>
                        <a:ext cx="3094037" cy="2179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0" y="2996952"/>
          <a:ext cx="2952750" cy="217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8" name="Уравнение" r:id="rId11" imgW="1066800" imgH="787400" progId="">
                  <p:embed/>
                </p:oleObj>
              </mc:Choice>
              <mc:Fallback>
                <p:oleObj name="Уравнение" r:id="rId11" imgW="1066800" imgH="787400" progId="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996952"/>
                        <a:ext cx="2952750" cy="2179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2915816" y="3356992"/>
          <a:ext cx="5553075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9" name="Уравнение" r:id="rId13" imgW="2006600" imgH="419100" progId="">
                  <p:embed/>
                </p:oleObj>
              </mc:Choice>
              <mc:Fallback>
                <p:oleObj name="Уравнение" r:id="rId13" imgW="2006600" imgH="419100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356992"/>
                        <a:ext cx="5553075" cy="1160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1" y="5085184"/>
          <a:ext cx="4860031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0" name="Уравнение" r:id="rId15" imgW="1981200" imgH="419100" progId="">
                  <p:embed/>
                </p:oleObj>
              </mc:Choice>
              <mc:Fallback>
                <p:oleObj name="Уравнение" r:id="rId15" imgW="1981200" imgH="419100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5085184"/>
                        <a:ext cx="4860031" cy="1160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2843808" y="5445224"/>
            <a:ext cx="1152128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11560" y="6021288"/>
            <a:ext cx="1152128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4700588" y="5084763"/>
          <a:ext cx="2882900" cy="116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1" name="Уравнение" r:id="rId17" imgW="1040948" imgH="418918" progId="">
                  <p:embed/>
                </p:oleObj>
              </mc:Choice>
              <mc:Fallback>
                <p:oleObj name="Уравнение" r:id="rId17" imgW="1040948" imgH="418918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588" y="5084763"/>
                        <a:ext cx="2882900" cy="1160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Овал 18"/>
          <p:cNvSpPr/>
          <p:nvPr/>
        </p:nvSpPr>
        <p:spPr>
          <a:xfrm>
            <a:off x="4932040" y="5805264"/>
            <a:ext cx="259228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6084168" y="6426200"/>
          <a:ext cx="3079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2" name="Уравнение" r:id="rId19" imgW="88707" imgH="164742" progId="">
                  <p:embed/>
                </p:oleObj>
              </mc:Choice>
              <mc:Fallback>
                <p:oleObj name="Уравнение" r:id="rId19" imgW="88707" imgH="164742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6426200"/>
                        <a:ext cx="30797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0" y="332656"/>
          <a:ext cx="2881312" cy="116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0" name="Уравнение" r:id="rId3" imgW="1040948" imgH="418918" progId="">
                  <p:embed/>
                </p:oleObj>
              </mc:Choice>
              <mc:Fallback>
                <p:oleObj name="Уравнение" r:id="rId3" imgW="1040948" imgH="418918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32656"/>
                        <a:ext cx="2881312" cy="1160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771800" y="548680"/>
          <a:ext cx="28098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1" name="Уравнение" r:id="rId5" imgW="1016000" imgH="203200" progId="">
                  <p:embed/>
                </p:oleObj>
              </mc:Choice>
              <mc:Fallback>
                <p:oleObj name="Уравнение" r:id="rId5" imgW="1016000" imgH="20320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48680"/>
                        <a:ext cx="280987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1556792"/>
            <a:ext cx="1734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Правая часть</a:t>
            </a:r>
            <a:endParaRPr lang="ru-RU" dirty="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" y="2060848"/>
          <a:ext cx="3203848" cy="640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2" name="Уравнение" r:id="rId7" imgW="1016000" imgH="203200" progId="">
                  <p:embed/>
                </p:oleObj>
              </mc:Choice>
              <mc:Fallback>
                <p:oleObj name="Уравнение" r:id="rId7" imgW="1016000" imgH="203200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2060848"/>
                        <a:ext cx="3203848" cy="6404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131840" y="2132856"/>
          <a:ext cx="5688632" cy="629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3" name="Уравнение" r:id="rId9" imgW="2070100" imgH="228600" progId="">
                  <p:embed/>
                </p:oleObj>
              </mc:Choice>
              <mc:Fallback>
                <p:oleObj name="Уравнение" r:id="rId9" imgW="2070100" imgH="228600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132856"/>
                        <a:ext cx="5688632" cy="629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Овал 6"/>
          <p:cNvSpPr/>
          <p:nvPr/>
        </p:nvSpPr>
        <p:spPr>
          <a:xfrm>
            <a:off x="5868144" y="2204864"/>
            <a:ext cx="259228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6948264" y="1700808"/>
          <a:ext cx="3079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4" name="Уравнение" r:id="rId11" imgW="88707" imgH="164742" progId="">
                  <p:embed/>
                </p:oleObj>
              </mc:Choice>
              <mc:Fallback>
                <p:oleObj name="Уравнение" r:id="rId11" imgW="88707" imgH="164742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1700808"/>
                        <a:ext cx="30797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0" y="2996952"/>
          <a:ext cx="4284663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5" name="Уравнение" r:id="rId13" imgW="1358900" imgH="228600" progId="">
                  <p:embed/>
                </p:oleObj>
              </mc:Choice>
              <mc:Fallback>
                <p:oleObj name="Уравнение" r:id="rId13" imgW="1358900" imgH="228600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996952"/>
                        <a:ext cx="4284663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4283968" y="2996952"/>
          <a:ext cx="280352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6" name="Уравнение" r:id="rId15" imgW="888614" imgH="203112" progId="">
                  <p:embed/>
                </p:oleObj>
              </mc:Choice>
              <mc:Fallback>
                <p:oleObj name="Уравнение" r:id="rId15" imgW="888614" imgH="203112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2996952"/>
                        <a:ext cx="2803525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1331640" y="4293096"/>
          <a:ext cx="5967413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7" name="Уравнение" r:id="rId17" imgW="1892300" imgH="203200" progId="">
                  <p:embed/>
                </p:oleObj>
              </mc:Choice>
              <mc:Fallback>
                <p:oleObj name="Уравнение" r:id="rId17" imgW="1892300" imgH="203200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293096"/>
                        <a:ext cx="5967413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2994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8. Упростите выражение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3491880" y="0"/>
          <a:ext cx="2052042" cy="1327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Уравнение" r:id="rId3" imgW="647700" imgH="419100" progId="">
                  <p:embed/>
                </p:oleObj>
              </mc:Choice>
              <mc:Fallback>
                <p:oleObj name="Уравнение" r:id="rId3" imgW="647700" imgH="419100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0"/>
                        <a:ext cx="2052042" cy="13277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339752" y="1196752"/>
          <a:ext cx="3095625" cy="184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Уравнение" r:id="rId5" imgW="977476" imgH="583947" progId="">
                  <p:embed/>
                </p:oleObj>
              </mc:Choice>
              <mc:Fallback>
                <p:oleObj name="Уравнение" r:id="rId5" imgW="977476" imgH="583947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196752"/>
                        <a:ext cx="3095625" cy="184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0" y="1268760"/>
          <a:ext cx="24130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Уравнение" r:id="rId7" imgW="761669" imgH="418918" progId="">
                  <p:embed/>
                </p:oleObj>
              </mc:Choice>
              <mc:Fallback>
                <p:oleObj name="Уравнение" r:id="rId7" imgW="761669" imgH="418918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68760"/>
                        <a:ext cx="2413000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0" y="2924944"/>
          <a:ext cx="5548312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6" name="Уравнение" r:id="rId9" imgW="1752600" imgH="596900" progId="">
                  <p:embed/>
                </p:oleObj>
              </mc:Choice>
              <mc:Fallback>
                <p:oleObj name="Уравнение" r:id="rId9" imgW="1752600" imgH="59690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924944"/>
                        <a:ext cx="5548312" cy="188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467544" y="4968875"/>
          <a:ext cx="5346700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7" name="Уравнение" r:id="rId11" imgW="1689100" imgH="596900" progId="">
                  <p:embed/>
                </p:oleObj>
              </mc:Choice>
              <mc:Fallback>
                <p:oleObj name="Уравнение" r:id="rId11" imgW="1689100" imgH="596900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968875"/>
                        <a:ext cx="5346700" cy="188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79512" y="0"/>
          <a:ext cx="3740150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4" name="Уравнение" r:id="rId3" imgW="1181100" imgH="596900" progId="">
                  <p:embed/>
                </p:oleObj>
              </mc:Choice>
              <mc:Fallback>
                <p:oleObj name="Уравнение" r:id="rId3" imgW="1181100" imgH="596900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0"/>
                        <a:ext cx="3740150" cy="188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4067944" y="0"/>
          <a:ext cx="3740150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5" name="Уравнение" r:id="rId5" imgW="1180588" imgH="418918" progId="">
                  <p:embed/>
                </p:oleObj>
              </mc:Choice>
              <mc:Fallback>
                <p:oleObj name="Уравнение" r:id="rId5" imgW="1180588" imgH="418918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0"/>
                        <a:ext cx="3740150" cy="1325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0" y="2132856"/>
          <a:ext cx="4062413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Уравнение" r:id="rId7" imgW="1282700" imgH="393700" progId="">
                  <p:embed/>
                </p:oleObj>
              </mc:Choice>
              <mc:Fallback>
                <p:oleObj name="Уравнение" r:id="rId7" imgW="1282700" imgH="39370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32856"/>
                        <a:ext cx="4062413" cy="124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Овал 4"/>
          <p:cNvSpPr/>
          <p:nvPr/>
        </p:nvSpPr>
        <p:spPr>
          <a:xfrm>
            <a:off x="683568" y="2852936"/>
            <a:ext cx="3096344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907704" y="3429000"/>
          <a:ext cx="3079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7" name="Уравнение" r:id="rId9" imgW="88707" imgH="164742" progId="">
                  <p:embed/>
                </p:oleObj>
              </mc:Choice>
              <mc:Fallback>
                <p:oleObj name="Уравнение" r:id="rId9" imgW="88707" imgH="164742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429000"/>
                        <a:ext cx="30797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4067944" y="2132856"/>
          <a:ext cx="2493963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8" name="Уравнение" r:id="rId11" imgW="787058" imgH="393529" progId="">
                  <p:embed/>
                </p:oleObj>
              </mc:Choice>
              <mc:Fallback>
                <p:oleObj name="Уравнение" r:id="rId11" imgW="787058" imgH="393529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132856"/>
                        <a:ext cx="2493963" cy="1246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6588224" y="2420888"/>
          <a:ext cx="205105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Уравнение" r:id="rId13" imgW="647419" imgH="177723" progId="">
                  <p:embed/>
                </p:oleObj>
              </mc:Choice>
              <mc:Fallback>
                <p:oleObj name="Уравнение" r:id="rId13" imgW="647419" imgH="177723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2420888"/>
                        <a:ext cx="2051050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498080" cy="764704"/>
          </a:xfrm>
        </p:spPr>
        <p:txBody>
          <a:bodyPr/>
          <a:lstStyle/>
          <a:p>
            <a:r>
              <a:rPr lang="ru-RU" dirty="0"/>
              <a:t>Задание 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000108"/>
            <a:ext cx="4576552" cy="576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Упростите выражения: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000108"/>
            <a:ext cx="4536504" cy="67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675937"/>
            <a:ext cx="4536504" cy="54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2">
            <a:extLst>
              <a:ext uri="{FF2B5EF4-FFF2-40B4-BE49-F238E27FC236}">
                <a16:creationId xmlns:a16="http://schemas.microsoft.com/office/drawing/2014/main" id="{8BC0854B-737F-4D47-8657-B2585D995522}"/>
              </a:ext>
            </a:extLst>
          </p:cNvPr>
          <p:cNvSpPr txBox="1">
            <a:spLocks/>
          </p:cNvSpPr>
          <p:nvPr/>
        </p:nvSpPr>
        <p:spPr>
          <a:xfrm>
            <a:off x="954936" y="2596490"/>
            <a:ext cx="4752528" cy="64807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Преобразуйте выражения: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>
            <a:extLst>
              <a:ext uri="{FF2B5EF4-FFF2-40B4-BE49-F238E27FC236}">
                <a16:creationId xmlns:a16="http://schemas.microsoft.com/office/drawing/2014/main" id="{34406479-A243-4542-BED6-8935E3DAF273}"/>
              </a:ext>
            </a:extLst>
          </p:cNvPr>
          <p:cNvSpPr txBox="1">
            <a:spLocks/>
          </p:cNvSpPr>
          <p:nvPr/>
        </p:nvSpPr>
        <p:spPr>
          <a:xfrm>
            <a:off x="954936" y="2354574"/>
            <a:ext cx="4207962" cy="64294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ru-RU" dirty="0">
                <a:solidFill>
                  <a:srgbClr val="4F271C">
                    <a:satMod val="130000"/>
                  </a:srgbClr>
                </a:solidFill>
              </a:rPr>
              <a:t>Задание 2</a:t>
            </a:r>
            <a:endParaRPr lang="ru-RU" cap="none" dirty="0">
              <a:ln>
                <a:noFill/>
              </a:ln>
              <a:latin typeface="+mn-lt"/>
              <a:ea typeface="+mn-ea"/>
              <a:cs typeface="+mn-cs"/>
            </a:endParaRPr>
          </a:p>
          <a:p>
            <a:pPr marL="365760" indent="-283464" defTabSz="914400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cap="none" dirty="0">
              <a:ln>
                <a:noFill/>
              </a:ln>
              <a:latin typeface="+mn-lt"/>
              <a:ea typeface="+mn-ea"/>
              <a:cs typeface="+mn-cs"/>
            </a:endParaRPr>
          </a:p>
        </p:txBody>
      </p:sp>
      <p:pic>
        <p:nvPicPr>
          <p:cNvPr id="11" name="Picture 7">
            <a:extLst>
              <a:ext uri="{FF2B5EF4-FFF2-40B4-BE49-F238E27FC236}">
                <a16:creationId xmlns:a16="http://schemas.microsoft.com/office/drawing/2014/main" id="{EA0A6005-FB14-4ADF-B5FA-E27C1DDBC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8109" y="2981653"/>
            <a:ext cx="5238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>
            <a:extLst>
              <a:ext uri="{FF2B5EF4-FFF2-40B4-BE49-F238E27FC236}">
                <a16:creationId xmlns:a16="http://schemas.microsoft.com/office/drawing/2014/main" id="{B32502C1-6A08-4480-9D50-64604B25C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1984" y="2993623"/>
            <a:ext cx="2566020" cy="433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>
            <a:extLst>
              <a:ext uri="{FF2B5EF4-FFF2-40B4-BE49-F238E27FC236}">
                <a16:creationId xmlns:a16="http://schemas.microsoft.com/office/drawing/2014/main" id="{01B460DB-2911-456E-B651-8265BF4D5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81984" y="3433737"/>
            <a:ext cx="2566020" cy="557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82E4E3B1-C10C-453E-B022-663D14511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58109" y="3991302"/>
            <a:ext cx="4762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>
            <a:extLst>
              <a:ext uri="{FF2B5EF4-FFF2-40B4-BE49-F238E27FC236}">
                <a16:creationId xmlns:a16="http://schemas.microsoft.com/office/drawing/2014/main" id="{738FDEF0-AAD3-47C4-BFEC-71519ABDC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34359" y="3977435"/>
            <a:ext cx="1885513" cy="822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FD14B8B3-BE5C-4EE4-BD14-232F30A933A9}"/>
              </a:ext>
            </a:extLst>
          </p:cNvPr>
          <p:cNvSpPr txBox="1">
            <a:spLocks/>
          </p:cNvSpPr>
          <p:nvPr/>
        </p:nvSpPr>
        <p:spPr>
          <a:xfrm>
            <a:off x="4671879" y="2843213"/>
            <a:ext cx="256602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>
                <a:solidFill>
                  <a:srgbClr val="4F271C">
                    <a:satMod val="130000"/>
                  </a:srgbClr>
                </a:solidFill>
              </a:rPr>
              <a:t>Задание 3</a:t>
            </a:r>
            <a:endParaRPr lang="ru-RU" dirty="0"/>
          </a:p>
        </p:txBody>
      </p:sp>
      <p:sp>
        <p:nvSpPr>
          <p:cNvPr id="18" name="Содержимое 2">
            <a:extLst>
              <a:ext uri="{FF2B5EF4-FFF2-40B4-BE49-F238E27FC236}">
                <a16:creationId xmlns:a16="http://schemas.microsoft.com/office/drawing/2014/main" id="{D027FB91-860E-4F7D-96E9-F04901DA693B}"/>
              </a:ext>
            </a:extLst>
          </p:cNvPr>
          <p:cNvSpPr txBox="1">
            <a:spLocks/>
          </p:cNvSpPr>
          <p:nvPr/>
        </p:nvSpPr>
        <p:spPr>
          <a:xfrm>
            <a:off x="4170279" y="4058795"/>
            <a:ext cx="4866217" cy="1264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indent="-283464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Wingdings 2"/>
              <a:buNone/>
              <a:defRPr/>
            </a:pPr>
            <a:r>
              <a:rPr lang="ru-RU" sz="3200" dirty="0">
                <a:solidFill>
                  <a:schemeClr val="tx1"/>
                </a:solidFill>
              </a:rPr>
              <a:t>	Вычислите значения тригонометрических функция угла</a:t>
            </a:r>
            <a:r>
              <a:rPr lang="ru-RU" sz="3200" b="1" i="1" dirty="0">
                <a:solidFill>
                  <a:schemeClr val="tx1"/>
                </a:solidFill>
              </a:rPr>
              <a:t> </a:t>
            </a:r>
            <a:r>
              <a:rPr lang="ru-RU" sz="3200" b="1" i="1" dirty="0"/>
              <a:t>в</a:t>
            </a:r>
            <a:r>
              <a:rPr lang="ru-RU" sz="3200" b="1" i="1" dirty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зная, что:</a:t>
            </a:r>
          </a:p>
          <a:p>
            <a:pPr marL="365760" indent="-283464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Wingdings 2"/>
              <a:buNone/>
              <a:defRPr/>
            </a:pPr>
            <a:endParaRPr lang="ru-RU" sz="3200" dirty="0">
              <a:solidFill>
                <a:schemeClr val="tx1"/>
              </a:solidFill>
            </a:endParaRPr>
          </a:p>
          <a:p>
            <a:pPr marL="365760" indent="-283464" defTabSz="9144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Wingdings 2"/>
              <a:buNone/>
              <a:defRPr/>
            </a:pP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19" name="Picture 13">
            <a:extLst>
              <a:ext uri="{FF2B5EF4-FFF2-40B4-BE49-F238E27FC236}">
                <a16:creationId xmlns:a16="http://schemas.microsoft.com/office/drawing/2014/main" id="{724EC0EA-A575-415D-A7D4-20C297CA3B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92561" y="4870263"/>
            <a:ext cx="42291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5" y="1339438"/>
            <a:ext cx="8215370" cy="2518190"/>
          </a:xfrm>
          <a:prstGeom prst="rect">
            <a:avLst/>
          </a:prstGeom>
          <a:noFill/>
        </p:spPr>
        <p:txBody>
          <a:bodyPr wrap="none">
            <a:prstTxWarp prst="textDeflateTop">
              <a:avLst/>
            </a:prstTxWarp>
            <a:spAutoFit/>
          </a:bodyPr>
          <a:lstStyle/>
          <a:p>
            <a:pPr algn="ctr">
              <a:defRPr/>
            </a:pPr>
            <a:r>
              <a:rPr lang="ru-RU" sz="4050" b="1" dirty="0">
                <a:ln w="19050">
                  <a:solidFill>
                    <a:schemeClr val="tx2">
                      <a:tint val="1000"/>
                    </a:schemeClr>
                  </a:solidFill>
                  <a:prstDash val="sysDash"/>
                </a:ln>
                <a:solidFill>
                  <a:schemeClr val="accent3"/>
                </a:solidFill>
                <a:effectLst>
                  <a:outerShdw blurRad="50000" dist="50800" dir="7500000" sx="102000" sy="102000" algn="tl">
                    <a:schemeClr val="accent6">
                      <a:lumMod val="75000"/>
                    </a:schemeClr>
                  </a:outerShdw>
                </a:effectLst>
              </a:rPr>
              <a:t>Спасибо за урок</a:t>
            </a:r>
          </a:p>
        </p:txBody>
      </p:sp>
      <p:pic>
        <p:nvPicPr>
          <p:cNvPr id="3" name="Рисунок 2" descr="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4" y="3911205"/>
            <a:ext cx="2643187" cy="193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000108"/>
          </a:xfrm>
        </p:spPr>
        <p:txBody>
          <a:bodyPr>
            <a:normAutofit fontScale="90000"/>
          </a:bodyPr>
          <a:lstStyle/>
          <a:p>
            <a:r>
              <a:rPr lang="ru-RU" sz="3200" b="1" i="1" dirty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  <a:hlinkClick r:id="" action="ppaction://noaction"/>
              </a:rPr>
              <a:t>Основные тригонометрические формулы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742123"/>
            <a:ext cx="6292889" cy="1081093"/>
          </a:xfrm>
        </p:spPr>
        <p:txBody>
          <a:bodyPr/>
          <a:lstStyle/>
          <a:p>
            <a:pPr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Давайте вспомним определение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sin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cos </a:t>
            </a:r>
            <a:r>
              <a:rPr lang="el-G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514034" y="1650184"/>
                <a:ext cx="6370640" cy="356872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365760" marR="0" lvl="0" indent="-283464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2"/>
                  <a:buChar char=""/>
                  <a:tabLst/>
                  <a:defRPr/>
                </a:pP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Синусом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угла  </a:t>
                </a:r>
                <a:r>
                  <a:rPr kumimoji="0" lang="el-GR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называется отношение ординаты точки В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y)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к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R.</a:t>
                </a:r>
              </a:p>
              <a:p>
                <a:pPr marL="365760" marR="0" lvl="0" indent="-283464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2"/>
                  <a:buChar char=""/>
                  <a:tabLst/>
                  <a:defRPr/>
                </a:pP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Косинусом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угла </a:t>
                </a:r>
                <a:r>
                  <a:rPr kumimoji="0" lang="el-GR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называется отношение абсциссы точки В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(x)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к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R.</a:t>
                </a: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365760" marR="0" lvl="0" indent="-283464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2"/>
                  <a:buChar char=""/>
                  <a:tabLst/>
                  <a:defRPr/>
                </a:pP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Тангенсом</a:t>
                </a: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2">
                        <a:lumMod val="60000"/>
                        <a:lumOff val="40000"/>
                      </a:schemeClr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угла  </a:t>
                </a:r>
                <a:r>
                  <a:rPr kumimoji="0" lang="el-GR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называется отношение ординаты точки В к ее абсциссе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cs typeface="Times New Roman" pitchFamily="18" charset="0"/>
                          </a:rPr>
                          <m:t>𝑦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65760" marR="0" lvl="0" indent="-283464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2"/>
                  <a:buChar char=""/>
                  <a:tabLst/>
                  <a:defRPr/>
                </a:pP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Котангенсом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угла </a:t>
                </a:r>
                <a:r>
                  <a:rPr kumimoji="0" lang="el-GR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называется отношение абсциссы точки В к ее ординате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/>
                            <a:cs typeface="Times New Roman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34" y="1650184"/>
                <a:ext cx="6370640" cy="3568728"/>
              </a:xfrm>
              <a:prstGeom prst="rect">
                <a:avLst/>
              </a:prstGeom>
              <a:blipFill>
                <a:blip r:embed="rId2"/>
                <a:stretch>
                  <a:fillRect t="-1368" r="-1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6464313" y="1640671"/>
            <a:ext cx="2232025" cy="2303463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7581912" y="1412789"/>
            <a:ext cx="36467" cy="31798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6284926" y="3151178"/>
            <a:ext cx="2665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 flipV="1">
            <a:off x="7581913" y="2360603"/>
            <a:ext cx="792163" cy="790575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8374076" y="2360603"/>
            <a:ext cx="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 flipH="1">
            <a:off x="7581913" y="236060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7797813" y="2792403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Times New Roman" pitchFamily="18" charset="0"/>
              </a:rPr>
              <a:t>α</a:t>
            </a:r>
          </a:p>
        </p:txBody>
      </p:sp>
      <p:sp>
        <p:nvSpPr>
          <p:cNvPr id="12" name="Freeform 18"/>
          <p:cNvSpPr>
            <a:spLocks/>
          </p:cNvSpPr>
          <p:nvPr/>
        </p:nvSpPr>
        <p:spPr bwMode="auto">
          <a:xfrm>
            <a:off x="7812101" y="2967028"/>
            <a:ext cx="93662" cy="174625"/>
          </a:xfrm>
          <a:custGeom>
            <a:avLst/>
            <a:gdLst/>
            <a:ahLst/>
            <a:cxnLst>
              <a:cxn ang="0">
                <a:pos x="52" y="110"/>
              </a:cxn>
              <a:cxn ang="0">
                <a:pos x="36" y="28"/>
              </a:cxn>
              <a:cxn ang="0">
                <a:pos x="12" y="6"/>
              </a:cxn>
              <a:cxn ang="0">
                <a:pos x="0" y="0"/>
              </a:cxn>
            </a:cxnLst>
            <a:rect l="0" t="0" r="r" b="b"/>
            <a:pathLst>
              <a:path w="59" h="110">
                <a:moveTo>
                  <a:pt x="52" y="110"/>
                </a:moveTo>
                <a:cubicBezTo>
                  <a:pt x="55" y="86"/>
                  <a:pt x="59" y="44"/>
                  <a:pt x="36" y="28"/>
                </a:cubicBezTo>
                <a:cubicBezTo>
                  <a:pt x="32" y="17"/>
                  <a:pt x="22" y="11"/>
                  <a:pt x="12" y="6"/>
                </a:cubicBezTo>
                <a:cubicBezTo>
                  <a:pt x="8" y="4"/>
                  <a:pt x="0" y="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 flipH="1" flipV="1">
            <a:off x="7797813" y="2935278"/>
            <a:ext cx="71438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7726376" y="243204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  <a:endParaRPr lang="ru-RU"/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7580326" y="1495415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" y="1772816"/>
            <a:ext cx="3780010" cy="3764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64" y="277430"/>
            <a:ext cx="8143900" cy="1000108"/>
          </a:xfrm>
        </p:spPr>
        <p:txBody>
          <a:bodyPr>
            <a:noAutofit/>
          </a:bodyPr>
          <a:lstStyle/>
          <a:p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Соотношения между тригонометрическими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 функциями </a:t>
            </a:r>
            <a:r>
              <a:rPr lang="ru-RU" sz="2600" dirty="0">
                <a:effectLst/>
                <a:latin typeface="Times New Roman" pitchFamily="18" charset="0"/>
                <a:cs typeface="Times New Roman" pitchFamily="18" charset="0"/>
              </a:rPr>
              <a:t>одного и того же угла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071934" y="1000108"/>
            <a:ext cx="5072066" cy="54292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</a:t>
            </a:r>
            <a:r>
              <a:rPr kumimoji="0" lang="ru-RU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определению: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ru-RU" sz="2800" baseline="0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83464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marR="0" lvl="0" indent="-283464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800" i="1" baseline="0" dirty="0">
                <a:latin typeface="Times New Roman" pitchFamily="18" charset="0"/>
                <a:cs typeface="Times New Roman" pitchFamily="18" charset="0"/>
              </a:rPr>
              <a:t>х – </a:t>
            </a: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абсцисса точки </a:t>
            </a:r>
            <a:r>
              <a:rPr lang="ru-RU" sz="2800" i="1" baseline="0" dirty="0">
                <a:latin typeface="Times New Roman" pitchFamily="18" charset="0"/>
                <a:cs typeface="Times New Roman" pitchFamily="18" charset="0"/>
              </a:rPr>
              <a:t>В,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83464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ru-RU" sz="2800" i="1" baseline="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ее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ордината,</a:t>
            </a:r>
            <a:endParaRPr lang="en-US" sz="2800" baseline="0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83464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800" i="1" baseline="0" dirty="0">
                <a:latin typeface="Times New Roman" pitchFamily="18" charset="0"/>
                <a:cs typeface="Times New Roman" pitchFamily="18" charset="0"/>
              </a:rPr>
              <a:t>R – </a:t>
            </a: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длина радиуса </a:t>
            </a:r>
            <a:r>
              <a:rPr lang="ru-RU" sz="2800" i="1" baseline="0" dirty="0">
                <a:latin typeface="Times New Roman" pitchFamily="18" charset="0"/>
                <a:cs typeface="Times New Roman" pitchFamily="18" charset="0"/>
              </a:rPr>
              <a:t>ОА. </a:t>
            </a: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Отсюда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kumimoji="0" lang="ru-RU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136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2678" y="5066362"/>
            <a:ext cx="397193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366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5725" cy="247650"/>
          </a:xfrm>
          <a:prstGeom prst="rect">
            <a:avLst/>
          </a:prstGeom>
          <a:noFill/>
        </p:spPr>
      </p:pic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367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5725" cy="247650"/>
          </a:xfrm>
          <a:prstGeom prst="rect">
            <a:avLst/>
          </a:prstGeom>
          <a:noFill/>
        </p:spPr>
      </p:pic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2285992"/>
            <a:ext cx="33051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3000" fill="hold"/>
                                        <p:tgtEl>
                                          <p:spTgt spid="1136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57224" y="785794"/>
            <a:ext cx="807646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Точка В принадлежит окружности, ее координаты 	удовлетворяют уравнению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Подставим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значения из (*), получим</a:t>
            </a:r>
          </a:p>
          <a:p>
            <a:pPr marL="365760" lvl="0" indent="-283464" algn="r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2143116"/>
            <a:ext cx="1790704" cy="50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3857628"/>
            <a:ext cx="3948121" cy="54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6215074" y="4572008"/>
            <a:ext cx="1143008" cy="857256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(*)</a:t>
            </a:r>
            <a:endParaRPr kumimoji="0" lang="ru-RU" sz="86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43306" y="4786322"/>
            <a:ext cx="2786082" cy="85725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4929198"/>
            <a:ext cx="2624143" cy="53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059832" y="0"/>
          <a:ext cx="3255401" cy="605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Формула" r:id="rId3" imgW="1091726" imgH="203112" progId="">
                  <p:embed/>
                </p:oleObj>
              </mc:Choice>
              <mc:Fallback>
                <p:oleObj name="Формула" r:id="rId3" imgW="1091726" imgH="203112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0"/>
                        <a:ext cx="3255401" cy="6056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51520" y="476672"/>
          <a:ext cx="32543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Формула" r:id="rId5" imgW="1091726" imgH="203112" progId="">
                  <p:embed/>
                </p:oleObj>
              </mc:Choice>
              <mc:Fallback>
                <p:oleObj name="Формула" r:id="rId5" imgW="1091726" imgH="203112" progId="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76672"/>
                        <a:ext cx="3254375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580112" y="548680"/>
          <a:ext cx="31781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Формула" r:id="rId7" imgW="1066337" imgH="203112" progId="">
                  <p:embed/>
                </p:oleObj>
              </mc:Choice>
              <mc:Fallback>
                <p:oleObj name="Формула" r:id="rId7" imgW="1066337" imgH="203112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548680"/>
                        <a:ext cx="3178175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67544" y="1916832"/>
          <a:ext cx="2088232" cy="1157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Формула" r:id="rId9" imgW="710891" imgH="393529" progId="">
                  <p:embed/>
                </p:oleObj>
              </mc:Choice>
              <mc:Fallback>
                <p:oleObj name="Формула" r:id="rId9" imgW="710891" imgH="393529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916832"/>
                        <a:ext cx="2088232" cy="11573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6300192" y="1772816"/>
          <a:ext cx="2438152" cy="1239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Формула" r:id="rId11" imgW="774364" imgH="393529" progId="">
                  <p:embed/>
                </p:oleObj>
              </mc:Choice>
              <mc:Fallback>
                <p:oleObj name="Формула" r:id="rId11" imgW="774364" imgH="393529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1772816"/>
                        <a:ext cx="2438152" cy="12393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0" y="5013176"/>
          <a:ext cx="3859213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Формула" r:id="rId13" imgW="1040948" imgH="393529" progId="">
                  <p:embed/>
                </p:oleObj>
              </mc:Choice>
              <mc:Fallback>
                <p:oleObj name="Формула" r:id="rId13" imgW="1040948" imgH="393529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013176"/>
                        <a:ext cx="3859213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097462" y="4941168"/>
          <a:ext cx="4046538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Формула" r:id="rId15" imgW="1091726" imgH="393529" progId="">
                  <p:embed/>
                </p:oleObj>
              </mc:Choice>
              <mc:Fallback>
                <p:oleObj name="Формула" r:id="rId15" imgW="1091726" imgH="393529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462" y="4941168"/>
                        <a:ext cx="4046538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95536" y="3501008"/>
          <a:ext cx="2446337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Формула" r:id="rId17" imgW="660400" imgH="419100" progId="">
                  <p:embed/>
                </p:oleObj>
              </mc:Choice>
              <mc:Fallback>
                <p:oleObj name="Формула" r:id="rId17" imgW="660400" imgH="419100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501008"/>
                        <a:ext cx="2446337" cy="155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940152" y="3429000"/>
          <a:ext cx="2446337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Формула" r:id="rId19" imgW="660400" imgH="419100" progId="">
                  <p:embed/>
                </p:oleObj>
              </mc:Choice>
              <mc:Fallback>
                <p:oleObj name="Формула" r:id="rId19" imgW="660400" imgH="419100" progId="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3429000"/>
                        <a:ext cx="2446337" cy="155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2987824" y="2924944"/>
          <a:ext cx="297033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Формула" r:id="rId21" imgW="761669" imgH="203112" progId="">
                  <p:embed/>
                </p:oleObj>
              </mc:Choice>
              <mc:Fallback>
                <p:oleObj name="Формула" r:id="rId21" imgW="761669" imgH="203112" progId="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924944"/>
                        <a:ext cx="2970330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2892434" y="1303003"/>
            <a:ext cx="30711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712968" cy="102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2"/>
          <p:cNvPicPr>
            <a:picLocks noChangeAspect="1" noChangeArrowheads="1"/>
          </p:cNvPicPr>
          <p:nvPr/>
        </p:nvPicPr>
        <p:blipFill>
          <a:blip r:embed="rId4" cstate="print"/>
          <a:srcRect l="7034" t="12346" r="11825" b="48765"/>
          <a:stretch>
            <a:fillRect/>
          </a:stretch>
        </p:blipFill>
        <p:spPr bwMode="auto">
          <a:xfrm>
            <a:off x="1691680" y="1124744"/>
            <a:ext cx="320384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3528" y="112474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Решение.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 r="72050" b="12851"/>
          <a:stretch>
            <a:fillRect/>
          </a:stretch>
        </p:blipFill>
        <p:spPr bwMode="auto">
          <a:xfrm>
            <a:off x="251520" y="3933056"/>
            <a:ext cx="1547664" cy="1831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74788" t="14095" b="15430"/>
          <a:stretch>
            <a:fillRect/>
          </a:stretch>
        </p:blipFill>
        <p:spPr bwMode="auto">
          <a:xfrm>
            <a:off x="323528" y="1988840"/>
            <a:ext cx="219675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Группа 19"/>
          <p:cNvGrpSpPr/>
          <p:nvPr/>
        </p:nvGrpSpPr>
        <p:grpSpPr>
          <a:xfrm>
            <a:off x="251520" y="3645024"/>
            <a:ext cx="1008112" cy="1961930"/>
            <a:chOff x="1538875" y="3342190"/>
            <a:chExt cx="1465642" cy="2321970"/>
          </a:xfrm>
          <a:noFill/>
        </p:grpSpPr>
        <p:grpSp>
          <p:nvGrpSpPr>
            <p:cNvPr id="17" name="Группа 16"/>
            <p:cNvGrpSpPr/>
            <p:nvPr/>
          </p:nvGrpSpPr>
          <p:grpSpPr>
            <a:xfrm>
              <a:off x="1619672" y="4797152"/>
              <a:ext cx="938436" cy="802376"/>
              <a:chOff x="1619672" y="4797152"/>
              <a:chExt cx="938436" cy="802376"/>
            </a:xfrm>
            <a:grpFill/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1619672" y="4797152"/>
                <a:ext cx="936104" cy="20402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>
                <a:endCxn id="12" idx="2"/>
              </p:cNvCxnSpPr>
              <p:nvPr/>
            </p:nvCxnSpPr>
            <p:spPr>
              <a:xfrm>
                <a:off x="2555776" y="4797152"/>
                <a:ext cx="2332" cy="80237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Дуга 11"/>
            <p:cNvSpPr/>
            <p:nvPr/>
          </p:nvSpPr>
          <p:spPr>
            <a:xfrm rot="3894138" flipV="1">
              <a:off x="1110711" y="3770354"/>
              <a:ext cx="2321970" cy="1465642"/>
            </a:xfrm>
            <a:prstGeom prst="arc">
              <a:avLst>
                <a:gd name="adj1" fmla="val 16200000"/>
                <a:gd name="adj2" fmla="val 20972590"/>
              </a:avLst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4" name="Прямая со стрелкой 23"/>
          <p:cNvCxnSpPr/>
          <p:nvPr/>
        </p:nvCxnSpPr>
        <p:spPr>
          <a:xfrm>
            <a:off x="539552" y="2708920"/>
            <a:ext cx="144016" cy="2232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6" name="Picture 12"/>
          <p:cNvPicPr>
            <a:picLocks noChangeAspect="1" noChangeArrowheads="1"/>
          </p:cNvPicPr>
          <p:nvPr/>
        </p:nvPicPr>
        <p:blipFill>
          <a:blip r:embed="rId4" cstate="print"/>
          <a:srcRect l="43508" t="12346" r="12724" b="53086"/>
          <a:stretch>
            <a:fillRect/>
          </a:stretch>
        </p:blipFill>
        <p:spPr bwMode="auto">
          <a:xfrm>
            <a:off x="4427984" y="1988840"/>
            <a:ext cx="17281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Группа 28"/>
          <p:cNvGrpSpPr/>
          <p:nvPr/>
        </p:nvGrpSpPr>
        <p:grpSpPr>
          <a:xfrm>
            <a:off x="3131840" y="1988840"/>
            <a:ext cx="1296144" cy="576064"/>
            <a:chOff x="2987824" y="3068960"/>
            <a:chExt cx="1296144" cy="576064"/>
          </a:xfrm>
        </p:grpSpPr>
        <p:pic>
          <p:nvPicPr>
            <p:cNvPr id="25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 l="7034" t="12346" r="69258" b="53086"/>
            <a:stretch>
              <a:fillRect/>
            </a:stretch>
          </p:blipFill>
          <p:spPr bwMode="auto">
            <a:xfrm>
              <a:off x="2987824" y="3068960"/>
              <a:ext cx="936104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 l="52626" t="16667" r="38256" b="48765"/>
            <a:stretch>
              <a:fillRect/>
            </a:stretch>
          </p:blipFill>
          <p:spPr bwMode="auto">
            <a:xfrm>
              <a:off x="3923928" y="3068960"/>
              <a:ext cx="360040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30" name="Объект 29"/>
          <p:cNvGraphicFramePr>
            <a:graphicFrameLocks noChangeAspect="1"/>
          </p:cNvGraphicFramePr>
          <p:nvPr/>
        </p:nvGraphicFramePr>
        <p:xfrm>
          <a:off x="2267744" y="2852936"/>
          <a:ext cx="2851517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Уравнение" r:id="rId6" imgW="1256755" imgH="444307" progId="">
                  <p:embed/>
                </p:oleObj>
              </mc:Choice>
              <mc:Fallback>
                <p:oleObj name="Уравнение" r:id="rId6" imgW="1256755" imgH="444307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852936"/>
                        <a:ext cx="2851517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4867275" y="2852738"/>
          <a:ext cx="196056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Уравнение" r:id="rId8" imgW="914400" imgH="469900" progId="">
                  <p:embed/>
                </p:oleObj>
              </mc:Choice>
              <mc:Fallback>
                <p:oleObj name="Уравнение" r:id="rId8" imgW="914400" imgH="46990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2852738"/>
                        <a:ext cx="1960563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2195736" y="3933056"/>
          <a:ext cx="196056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Уравнение" r:id="rId10" imgW="914400" imgH="469900" progId="">
                  <p:embed/>
                </p:oleObj>
              </mc:Choice>
              <mc:Fallback>
                <p:oleObj name="Уравнение" r:id="rId10" imgW="914400" imgH="46990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933056"/>
                        <a:ext cx="1960562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4139952" y="4005064"/>
          <a:ext cx="130651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Уравнение" r:id="rId12" imgW="609600" imgH="469900" progId="">
                  <p:embed/>
                </p:oleObj>
              </mc:Choice>
              <mc:Fallback>
                <p:oleObj name="Уравнение" r:id="rId12" imgW="609600" imgH="469900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005064"/>
                        <a:ext cx="1306513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5436096" y="4077072"/>
          <a:ext cx="7905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Уравнение" r:id="rId14" imgW="368140" imgH="393529" progId="">
                  <p:embed/>
                </p:oleObj>
              </mc:Choice>
              <mc:Fallback>
                <p:oleObj name="Уравнение" r:id="rId14" imgW="368140" imgH="393529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077072"/>
                        <a:ext cx="790575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39"/>
            <a:ext cx="7956376" cy="893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1124744"/>
            <a:ext cx="1617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Решение.</a:t>
            </a:r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4" cstate="print"/>
          <a:srcRect l="7034" t="55556" r="11825" b="5555"/>
          <a:stretch>
            <a:fillRect/>
          </a:stretch>
        </p:blipFill>
        <p:spPr bwMode="auto">
          <a:xfrm>
            <a:off x="1259632" y="1052736"/>
            <a:ext cx="320384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 l="35038" r="34250" b="10776"/>
          <a:stretch>
            <a:fillRect/>
          </a:stretch>
        </p:blipFill>
        <p:spPr bwMode="auto">
          <a:xfrm>
            <a:off x="0" y="3068960"/>
            <a:ext cx="280831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1835696" y="1124744"/>
            <a:ext cx="4104456" cy="36724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 flipH="1">
            <a:off x="827584" y="3284984"/>
            <a:ext cx="1440160" cy="2160240"/>
            <a:chOff x="1538875" y="3342190"/>
            <a:chExt cx="1465642" cy="2321970"/>
          </a:xfrm>
          <a:noFill/>
        </p:grpSpPr>
        <p:grpSp>
          <p:nvGrpSpPr>
            <p:cNvPr id="10" name="Группа 16"/>
            <p:cNvGrpSpPr/>
            <p:nvPr/>
          </p:nvGrpSpPr>
          <p:grpSpPr>
            <a:xfrm>
              <a:off x="1619672" y="4797152"/>
              <a:ext cx="938436" cy="802376"/>
              <a:chOff x="1619672" y="4797152"/>
              <a:chExt cx="938436" cy="802376"/>
            </a:xfrm>
            <a:grpFill/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1619672" y="4797152"/>
                <a:ext cx="936104" cy="20402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>
                <a:endCxn id="11" idx="2"/>
              </p:cNvCxnSpPr>
              <p:nvPr/>
            </p:nvCxnSpPr>
            <p:spPr>
              <a:xfrm>
                <a:off x="2555776" y="4797152"/>
                <a:ext cx="2332" cy="80237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Дуга 10"/>
            <p:cNvSpPr/>
            <p:nvPr/>
          </p:nvSpPr>
          <p:spPr>
            <a:xfrm rot="3894138" flipV="1">
              <a:off x="1110711" y="3770354"/>
              <a:ext cx="2321970" cy="1465642"/>
            </a:xfrm>
            <a:prstGeom prst="arc">
              <a:avLst>
                <a:gd name="adj1" fmla="val 16200000"/>
                <a:gd name="adj2" fmla="val 20972590"/>
              </a:avLst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4" cstate="print"/>
          <a:srcRect l="7034" t="55556" r="63787" b="5555"/>
          <a:stretch>
            <a:fillRect/>
          </a:stretch>
        </p:blipFill>
        <p:spPr bwMode="auto">
          <a:xfrm>
            <a:off x="2915816" y="2060848"/>
            <a:ext cx="115212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4" cstate="print"/>
          <a:srcRect l="41684" t="55556" r="11825" b="5555"/>
          <a:stretch>
            <a:fillRect/>
          </a:stretch>
        </p:blipFill>
        <p:spPr bwMode="auto">
          <a:xfrm>
            <a:off x="4067944" y="2060848"/>
            <a:ext cx="183569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3187700" y="2852738"/>
          <a:ext cx="24479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2" name="Уравнение" r:id="rId6" imgW="1079032" imgH="444307" progId="">
                  <p:embed/>
                </p:oleObj>
              </mc:Choice>
              <mc:Fallback>
                <p:oleObj name="Уравнение" r:id="rId6" imgW="1079032" imgH="444307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2852738"/>
                        <a:ext cx="2447925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565775" y="2824163"/>
          <a:ext cx="1670050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3" name="Уравнение" r:id="rId8" imgW="736600" imgH="469900" progId="">
                  <p:embed/>
                </p:oleObj>
              </mc:Choice>
              <mc:Fallback>
                <p:oleObj name="Уравнение" r:id="rId8" imgW="736600" imgH="46990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775" y="2824163"/>
                        <a:ext cx="1670050" cy="1065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3074988" y="4005263"/>
          <a:ext cx="1527175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4" name="Уравнение" r:id="rId10" imgW="672808" imgH="469696" progId="">
                  <p:embed/>
                </p:oleObj>
              </mc:Choice>
              <mc:Fallback>
                <p:oleObj name="Уравнение" r:id="rId10" imgW="672808" imgH="469696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4988" y="4005263"/>
                        <a:ext cx="1527175" cy="1065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4499992" y="4005064"/>
          <a:ext cx="1008062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name="Уравнение" r:id="rId12" imgW="444307" imgH="469696" progId="">
                  <p:embed/>
                </p:oleObj>
              </mc:Choice>
              <mc:Fallback>
                <p:oleObj name="Уравнение" r:id="rId12" imgW="444307" imgH="469696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4005064"/>
                        <a:ext cx="1008062" cy="1065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5349875" y="4033838"/>
          <a:ext cx="11811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6" name="Уравнение" r:id="rId14" imgW="520474" imgH="444307" progId="">
                  <p:embed/>
                </p:oleObj>
              </mc:Choice>
              <mc:Fallback>
                <p:oleObj name="Уравнение" r:id="rId14" imgW="520474" imgH="444307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75" y="4033838"/>
                        <a:ext cx="1181100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 t="12912"/>
          <a:stretch>
            <a:fillRect/>
          </a:stretch>
        </p:blipFill>
        <p:spPr bwMode="auto">
          <a:xfrm>
            <a:off x="179512" y="476672"/>
            <a:ext cx="665116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99592" y="1696162"/>
            <a:ext cx="210025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chemeClr val="bg1"/>
                </a:solidFill>
              </a:rPr>
              <a:t>Решение.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687118"/>
              </p:ext>
            </p:extLst>
          </p:nvPr>
        </p:nvGraphicFramePr>
        <p:xfrm>
          <a:off x="1153331" y="2977029"/>
          <a:ext cx="2382669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Формула" r:id="rId4" imgW="660400" imgH="419100" progId="">
                  <p:embed/>
                </p:oleObj>
              </mc:Choice>
              <mc:Fallback>
                <p:oleObj name="Формула" r:id="rId4" imgW="660400" imgH="4191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331" y="2977029"/>
                        <a:ext cx="2382669" cy="1512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089938"/>
              </p:ext>
            </p:extLst>
          </p:nvPr>
        </p:nvGraphicFramePr>
        <p:xfrm>
          <a:off x="3404816" y="2977029"/>
          <a:ext cx="1176337" cy="145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Формула" r:id="rId6" imgW="317225" imgH="393359" progId="">
                  <p:embed/>
                </p:oleObj>
              </mc:Choice>
              <mc:Fallback>
                <p:oleObj name="Формула" r:id="rId6" imgW="317225" imgH="393359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4816" y="2977029"/>
                        <a:ext cx="1176337" cy="1458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92280" cy="866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51520" y="1052736"/>
            <a:ext cx="1219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Решение.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51520" y="1628800"/>
          <a:ext cx="2087562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8" name="Формула" r:id="rId4" imgW="710891" imgH="393529" progId="">
                  <p:embed/>
                </p:oleObj>
              </mc:Choice>
              <mc:Fallback>
                <p:oleObj name="Формула" r:id="rId4" imgW="710891" imgH="393529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628800"/>
                        <a:ext cx="2087562" cy="1157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6" cstate="print"/>
          <a:srcRect l="7034" t="55556" r="11825" b="5555"/>
          <a:stretch>
            <a:fillRect/>
          </a:stretch>
        </p:blipFill>
        <p:spPr bwMode="auto">
          <a:xfrm>
            <a:off x="2627784" y="1844824"/>
            <a:ext cx="320384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/>
          <a:srcRect l="35038" r="34250" b="10776"/>
          <a:stretch>
            <a:fillRect/>
          </a:stretch>
        </p:blipFill>
        <p:spPr bwMode="auto">
          <a:xfrm>
            <a:off x="0" y="4293096"/>
            <a:ext cx="1907704" cy="2103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75633"/>
          <a:stretch>
            <a:fillRect/>
          </a:stretch>
        </p:blipFill>
        <p:spPr bwMode="auto">
          <a:xfrm>
            <a:off x="179512" y="2780928"/>
            <a:ext cx="1728192" cy="866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 стрелкой 7"/>
          <p:cNvCxnSpPr/>
          <p:nvPr/>
        </p:nvCxnSpPr>
        <p:spPr>
          <a:xfrm>
            <a:off x="611560" y="3645024"/>
            <a:ext cx="72008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10800000" flipH="1">
            <a:off x="88429" y="4588792"/>
            <a:ext cx="955179" cy="1720527"/>
            <a:chOff x="1538875" y="3342190"/>
            <a:chExt cx="1465642" cy="2321970"/>
          </a:xfrm>
          <a:noFill/>
        </p:grpSpPr>
        <p:grpSp>
          <p:nvGrpSpPr>
            <p:cNvPr id="11" name="Группа 16"/>
            <p:cNvGrpSpPr/>
            <p:nvPr/>
          </p:nvGrpSpPr>
          <p:grpSpPr>
            <a:xfrm>
              <a:off x="1619672" y="4797152"/>
              <a:ext cx="938436" cy="802376"/>
              <a:chOff x="1619672" y="4797152"/>
              <a:chExt cx="938436" cy="802376"/>
            </a:xfrm>
            <a:grpFill/>
          </p:grpSpPr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1619672" y="4797152"/>
                <a:ext cx="936104" cy="20402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>
                <a:endCxn id="12" idx="2"/>
              </p:cNvCxnSpPr>
              <p:nvPr/>
            </p:nvCxnSpPr>
            <p:spPr>
              <a:xfrm>
                <a:off x="2555776" y="4797152"/>
                <a:ext cx="2332" cy="802376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Дуга 11"/>
            <p:cNvSpPr/>
            <p:nvPr/>
          </p:nvSpPr>
          <p:spPr>
            <a:xfrm rot="3894138" flipV="1">
              <a:off x="1110711" y="3770354"/>
              <a:ext cx="2321970" cy="1465642"/>
            </a:xfrm>
            <a:prstGeom prst="arc">
              <a:avLst>
                <a:gd name="adj1" fmla="val 16200000"/>
                <a:gd name="adj2" fmla="val 20972590"/>
              </a:avLst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411760" y="2852936"/>
            <a:ext cx="3131840" cy="576064"/>
            <a:chOff x="2339752" y="3284984"/>
            <a:chExt cx="3131840" cy="576064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2339752" y="3284984"/>
              <a:ext cx="1368152" cy="576064"/>
              <a:chOff x="2339752" y="3284984"/>
              <a:chExt cx="1368152" cy="504056"/>
            </a:xfrm>
          </p:grpSpPr>
          <p:pic>
            <p:nvPicPr>
              <p:cNvPr id="15" name="Picture 1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l="7034" t="64198" r="65611" b="5555"/>
              <a:stretch>
                <a:fillRect/>
              </a:stretch>
            </p:blipFill>
            <p:spPr bwMode="auto">
              <a:xfrm>
                <a:off x="2339752" y="3284984"/>
                <a:ext cx="1080120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Picture 1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l="54450" t="68519" r="38255" b="5555"/>
              <a:stretch>
                <a:fillRect/>
              </a:stretch>
            </p:blipFill>
            <p:spPr bwMode="auto">
              <a:xfrm>
                <a:off x="3419872" y="3284984"/>
                <a:ext cx="288032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7" name="Picture 12"/>
            <p:cNvPicPr>
              <a:picLocks noChangeAspect="1" noChangeArrowheads="1"/>
            </p:cNvPicPr>
            <p:nvPr/>
          </p:nvPicPr>
          <p:blipFill>
            <a:blip r:embed="rId6" cstate="print"/>
            <a:srcRect l="43508" t="59877" r="11825" b="5555"/>
            <a:stretch>
              <a:fillRect/>
            </a:stretch>
          </p:blipFill>
          <p:spPr bwMode="auto">
            <a:xfrm>
              <a:off x="3707904" y="3284984"/>
              <a:ext cx="1763688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763688" y="3573016"/>
          <a:ext cx="31400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9" name="Уравнение" r:id="rId8" imgW="1384300" imgH="279400" progId="">
                  <p:embed/>
                </p:oleObj>
              </mc:Choice>
              <mc:Fallback>
                <p:oleObj name="Уравнение" r:id="rId8" imgW="1384300" imgH="279400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573016"/>
                        <a:ext cx="314007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4788024" y="3645024"/>
          <a:ext cx="190023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0" name="Уравнение" r:id="rId10" imgW="837836" imgH="253890" progId="">
                  <p:embed/>
                </p:oleObj>
              </mc:Choice>
              <mc:Fallback>
                <p:oleObj name="Уравнение" r:id="rId10" imgW="837836" imgH="253890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3645024"/>
                        <a:ext cx="1900237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6588224" y="3645024"/>
          <a:ext cx="146843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1" name="Уравнение" r:id="rId12" imgW="647419" imgH="253890" progId="">
                  <p:embed/>
                </p:oleObj>
              </mc:Choice>
              <mc:Fallback>
                <p:oleObj name="Уравнение" r:id="rId12" imgW="647419" imgH="253890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645024"/>
                        <a:ext cx="1468437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8028384" y="3717032"/>
          <a:ext cx="776288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2" name="Уравнение" r:id="rId14" imgW="342751" imgH="203112" progId="">
                  <p:embed/>
                </p:oleObj>
              </mc:Choice>
              <mc:Fallback>
                <p:oleObj name="Уравнение" r:id="rId14" imgW="342751" imgH="203112" progId="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3717032"/>
                        <a:ext cx="776288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979712" y="4293096"/>
          <a:ext cx="208915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3" name="Уравнение" r:id="rId16" imgW="710891" imgH="418918" progId="">
                  <p:embed/>
                </p:oleObj>
              </mc:Choice>
              <mc:Fallback>
                <p:oleObj name="Уравнение" r:id="rId16" imgW="710891" imgH="418918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293096"/>
                        <a:ext cx="2089150" cy="123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3995936" y="4365104"/>
          <a:ext cx="1082675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4" name="Уравнение" r:id="rId18" imgW="368140" imgH="393529" progId="">
                  <p:embed/>
                </p:oleObj>
              </mc:Choice>
              <mc:Fallback>
                <p:oleObj name="Уравнение" r:id="rId18" imgW="368140" imgH="393529" progId="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4365104"/>
                        <a:ext cx="1082675" cy="1157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4927600" y="4365625"/>
          <a:ext cx="1082675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5" name="Уравнение" r:id="rId20" imgW="368140" imgH="393529" progId="">
                  <p:embed/>
                </p:oleObj>
              </mc:Choice>
              <mc:Fallback>
                <p:oleObj name="Уравнение" r:id="rId20" imgW="368140" imgH="393529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4365625"/>
                        <a:ext cx="1082675" cy="1157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5954713" y="4365625"/>
          <a:ext cx="1233487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Уравнение" r:id="rId22" imgW="418918" imgH="393529" progId="">
                  <p:embed/>
                </p:oleObj>
              </mc:Choice>
              <mc:Fallback>
                <p:oleObj name="Уравнение" r:id="rId22" imgW="418918" imgH="393529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4713" y="4365625"/>
                        <a:ext cx="1233487" cy="1157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576</TotalTime>
  <Words>215</Words>
  <Application>Microsoft Office PowerPoint</Application>
  <PresentationFormat>Экран (4:3)</PresentationFormat>
  <Paragraphs>46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Cambria Math</vt:lpstr>
      <vt:lpstr>Century Gothic</vt:lpstr>
      <vt:lpstr>Times New Roman</vt:lpstr>
      <vt:lpstr>Wingdings 2</vt:lpstr>
      <vt:lpstr>Wingdings 3</vt:lpstr>
      <vt:lpstr>Сектор</vt:lpstr>
      <vt:lpstr>Формула</vt:lpstr>
      <vt:lpstr>Уравнение</vt:lpstr>
      <vt:lpstr>Презентация PowerPoint</vt:lpstr>
      <vt:lpstr>Основные тригонометрические формулы</vt:lpstr>
      <vt:lpstr>Соотношения между тригонометрическими функциями одного и того же угла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Задание 1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zaikina</dc:creator>
  <cp:lastModifiedBy>Заикина Яна Александровна</cp:lastModifiedBy>
  <cp:revision>51</cp:revision>
  <dcterms:created xsi:type="dcterms:W3CDTF">2016-01-13T07:10:49Z</dcterms:created>
  <dcterms:modified xsi:type="dcterms:W3CDTF">2023-11-07T07:39:56Z</dcterms:modified>
</cp:coreProperties>
</file>