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6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9286C0-2B8E-E0E9-07F8-FD1D16DB559B}" v="362" dt="2022-10-21T21:08:23.529"/>
    <p1510:client id="{04A2A338-034A-BA02-CE8E-ECCF537B36B1}" v="509" dt="2022-10-21T21:57:24.415"/>
    <p1510:client id="{14C1D9F1-8956-46CB-9CF4-30894F9CAD5C}" v="332" dt="2022-10-21T19:59:56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79" d="100"/>
          <a:sy n="79" d="100"/>
        </p:scale>
        <p:origin x="-90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A5792D-E2F3-4CFB-B2A4-5C4D0847933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A0E6812-1F08-4A16-96E0-7AAD2ACCEE16}">
      <dgm:prSet/>
      <dgm:spPr/>
      <dgm:t>
        <a:bodyPr/>
        <a:lstStyle/>
        <a:p>
          <a:r>
            <a:rPr lang="ru-RU"/>
            <a:t>Для чего нужны сварочные работы</a:t>
          </a:r>
          <a:endParaRPr lang="en-US"/>
        </a:p>
      </dgm:t>
    </dgm:pt>
    <dgm:pt modelId="{B5DCE1D4-84BC-4C77-B891-586F6D9221AA}" type="parTrans" cxnId="{1288F824-BB4A-449A-A854-D31B9CA39C83}">
      <dgm:prSet/>
      <dgm:spPr/>
      <dgm:t>
        <a:bodyPr/>
        <a:lstStyle/>
        <a:p>
          <a:endParaRPr lang="en-US"/>
        </a:p>
      </dgm:t>
    </dgm:pt>
    <dgm:pt modelId="{F6A71BDE-9A44-44BA-AA3C-5EB8E88F48F8}" type="sibTrans" cxnId="{1288F824-BB4A-449A-A854-D31B9CA39C83}">
      <dgm:prSet/>
      <dgm:spPr/>
      <dgm:t>
        <a:bodyPr/>
        <a:lstStyle/>
        <a:p>
          <a:endParaRPr lang="en-US"/>
        </a:p>
      </dgm:t>
    </dgm:pt>
    <dgm:pt modelId="{C01C247A-1604-4844-89FD-8FF6F3381FCA}">
      <dgm:prSet/>
      <dgm:spPr/>
      <dgm:t>
        <a:bodyPr/>
        <a:lstStyle/>
        <a:p>
          <a:r>
            <a:rPr lang="ru-RU"/>
            <a:t>Перечислите виды сварочных работ</a:t>
          </a:r>
          <a:endParaRPr lang="en-US"/>
        </a:p>
      </dgm:t>
    </dgm:pt>
    <dgm:pt modelId="{252D7220-3B9D-4719-A7EB-48805CEFF643}" type="parTrans" cxnId="{88F752AD-50E7-47AD-B03D-1907B06DC61B}">
      <dgm:prSet/>
      <dgm:spPr/>
      <dgm:t>
        <a:bodyPr/>
        <a:lstStyle/>
        <a:p>
          <a:endParaRPr lang="en-US"/>
        </a:p>
      </dgm:t>
    </dgm:pt>
    <dgm:pt modelId="{A9DA9DD8-CCA3-4451-8EFD-7441ED7CB41D}" type="sibTrans" cxnId="{88F752AD-50E7-47AD-B03D-1907B06DC61B}">
      <dgm:prSet/>
      <dgm:spPr/>
      <dgm:t>
        <a:bodyPr/>
        <a:lstStyle/>
        <a:p>
          <a:endParaRPr lang="en-US"/>
        </a:p>
      </dgm:t>
    </dgm:pt>
    <dgm:pt modelId="{E23ED5EC-E87D-4AAB-9B7E-F5E631918F47}">
      <dgm:prSet/>
      <dgm:spPr/>
      <dgm:t>
        <a:bodyPr/>
        <a:lstStyle/>
        <a:p>
          <a:r>
            <a:rPr lang="ru-RU"/>
            <a:t>Назовите самый мобильный вид сварки</a:t>
          </a:r>
          <a:endParaRPr lang="en-US"/>
        </a:p>
      </dgm:t>
    </dgm:pt>
    <dgm:pt modelId="{003713D0-F521-4791-A31C-F719734CBC91}" type="parTrans" cxnId="{EBEC1436-008B-4392-8733-3B876974A3F9}">
      <dgm:prSet/>
      <dgm:spPr/>
      <dgm:t>
        <a:bodyPr/>
        <a:lstStyle/>
        <a:p>
          <a:endParaRPr lang="en-US"/>
        </a:p>
      </dgm:t>
    </dgm:pt>
    <dgm:pt modelId="{2745263D-5ED3-4561-82EB-FBA578187905}" type="sibTrans" cxnId="{EBEC1436-008B-4392-8733-3B876974A3F9}">
      <dgm:prSet/>
      <dgm:spPr/>
      <dgm:t>
        <a:bodyPr/>
        <a:lstStyle/>
        <a:p>
          <a:endParaRPr lang="en-US"/>
        </a:p>
      </dgm:t>
    </dgm:pt>
    <dgm:pt modelId="{FA7AF124-D4C5-4B89-93B0-0FD9747CFFAC}">
      <dgm:prSet/>
      <dgm:spPr/>
      <dgm:t>
        <a:bodyPr/>
        <a:lstStyle/>
        <a:p>
          <a:r>
            <a:rPr lang="ru-RU"/>
            <a:t>Какой самый редкий вид сварки</a:t>
          </a:r>
          <a:endParaRPr lang="en-US"/>
        </a:p>
      </dgm:t>
    </dgm:pt>
    <dgm:pt modelId="{4107C994-1AAF-4BEB-A3DD-11F79EC39737}" type="parTrans" cxnId="{04E5E59A-817D-4B83-BBDB-EFA7F6BDF3DF}">
      <dgm:prSet/>
      <dgm:spPr/>
      <dgm:t>
        <a:bodyPr/>
        <a:lstStyle/>
        <a:p>
          <a:endParaRPr lang="en-US"/>
        </a:p>
      </dgm:t>
    </dgm:pt>
    <dgm:pt modelId="{FC2F0E2F-44D3-4F15-A9A7-47EE95126C3C}" type="sibTrans" cxnId="{04E5E59A-817D-4B83-BBDB-EFA7F6BDF3DF}">
      <dgm:prSet/>
      <dgm:spPr/>
      <dgm:t>
        <a:bodyPr/>
        <a:lstStyle/>
        <a:p>
          <a:endParaRPr lang="en-US"/>
        </a:p>
      </dgm:t>
    </dgm:pt>
    <dgm:pt modelId="{31A165B7-E863-4C70-991B-061CFAB84D6D}" type="pres">
      <dgm:prSet presAssocID="{B5A5792D-E2F3-4CFB-B2A4-5C4D084793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514A4F-A72D-42D6-84F2-3AB0363323B2}" type="pres">
      <dgm:prSet presAssocID="{5A0E6812-1F08-4A16-96E0-7AAD2ACCEE1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5DB7F-0C61-4E16-A628-39D3C8A3DD64}" type="pres">
      <dgm:prSet presAssocID="{F6A71BDE-9A44-44BA-AA3C-5EB8E88F48F8}" presName="spacer" presStyleCnt="0"/>
      <dgm:spPr/>
    </dgm:pt>
    <dgm:pt modelId="{933F1B3C-56D9-48F1-AA64-6FF449FC2690}" type="pres">
      <dgm:prSet presAssocID="{C01C247A-1604-4844-89FD-8FF6F3381FC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F21BC-9132-4CCA-8D9F-C92221284C11}" type="pres">
      <dgm:prSet presAssocID="{A9DA9DD8-CCA3-4451-8EFD-7441ED7CB41D}" presName="spacer" presStyleCnt="0"/>
      <dgm:spPr/>
    </dgm:pt>
    <dgm:pt modelId="{CC21F959-B7E6-4A58-94E5-3886BF9C289D}" type="pres">
      <dgm:prSet presAssocID="{E23ED5EC-E87D-4AAB-9B7E-F5E631918F4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17506-B6F7-41D3-B07A-BBADB2B513F7}" type="pres">
      <dgm:prSet presAssocID="{2745263D-5ED3-4561-82EB-FBA578187905}" presName="spacer" presStyleCnt="0"/>
      <dgm:spPr/>
    </dgm:pt>
    <dgm:pt modelId="{7DDC284D-E0B2-4BB7-A039-0D040D718677}" type="pres">
      <dgm:prSet presAssocID="{FA7AF124-D4C5-4B89-93B0-0FD9747CFFA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EC1436-008B-4392-8733-3B876974A3F9}" srcId="{B5A5792D-E2F3-4CFB-B2A4-5C4D08479335}" destId="{E23ED5EC-E87D-4AAB-9B7E-F5E631918F47}" srcOrd="2" destOrd="0" parTransId="{003713D0-F521-4791-A31C-F719734CBC91}" sibTransId="{2745263D-5ED3-4561-82EB-FBA578187905}"/>
    <dgm:cxn modelId="{20FC2E45-0CD9-40B3-B3FE-17E610B3E215}" type="presOf" srcId="{FA7AF124-D4C5-4B89-93B0-0FD9747CFFAC}" destId="{7DDC284D-E0B2-4BB7-A039-0D040D718677}" srcOrd="0" destOrd="0" presId="urn:microsoft.com/office/officeart/2005/8/layout/vList2"/>
    <dgm:cxn modelId="{DCBA94B6-3E94-48B1-A81D-EADD57DBBA6D}" type="presOf" srcId="{E23ED5EC-E87D-4AAB-9B7E-F5E631918F47}" destId="{CC21F959-B7E6-4A58-94E5-3886BF9C289D}" srcOrd="0" destOrd="0" presId="urn:microsoft.com/office/officeart/2005/8/layout/vList2"/>
    <dgm:cxn modelId="{1288F824-BB4A-449A-A854-D31B9CA39C83}" srcId="{B5A5792D-E2F3-4CFB-B2A4-5C4D08479335}" destId="{5A0E6812-1F08-4A16-96E0-7AAD2ACCEE16}" srcOrd="0" destOrd="0" parTransId="{B5DCE1D4-84BC-4C77-B891-586F6D9221AA}" sibTransId="{F6A71BDE-9A44-44BA-AA3C-5EB8E88F48F8}"/>
    <dgm:cxn modelId="{27A94C98-227A-450A-830A-FF0D338B6DDA}" type="presOf" srcId="{B5A5792D-E2F3-4CFB-B2A4-5C4D08479335}" destId="{31A165B7-E863-4C70-991B-061CFAB84D6D}" srcOrd="0" destOrd="0" presId="urn:microsoft.com/office/officeart/2005/8/layout/vList2"/>
    <dgm:cxn modelId="{77D152BF-2E90-46D4-A958-668988D285B1}" type="presOf" srcId="{C01C247A-1604-4844-89FD-8FF6F3381FCA}" destId="{933F1B3C-56D9-48F1-AA64-6FF449FC2690}" srcOrd="0" destOrd="0" presId="urn:microsoft.com/office/officeart/2005/8/layout/vList2"/>
    <dgm:cxn modelId="{88F752AD-50E7-47AD-B03D-1907B06DC61B}" srcId="{B5A5792D-E2F3-4CFB-B2A4-5C4D08479335}" destId="{C01C247A-1604-4844-89FD-8FF6F3381FCA}" srcOrd="1" destOrd="0" parTransId="{252D7220-3B9D-4719-A7EB-48805CEFF643}" sibTransId="{A9DA9DD8-CCA3-4451-8EFD-7441ED7CB41D}"/>
    <dgm:cxn modelId="{8D5E879F-3BF2-450C-904F-0AA3EEF67065}" type="presOf" srcId="{5A0E6812-1F08-4A16-96E0-7AAD2ACCEE16}" destId="{25514A4F-A72D-42D6-84F2-3AB0363323B2}" srcOrd="0" destOrd="0" presId="urn:microsoft.com/office/officeart/2005/8/layout/vList2"/>
    <dgm:cxn modelId="{04E5E59A-817D-4B83-BBDB-EFA7F6BDF3DF}" srcId="{B5A5792D-E2F3-4CFB-B2A4-5C4D08479335}" destId="{FA7AF124-D4C5-4B89-93B0-0FD9747CFFAC}" srcOrd="3" destOrd="0" parTransId="{4107C994-1AAF-4BEB-A3DD-11F79EC39737}" sibTransId="{FC2F0E2F-44D3-4F15-A9A7-47EE95126C3C}"/>
    <dgm:cxn modelId="{559ADEFC-B4B4-4DBA-85DC-549BF693E7FE}" type="presParOf" srcId="{31A165B7-E863-4C70-991B-061CFAB84D6D}" destId="{25514A4F-A72D-42D6-84F2-3AB0363323B2}" srcOrd="0" destOrd="0" presId="urn:microsoft.com/office/officeart/2005/8/layout/vList2"/>
    <dgm:cxn modelId="{A2CB8DB6-3558-4F50-A446-4636C8677951}" type="presParOf" srcId="{31A165B7-E863-4C70-991B-061CFAB84D6D}" destId="{7C95DB7F-0C61-4E16-A628-39D3C8A3DD64}" srcOrd="1" destOrd="0" presId="urn:microsoft.com/office/officeart/2005/8/layout/vList2"/>
    <dgm:cxn modelId="{E7179469-992B-459C-B100-B40FDD86BF52}" type="presParOf" srcId="{31A165B7-E863-4C70-991B-061CFAB84D6D}" destId="{933F1B3C-56D9-48F1-AA64-6FF449FC2690}" srcOrd="2" destOrd="0" presId="urn:microsoft.com/office/officeart/2005/8/layout/vList2"/>
    <dgm:cxn modelId="{51148522-1DB6-46A7-99FD-AEED044709DE}" type="presParOf" srcId="{31A165B7-E863-4C70-991B-061CFAB84D6D}" destId="{428F21BC-9132-4CCA-8D9F-C92221284C11}" srcOrd="3" destOrd="0" presId="urn:microsoft.com/office/officeart/2005/8/layout/vList2"/>
    <dgm:cxn modelId="{8FC86491-CC67-4BA2-A3A5-3ADAF9F782A6}" type="presParOf" srcId="{31A165B7-E863-4C70-991B-061CFAB84D6D}" destId="{CC21F959-B7E6-4A58-94E5-3886BF9C289D}" srcOrd="4" destOrd="0" presId="urn:microsoft.com/office/officeart/2005/8/layout/vList2"/>
    <dgm:cxn modelId="{B5BB51DD-4D73-4F08-82DC-2D5BA5626C07}" type="presParOf" srcId="{31A165B7-E863-4C70-991B-061CFAB84D6D}" destId="{B7D17506-B6F7-41D3-B07A-BBADB2B513F7}" srcOrd="5" destOrd="0" presId="urn:microsoft.com/office/officeart/2005/8/layout/vList2"/>
    <dgm:cxn modelId="{1F78F3F6-D8C1-4B91-AFB1-0A0A334D7223}" type="presParOf" srcId="{31A165B7-E863-4C70-991B-061CFAB84D6D}" destId="{7DDC284D-E0B2-4BB7-A039-0D040D71867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oymetall.ru/stati/svarochnye-raboty-vidy-harakteristiki/" TargetMode="External"/><Relationship Id="rId2" Type="http://schemas.openxmlformats.org/officeDocument/2006/relationships/hyperlink" Target="https://kedrweld.ru/blog/vidy-svarki-kratkaya-klassifikatsiy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lataooo.ru/news/stroitelno-montazhnye-raboty/vidy-svarochnyh-rabot/" TargetMode="External"/><Relationship Id="rId4" Type="http://schemas.openxmlformats.org/officeDocument/2006/relationships/hyperlink" Target="https://www.svarbi.ru/articles/kakie-vidy-svarki-byvayut-klassifikatsiya-i-kharakteristika-sposobov-svarki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CA5F87-1D1E-45CB-8D83-FC7EEFAD99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CC5B49-E78E-AAFE-7035-D4B25912F9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9091" t="24711" r="2" b="1569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CFC2C6-6238-4A2F-93DE-2ADF74AF6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48600" y="1401143"/>
            <a:ext cx="4023360" cy="1642964"/>
          </a:xfrm>
        </p:spPr>
        <p:txBody>
          <a:bodyPr anchor="b">
            <a:normAutofit/>
          </a:bodyPr>
          <a:lstStyle/>
          <a:p>
            <a:pPr algn="l"/>
            <a:r>
              <a:rPr lang="ru-RU" sz="3600" dirty="0">
                <a:latin typeface="Times New Roman"/>
                <a:ea typeface="Calibri Light"/>
                <a:cs typeface="Calibri Light"/>
              </a:rPr>
              <a:t>Виды сварочных работ. Виды сварки.</a:t>
            </a:r>
            <a:endParaRPr lang="ru-RU" sz="3600">
              <a:latin typeface="Times New Roman"/>
              <a:cs typeface="Times New Roman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100122-AB78-5264-46EE-C098109DE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76728"/>
            <a:ext cx="4399093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/>
                <a:cs typeface="Calibri Light"/>
              </a:rPr>
              <a:t>Электрошлаковая сварка</a:t>
            </a:r>
            <a:endParaRPr lang="ru-RU" sz="2800" b="1">
              <a:latin typeface="Times New Roman"/>
              <a:cs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E115D1-84D2-8D11-683D-E8E8ACFE5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25" y="1310812"/>
            <a:ext cx="4510605" cy="47428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Очень редкий вид, применяется для получения ковано-сварных изделий. Сварочный ток пропускают через шлак, используя в качестве электродов проволоку, стержни и т.п. Результатом прохождения тока получается плавление кромок и присадочных материалов, которые при остывании образуют шов.</a:t>
            </a:r>
            <a:endParaRPr lang="ru-RU">
              <a:latin typeface="Times New Roman"/>
              <a:cs typeface="Times New Roman"/>
            </a:endParaRPr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xmlns="" id="{C62225A2-D3F0-45D1-9C47-B10375316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B9FBFA8-6AF4-4091-9C8B-DEC6D8933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ED00095F-07A2-1807-0292-5F7CC7DF06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9230" y="4594"/>
            <a:ext cx="4628107" cy="3874882"/>
          </a:xfrm>
          <a:prstGeom prst="rect">
            <a:avLst/>
          </a:prstGeom>
        </p:spPr>
      </p:pic>
      <p:pic>
        <p:nvPicPr>
          <p:cNvPr id="4" name="Рисунок 4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5EC88C8-D2BE-56CF-8FC2-AD8F52BB51C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7612" y="3639664"/>
            <a:ext cx="4622052" cy="273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172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внутренний, легк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AC5F953-58A4-6C92-89C9-E0680D5DFE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5819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0A0171-A1DA-CF0E-310A-584AE3A2F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52"/>
            <a:ext cx="3822189" cy="93347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/>
                <a:cs typeface="Calibri Light"/>
              </a:rPr>
              <a:t>Плазменная сварка</a:t>
            </a:r>
            <a:endParaRPr lang="ru-RU" sz="2800" b="1">
              <a:latin typeface="Times New Roman"/>
              <a:cs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FE30FA-B98D-4134-73C0-4EAC07EA7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542" y="1012421"/>
            <a:ext cx="4509847" cy="516454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Один из тепловых видов сваривания и резки металлов. Очень производительный вид, поддающийся полной автоматизации. Характеристика плазмотрона позволяет создать мощный концентрированный поток плазмы, которым и производится сваривание (чаще резка) металла.</a:t>
            </a:r>
          </a:p>
        </p:txBody>
      </p:sp>
    </p:spTree>
    <p:extLst>
      <p:ext uri="{BB962C8B-B14F-4D97-AF65-F5344CB8AC3E}">
        <p14:creationId xmlns:p14="http://schemas.microsoft.com/office/powerpoint/2010/main" xmlns="" val="1143687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9F1FFA9-D672-408C-9220-ADEEC6ABD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B4F784-5AB6-B003-DC3A-E57AEB8DB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835" y="86345"/>
            <a:ext cx="3816095" cy="123183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/>
                <a:cs typeface="Calibri Light"/>
              </a:rPr>
              <a:t>Электронно-лучевая сварка</a:t>
            </a:r>
            <a:endParaRPr lang="ru-RU" sz="2800" b="1">
              <a:latin typeface="Times New Roman"/>
              <a:cs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ECAF8A-2B10-BA0B-D357-21E0FECF8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616" y="1423224"/>
            <a:ext cx="4420120" cy="47537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В этом виде сваривания тепло создаётся электронным лучом. Понятно, что работы должны проводиться в вакуумной камере или на выходе из неё. Вид очень редкий, требует специального дорогого оборудования и применяется в редких случаях.</a:t>
            </a:r>
            <a:endParaRPr lang="ru-RU">
              <a:latin typeface="Times New Roman"/>
              <a:cs typeface="Times New Roman"/>
            </a:endParaRPr>
          </a:p>
        </p:txBody>
      </p:sp>
      <p:pic>
        <p:nvPicPr>
          <p:cNvPr id="4" name="Рисунок 4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13DC4929-0243-A30D-4CE9-B92AC7C557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9825" r="-1" b="22357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Рисунок 5" descr="Изображение выглядит как легкий, ночь, темный, ярк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201E1A01-4003-09F8-A9C6-08DC02126E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8231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4293846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5B501B2-A5E4-6353-6963-09D4FC8317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8040" r="-2" b="27466"/>
          <a:stretch/>
        </p:blipFill>
        <p:spPr>
          <a:xfrm>
            <a:off x="6015107" y="-1"/>
            <a:ext cx="6176895" cy="2937954"/>
          </a:xfrm>
          <a:prstGeom prst="rect">
            <a:avLst/>
          </a:prstGeom>
        </p:spPr>
      </p:pic>
      <p:pic>
        <p:nvPicPr>
          <p:cNvPr id="4" name="Рисунок 4" descr="Изображение выглядит как внутренний, синий, темный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xmlns="" id="{98E91195-3452-A715-95BD-CFC854F1AA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3229" r="1" b="14984"/>
          <a:stretch/>
        </p:blipFill>
        <p:spPr>
          <a:xfrm>
            <a:off x="4203638" y="2937953"/>
            <a:ext cx="7988360" cy="3920047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F23F8A3-8FD7-4779-8323-FDC26BE99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F605C4CC-A25C-416F-8333-7CB7DC97D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08647B-4430-C67E-3F2D-7B74EEB28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53" y="95637"/>
            <a:ext cx="5266155" cy="60073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/>
                <a:cs typeface="Calibri Light"/>
              </a:rPr>
              <a:t>Лазерная сварка</a:t>
            </a:r>
            <a:endParaRPr lang="ru-RU" sz="2800" b="1">
              <a:latin typeface="Times New Roman"/>
              <a:cs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EBA8A6-16B2-D468-7598-68A987E76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36" y="703041"/>
            <a:ext cx="5288936" cy="615228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В отличие от предыдущего вида, лазерная сварка нашла широкое применение в различных отраслях промышленности. Созданы разные типы лазеров (твердотельные, газовые, жидкостные, полупроводниковые), доступные широким слоям населения. Кроме промышленных установок, имеется большое количество самодельных станков с ЧПУ, созданных на основе лазера и микроконтроллерного управления.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609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0">
            <a:extLst>
              <a:ext uri="{FF2B5EF4-FFF2-40B4-BE49-F238E27FC236}">
                <a16:creationId xmlns:a16="http://schemas.microsoft.com/office/drawing/2014/main" xmlns="" id="{327D73B4-9F5C-4A64-A179-51B9500CB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BFDE6F-4B70-FA6E-B165-D6E5C7A30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560197"/>
            <a:ext cx="4167796" cy="612157"/>
          </a:xfrm>
        </p:spPr>
        <p:txBody>
          <a:bodyPr anchor="b">
            <a:normAutofit/>
          </a:bodyPr>
          <a:lstStyle/>
          <a:p>
            <a:pPr algn="ctr"/>
            <a:r>
              <a:rPr lang="ru-RU" sz="2800" b="1" dirty="0">
                <a:latin typeface="Times New Roman"/>
                <a:cs typeface="Calibri Light"/>
              </a:rPr>
              <a:t>Диффузионная сварка</a:t>
            </a:r>
            <a:endParaRPr lang="ru-RU" sz="2800" b="1">
              <a:latin typeface="Times New Roman"/>
              <a:cs typeface="Times New Roman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C1F06963-6374-4B48-844F-071A9BAAAE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7" descr="Изображение выглядит как зеркало, внутренний, отражение, закрыть&#10;&#10;Автоматически созданное описание">
            <a:extLst>
              <a:ext uri="{FF2B5EF4-FFF2-40B4-BE49-F238E27FC236}">
                <a16:creationId xmlns:a16="http://schemas.microsoft.com/office/drawing/2014/main" xmlns="" id="{32CB0F0A-0850-6026-6695-04AA8FC969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0396" r="12853" b="-2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5" name="!!plus graphic">
            <a:extLst>
              <a:ext uri="{FF2B5EF4-FFF2-40B4-BE49-F238E27FC236}">
                <a16:creationId xmlns:a16="http://schemas.microsoft.com/office/drawing/2014/main" xmlns="" id="{6CB927A4-E432-4310-9CD5-E89FF5063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!!circle graphic">
            <a:extLst>
              <a:ext uri="{FF2B5EF4-FFF2-40B4-BE49-F238E27FC236}">
                <a16:creationId xmlns:a16="http://schemas.microsoft.com/office/drawing/2014/main" xmlns="" id="{1453BF6C-B012-48B7-B4E8-6D7AC7C27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F881CD-B7BD-1704-8A61-217BB1330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1457526"/>
            <a:ext cx="5106355" cy="54043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Одна из разновидностей тепломеханической сварки. Детали разогревают и сдавливают одновременно. Для качественного прохождения процессов необходим вакуум. Как следствие, возникает необходимость создания дорогих установок, поэтому применяется только в очень ответственных узлах космической, авиационной и электронной промышленности.</a:t>
            </a:r>
            <a:endParaRPr lang="ru-RU">
              <a:latin typeface="Times New Roman"/>
              <a:cs typeface="Times New Roman"/>
            </a:endParaRPr>
          </a:p>
        </p:txBody>
      </p:sp>
      <p:sp>
        <p:nvSpPr>
          <p:cNvPr id="19" name="!!dot graphic">
            <a:extLst>
              <a:ext uri="{FF2B5EF4-FFF2-40B4-BE49-F238E27FC236}">
                <a16:creationId xmlns:a16="http://schemas.microsoft.com/office/drawing/2014/main" xmlns="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!!Straight Connector">
            <a:extLst>
              <a:ext uri="{FF2B5EF4-FFF2-40B4-BE49-F238E27FC236}">
                <a16:creationId xmlns:a16="http://schemas.microsoft.com/office/drawing/2014/main" xmlns="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91533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0207D5-C550-A5D1-368F-A67DA485E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33" y="95313"/>
            <a:ext cx="4630006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/>
                <a:cs typeface="Calibri Light"/>
              </a:rPr>
              <a:t>Сварка высокочастотными токами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DA0667-B82F-A7F9-F5F3-670F2FFC0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79" y="1394446"/>
            <a:ext cx="5583573" cy="532829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Специфический вид создания неразъёмных соединений, который традиционно закрепился на автоматизированных линиях по изготовлению трубопроводов. Очень высокопроизводительный и максимально автоматизированный метод. К месту сваривания труб подводится специальный высокочастотный индуктор и через несколько секунд разогретые токами высокой частоты трубы соединены. Ни огня, ни копоти.</a:t>
            </a:r>
            <a:endParaRPr lang="ru-RU">
              <a:latin typeface="Times New Roman"/>
              <a:cs typeface="Times New Roman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A86541C6-61B1-4DAA-B57A-EAF3F24F04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внутренний, проектор&#10;&#10;Автоматически созданное описание">
            <a:extLst>
              <a:ext uri="{FF2B5EF4-FFF2-40B4-BE49-F238E27FC236}">
                <a16:creationId xmlns:a16="http://schemas.microsoft.com/office/drawing/2014/main" xmlns="" id="{6B9C4BC7-3FEE-3F3A-0C43-F1A7E7CDB2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2104" b="17798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1750011-2006-46BB-AFDE-C6E4617523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846A724-8A9E-F32C-3FF2-90809DD2FC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0240" r="1" b="1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4293171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B819A166-7571-4003-A6B8-B62034C3E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0AF2B7-6AA0-EFCE-4051-1D448CC8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4700">
                <a:solidFill>
                  <a:schemeClr val="bg1"/>
                </a:solidFill>
                <a:cs typeface="Calibri Light"/>
              </a:rPr>
              <a:t>Контрольные вопросы</a:t>
            </a:r>
            <a:endParaRPr lang="ru-RU" sz="4700">
              <a:solidFill>
                <a:schemeClr val="bg1"/>
              </a:solidFill>
            </a:endParaRPr>
          </a:p>
        </p:txBody>
      </p:sp>
      <p:graphicFrame>
        <p:nvGraphicFramePr>
          <p:cNvPr id="15" name="Объект 2">
            <a:extLst>
              <a:ext uri="{FF2B5EF4-FFF2-40B4-BE49-F238E27FC236}">
                <a16:creationId xmlns:a16="http://schemas.microsoft.com/office/drawing/2014/main" xmlns="" id="{8D2606E6-B4EB-9056-DAF1-F42CC3DC1F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5598196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59011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xmlns="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xmlns="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xmlns="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xmlns="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F6B151-E744-EE30-6803-D58277A6C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  <a:cs typeface="Calibri Light"/>
              </a:rPr>
              <a:t>Источники</a:t>
            </a:r>
            <a:endParaRPr lang="ru-RU" sz="40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6D5E44-213C-AFA4-6A06-21E0828A1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ru-RU" sz="2400">
                <a:cs typeface="Calibri" panose="020F0502020204030204"/>
                <a:hlinkClick r:id="rId2"/>
              </a:rPr>
              <a:t>https://kedrweld.ru/blog/vidy-svarki-kratkaya-klassifikatsiya/</a:t>
            </a:r>
          </a:p>
          <a:p>
            <a:pPr marL="0" indent="0">
              <a:buNone/>
            </a:pPr>
            <a:r>
              <a:rPr lang="ru-RU" sz="2400">
                <a:cs typeface="Calibri" panose="020F0502020204030204"/>
                <a:hlinkClick r:id="rId3"/>
              </a:rPr>
              <a:t>https://www.stroymetall.ru/stati/svarochnye-raboty-vidy-harakteristiki/</a:t>
            </a:r>
          </a:p>
          <a:p>
            <a:pPr marL="0" indent="0">
              <a:buNone/>
            </a:pPr>
            <a:r>
              <a:rPr lang="ru-RU" sz="2400">
                <a:cs typeface="Calibri" panose="020F0502020204030204"/>
                <a:hlinkClick r:id="rId4"/>
              </a:rPr>
              <a:t>https://www.svarbi.ru/articles/kakie-vidy-svarki-byvayut-klassifikatsiya-i-kharakteristika-sposobov-svarki/</a:t>
            </a:r>
          </a:p>
          <a:p>
            <a:pPr marL="0" indent="0">
              <a:buNone/>
            </a:pPr>
            <a:r>
              <a:rPr lang="ru-RU" sz="2400">
                <a:cs typeface="Calibri" panose="020F0502020204030204"/>
                <a:hlinkClick r:id="rId5"/>
              </a:rPr>
              <a:t>https://zlataooo.ru/news/stroitelno-montazhnye-raboty/vidy-svarochnyh-rabot/</a:t>
            </a:r>
            <a:endParaRPr lang="ru-RU" sz="24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8992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A0E2D8-EBEF-CA3F-25C1-EF37B802C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ru-RU" sz="4000" b="1">
                <a:solidFill>
                  <a:srgbClr val="FFFFFF"/>
                </a:solidFill>
                <a:latin typeface="Times New Roman"/>
                <a:cs typeface="Calibri Light"/>
              </a:rPr>
              <a:t>План</a:t>
            </a:r>
            <a:endParaRPr lang="ru-RU" sz="4000" b="1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BA13C7-06D6-7AA0-5258-A6BBF2746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667" y="2044861"/>
            <a:ext cx="6292660" cy="443684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514350" indent="-514350">
              <a:buAutoNum type="arabicParenR"/>
            </a:pPr>
            <a:r>
              <a:rPr lang="ru-RU" sz="1800" dirty="0">
                <a:solidFill>
                  <a:srgbClr val="FEFFFF"/>
                </a:solidFill>
                <a:latin typeface="Times New Roman"/>
                <a:cs typeface="Times New Roman"/>
              </a:rPr>
              <a:t>Сварочные работы</a:t>
            </a:r>
            <a:endParaRPr lang="ru-RU" sz="1800">
              <a:solidFill>
                <a:srgbClr val="FEFFFF"/>
              </a:solidFill>
              <a:latin typeface="Times New Roman"/>
              <a:ea typeface="+mn-lt"/>
              <a:cs typeface="Times New Roman"/>
            </a:endParaRPr>
          </a:p>
          <a:p>
            <a:pPr marL="514350" indent="-514350">
              <a:buAutoNum type="arabicParenR"/>
            </a:pPr>
            <a:r>
              <a:rPr lang="ru-RU" sz="1800" dirty="0">
                <a:solidFill>
                  <a:srgbClr val="FEFFFF"/>
                </a:solidFill>
                <a:latin typeface="Times New Roman"/>
                <a:cs typeface="Times New Roman"/>
              </a:rPr>
              <a:t>Виды сварки</a:t>
            </a:r>
            <a:endParaRPr lang="ru-RU" sz="1800">
              <a:solidFill>
                <a:srgbClr val="FEFFFF"/>
              </a:solidFill>
              <a:latin typeface="Times New Roman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ru-RU" sz="1800" dirty="0">
                <a:solidFill>
                  <a:srgbClr val="FEFFFF"/>
                </a:solidFill>
                <a:latin typeface="Times New Roman"/>
                <a:cs typeface="Times New Roman"/>
              </a:rPr>
              <a:t>Ручная дуговая сварка(MMA)</a:t>
            </a:r>
            <a:endParaRPr lang="ru-RU" sz="1800">
              <a:solidFill>
                <a:srgbClr val="FEFFFF"/>
              </a:solidFill>
              <a:latin typeface="Times New Roman"/>
              <a:ea typeface="+mn-lt"/>
              <a:cs typeface="Times New Roman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ru-RU" sz="1800" dirty="0">
                <a:solidFill>
                  <a:srgbClr val="FEFFFF"/>
                </a:solidFill>
                <a:latin typeface="Times New Roman"/>
                <a:cs typeface="Times New Roman"/>
              </a:rPr>
              <a:t>Аргонодуговая сварка неплавящимся электродом(TIG)</a:t>
            </a:r>
            <a:endParaRPr lang="ru-RU" sz="1800">
              <a:solidFill>
                <a:srgbClr val="FEFFFF"/>
              </a:solidFill>
              <a:latin typeface="Times New Roman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ru-RU" sz="1800" dirty="0">
                <a:solidFill>
                  <a:srgbClr val="FEFFFF"/>
                </a:solidFill>
                <a:latin typeface="Times New Roman"/>
                <a:cs typeface="Times New Roman"/>
              </a:rPr>
              <a:t>Полуавтоматическая сварка(MIG/MAG)</a:t>
            </a:r>
            <a:endParaRPr lang="ru-RU" sz="1800">
              <a:solidFill>
                <a:srgbClr val="FEFFFF"/>
              </a:solidFill>
              <a:latin typeface="Times New Roman"/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ru-RU" sz="1800" dirty="0">
                <a:solidFill>
                  <a:srgbClr val="FEFFFF"/>
                </a:solidFill>
                <a:latin typeface="Times New Roman"/>
                <a:cs typeface="Times New Roman"/>
              </a:rPr>
              <a:t>Газовая сварка</a:t>
            </a:r>
            <a:endParaRPr lang="ru-RU" sz="1800">
              <a:solidFill>
                <a:srgbClr val="FEFFFF"/>
              </a:solidFill>
              <a:latin typeface="Times New Roman"/>
              <a:cs typeface="Calibri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ru-RU" sz="1800" dirty="0">
                <a:solidFill>
                  <a:srgbClr val="FEFFFF"/>
                </a:solidFill>
                <a:latin typeface="Times New Roman"/>
                <a:cs typeface="Times New Roman"/>
              </a:rPr>
              <a:t>Точечная(контактная)сварка</a:t>
            </a:r>
            <a:endParaRPr lang="ru-RU" sz="1800">
              <a:solidFill>
                <a:srgbClr val="FEFFFF"/>
              </a:solidFill>
              <a:latin typeface="Times New Roman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ru-RU" sz="1800" dirty="0">
                <a:solidFill>
                  <a:srgbClr val="FEFFFF"/>
                </a:solidFill>
                <a:latin typeface="Times New Roman"/>
                <a:cs typeface="Times New Roman"/>
              </a:rPr>
              <a:t>Механическая сварка</a:t>
            </a:r>
            <a:endParaRPr lang="ru-RU" sz="1800">
              <a:solidFill>
                <a:srgbClr val="FEFFFF"/>
              </a:solidFill>
              <a:latin typeface="Times New Roman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ru-RU" sz="1800" dirty="0">
                <a:solidFill>
                  <a:srgbClr val="FEFFFF"/>
                </a:solidFill>
                <a:latin typeface="Times New Roman"/>
                <a:cs typeface="Times New Roman"/>
              </a:rPr>
              <a:t>Электрошлаковая сварка</a:t>
            </a:r>
            <a:endParaRPr lang="ru-RU" sz="1800">
              <a:solidFill>
                <a:srgbClr val="FEFFFF"/>
              </a:solidFill>
              <a:latin typeface="Times New Roman"/>
              <a:ea typeface="+mn-lt"/>
              <a:cs typeface="Times New Roman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ru-RU" sz="1800" dirty="0">
                <a:solidFill>
                  <a:srgbClr val="FEFFFF"/>
                </a:solidFill>
                <a:latin typeface="Times New Roman"/>
                <a:cs typeface="Times New Roman"/>
              </a:rPr>
              <a:t>Плазменная сварка</a:t>
            </a:r>
            <a:endParaRPr lang="ru-RU" sz="1800">
              <a:solidFill>
                <a:srgbClr val="FEFFFF"/>
              </a:solidFill>
              <a:latin typeface="Times New Roman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ru-RU" sz="1800" dirty="0">
                <a:solidFill>
                  <a:srgbClr val="FEFFFF"/>
                </a:solidFill>
                <a:latin typeface="Times New Roman"/>
                <a:cs typeface="Times New Roman"/>
              </a:rPr>
              <a:t>Электронно-лучевая сварка</a:t>
            </a:r>
            <a:endParaRPr lang="ru-RU" sz="1800">
              <a:solidFill>
                <a:srgbClr val="FEFFFF"/>
              </a:solidFill>
              <a:latin typeface="Times New Roman"/>
              <a:ea typeface="+mn-lt"/>
              <a:cs typeface="Times New Roman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ru-RU" sz="1800" dirty="0">
                <a:solidFill>
                  <a:srgbClr val="FEFFFF"/>
                </a:solidFill>
                <a:latin typeface="Times New Roman"/>
                <a:cs typeface="Times New Roman"/>
              </a:rPr>
              <a:t>Лазерная сварка</a:t>
            </a:r>
            <a:endParaRPr lang="ru-RU" sz="1800">
              <a:solidFill>
                <a:srgbClr val="FEFFFF"/>
              </a:solidFill>
              <a:latin typeface="Times New Roman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ru-RU" sz="1800" dirty="0">
                <a:solidFill>
                  <a:srgbClr val="FEFFFF"/>
                </a:solidFill>
                <a:latin typeface="Times New Roman"/>
                <a:cs typeface="Times New Roman"/>
              </a:rPr>
              <a:t>Диффузионная сварка</a:t>
            </a:r>
            <a:endParaRPr lang="ru-RU" sz="1800">
              <a:solidFill>
                <a:srgbClr val="FEFFFF"/>
              </a:solidFill>
              <a:latin typeface="Times New Roman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ru-RU" sz="1800" dirty="0">
                <a:solidFill>
                  <a:srgbClr val="FEFFFF"/>
                </a:solidFill>
                <a:latin typeface="Times New Roman"/>
                <a:cs typeface="Times New Roman"/>
              </a:rPr>
              <a:t>Сварка высокочастотными токами</a:t>
            </a:r>
            <a:endParaRPr lang="ru-RU" sz="1800">
              <a:solidFill>
                <a:srgbClr val="FEFFFF"/>
              </a:solidFill>
              <a:latin typeface="Times New Roman"/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ru-RU" sz="1600" b="1" dirty="0">
              <a:solidFill>
                <a:srgbClr val="FEFFFF"/>
              </a:solidFill>
              <a:latin typeface="Times New Roman"/>
              <a:cs typeface="Times New Roman"/>
            </a:endParaRPr>
          </a:p>
          <a:p>
            <a:pPr>
              <a:buFont typeface="Wingdings" panose="020B0604020202020204" pitchFamily="34" charset="0"/>
              <a:buChar char="v"/>
            </a:pPr>
            <a:endParaRPr lang="ru-RU" sz="1600" dirty="0">
              <a:solidFill>
                <a:srgbClr val="FEFFFF"/>
              </a:solidFill>
              <a:latin typeface="Times New Roman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70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6A3229-C43C-FD14-069A-1296DE58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50" y="2710"/>
            <a:ext cx="5251316" cy="1138232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/>
                <a:ea typeface="Calibri Light"/>
                <a:cs typeface="Calibri Light"/>
              </a:rPr>
              <a:t>Сварочные работы</a:t>
            </a:r>
            <a:endParaRPr lang="ru-RU" sz="3600" b="1">
              <a:latin typeface="Times New Roman"/>
              <a:cs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1335FE-EB87-B070-E351-B05A7D095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49" y="1097371"/>
            <a:ext cx="4935572" cy="547917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Сварка является одним из самых распространенных способов соединения различных металлических деталей и конструкций, поскольку обеспечивает очень высокую прочность готовых изделий. Как правило, физико-механические характеристики сварного шва не уступают аналогичным параметрам основного материала деталей, а во многих случаях и превосходят их.</a:t>
            </a:r>
          </a:p>
          <a:p>
            <a:pPr marL="0" indent="0">
              <a:buNone/>
            </a:pPr>
            <a:endParaRPr lang="ru-RU" dirty="0">
              <a:latin typeface="Times New Roman"/>
              <a:ea typeface="Calibri"/>
              <a:cs typeface="Calibri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934D92C6-E588-19A6-6F68-F95C2264A0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732" r="532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505385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18">
            <a:extLst>
              <a:ext uri="{FF2B5EF4-FFF2-40B4-BE49-F238E27FC236}">
                <a16:creationId xmlns:a16="http://schemas.microsoft.com/office/drawing/2014/main" xmlns="" id="{2CB962CF-61A3-4EF9-94F6-7C59B03295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66F489-DF1C-4301-0EA1-2BDA8B81D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825"/>
            <a:ext cx="6797405" cy="84294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/>
                <a:ea typeface="Calibri Light"/>
                <a:cs typeface="Calibri Light"/>
              </a:rPr>
              <a:t>Виды сварки</a:t>
            </a:r>
            <a:endParaRPr lang="ru-RU" sz="3600" b="1" dirty="0">
              <a:latin typeface="Times New Roman"/>
              <a:cs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B961CA-2A51-73CC-74DA-2191EBB34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0964"/>
            <a:ext cx="6797405" cy="56057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/>
                <a:ea typeface="Calibri"/>
                <a:cs typeface="Calibri"/>
              </a:rPr>
              <a:t>Ручная дуговая сварка(MMA)</a:t>
            </a: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Ручная дуговая сварка — сварка, источником энергии которой является электрическая дуга. Используется для сварки углеродистых сталей обычного качества, качественных сталей с различным содержанием марганца, низколегированных и легированных, жаропрочных и жаростойких сталей, чугуна и цветных металлов. 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>
                <a:latin typeface="Times New Roman"/>
                <a:ea typeface="+mn-lt"/>
                <a:cs typeface="+mn-lt"/>
              </a:rPr>
              <a:t>Основное преимущество данного вида сварки – простота и доступность оборудования, возможность выдвинуться в любую точку на местности. 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D476FDB7-29D5-8C7F-417E-0539F868AD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11290" y="168168"/>
            <a:ext cx="3168155" cy="3168155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1F8A89DB-9AF7-6463-0B11-32112D936AF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97556" y="3717765"/>
            <a:ext cx="3995623" cy="23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5539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xmlns="" id="{EDDBB197-D710-4A4F-A9CA-FD2177498B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975D1CFA-2CDB-4B64-BD9F-85744E8DA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D58FE5-942C-C722-EC91-4603A2668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91" y="3784"/>
            <a:ext cx="6957317" cy="87790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/>
                <a:ea typeface="Calibri Light"/>
                <a:cs typeface="Calibri Light"/>
              </a:rPr>
              <a:t>Аргонодуговая сварка неплавящимся электродом(TIG)</a:t>
            </a:r>
            <a:endParaRPr lang="ru-RU" sz="2800" b="1">
              <a:latin typeface="Times New Roman"/>
              <a:cs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D11AE4-D4A4-8703-3827-2F9BCE17A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990" y="1074244"/>
            <a:ext cx="5823211" cy="54978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TIG – </a:t>
            </a:r>
            <a:r>
              <a:rPr lang="ru-RU" dirty="0" err="1">
                <a:latin typeface="Times New Roman"/>
                <a:ea typeface="+mn-lt"/>
                <a:cs typeface="+mn-lt"/>
              </a:rPr>
              <a:t>Tungsten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Inert</a:t>
            </a:r>
            <a:r>
              <a:rPr lang="ru-RU" dirty="0">
                <a:latin typeface="Times New Roman"/>
                <a:ea typeface="+mn-lt"/>
                <a:cs typeface="+mn-lt"/>
              </a:rPr>
              <a:t> Gas-ручная дуговая сварка неплавящимся электродом в среде инертного защитного газа.</a:t>
            </a:r>
            <a:endParaRPr lang="ru-RU">
              <a:latin typeface="Times New Roman"/>
              <a:cs typeface="Calibri"/>
            </a:endParaRPr>
          </a:p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Дуга горит между свариваемым изделием и неплавящимся электродом (обычно из вольфрама). Электрод расположен в горелке, через сопло которой вдувается защитный газ. Присадочный материал подается в зону дуги со стороны и в электрическую цепь не включен.</a:t>
            </a:r>
            <a:endParaRPr lang="ru-RU">
              <a:latin typeface="Times New Roman"/>
              <a:cs typeface="Calibri"/>
            </a:endParaRPr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xmlns="" id="{25EE5136-01F1-466C-962D-BA9B4C6757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E11D3AD4-AF9B-4EB5-8C7B-C45D173B4B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14">
              <a:extLst>
                <a:ext uri="{FF2B5EF4-FFF2-40B4-BE49-F238E27FC236}">
                  <a16:creationId xmlns:a16="http://schemas.microsoft.com/office/drawing/2014/main" xmlns="" id="{15102EBE-A80F-4CFF-B1DD-941EF9728B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EC18CE1F-9DF1-47AF-9E66-6CE348AC23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5BD26A8C-8D1D-41E6-A71E-FE9AC75F3F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1195957A-2E9C-391B-1F34-F8DFF577E62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7798" y="1861494"/>
            <a:ext cx="4312318" cy="251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2984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541DB91-0B10-46D9-B34B-7BFF96026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9CF7FE1C-8BC5-4B0C-A2BC-93AB72C90F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3685CB-ECC9-6FD7-5D83-86749289D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151393"/>
            <a:ext cx="6264399" cy="950214"/>
          </a:xfrm>
        </p:spPr>
        <p:txBody>
          <a:bodyPr anchor="b">
            <a:normAutofit/>
          </a:bodyPr>
          <a:lstStyle/>
          <a:p>
            <a:pPr algn="ctr"/>
            <a:r>
              <a:rPr lang="ru-RU" sz="2800" b="1" dirty="0">
                <a:latin typeface="Times New Roman"/>
                <a:cs typeface="Calibri Light"/>
              </a:rPr>
              <a:t>Полуавтоматическая сварка(MIG/MAG)</a:t>
            </a:r>
            <a:endParaRPr lang="ru-RU" sz="2800" dirty="0">
              <a:latin typeface="Times New Roman"/>
              <a:cs typeface="Times New Roman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47CD2E34-693C-E9D3-28DE-02729DD50C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2" y="1564288"/>
            <a:ext cx="5424654" cy="353531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744BA2-D19B-F8C1-F94F-0ED297EAD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156" y="1191593"/>
            <a:ext cx="6561765" cy="54685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При сварке полуавтоматом дуга горит между концом проволоки и изделием. Проволока подается через горелку. Задействуется подающий механизм с роликами, барабан, катушка. </a:t>
            </a:r>
          </a:p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Проволока одновременно выступает присадочным материалом. Поскольку подается она автоматически, то сварщику только остается управлять горелкой, задавая ширину и высоту шва. На аппарате есть регулировка силы тока и скорости подачи проволоки. Сварка ведется постоянным током, но есть модели AC/DC.</a:t>
            </a:r>
            <a:endParaRPr lang="ru-RU" dirty="0">
              <a:latin typeface="Times New Roman"/>
              <a:cs typeface="Calibri" panose="020F0502020204030204"/>
            </a:endParaRPr>
          </a:p>
          <a:p>
            <a:pPr marL="0" indent="0">
              <a:buNone/>
            </a:pPr>
            <a:endParaRPr lang="ru-RU" dirty="0">
              <a:latin typeface="Times New Roman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827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xmlns="" id="{0E3596DD-156A-473E-9BB3-C6A29F757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xmlns="" id="{2C46C4D6-C474-4E92-B52E-944C1118F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F46DF0-4EF7-DAE7-7A29-87598564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" y="85906"/>
            <a:ext cx="5468282" cy="69469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/>
                <a:cs typeface="Calibri Light"/>
              </a:rPr>
              <a:t>Газовая сварка</a:t>
            </a:r>
            <a:endParaRPr lang="ru-RU" sz="2800" b="1" dirty="0">
              <a:latin typeface="Times New Roman"/>
              <a:cs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B3A0D1-E4AD-5EFC-E261-BBBAFEC88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0" y="987869"/>
            <a:ext cx="5672722" cy="58674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Сварка плавлением с применением смеси кислорода и горючего газа, преимущественно ацетилена; реже -водорода,</a:t>
            </a:r>
            <a:r>
              <a:rPr lang="ru-RU" dirty="0">
                <a:latin typeface="Times New Roman"/>
                <a:ea typeface="+mn-lt"/>
                <a:cs typeface="Calibri"/>
              </a:rPr>
              <a:t> </a:t>
            </a:r>
            <a:r>
              <a:rPr lang="ru-RU" dirty="0">
                <a:latin typeface="Times New Roman"/>
                <a:ea typeface="+mn-lt"/>
                <a:cs typeface="Times New Roman"/>
              </a:rPr>
              <a:t>пропана, бутана, бензина и т. д.</a:t>
            </a:r>
            <a:endParaRPr lang="ru-RU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Преимущества, которые позволяют ему оставаться на плаву:</a:t>
            </a:r>
            <a:endParaRPr lang="ru-RU">
              <a:latin typeface="Times New Roman"/>
              <a:cs typeface="Times New Roman"/>
            </a:endParaRPr>
          </a:p>
          <a:p>
            <a:pPr marL="457200" indent="-457200"/>
            <a:r>
              <a:rPr lang="ru-RU" dirty="0">
                <a:latin typeface="Times New Roman"/>
                <a:ea typeface="+mn-lt"/>
                <a:cs typeface="+mn-lt"/>
              </a:rPr>
              <a:t>простота оборудования;</a:t>
            </a:r>
          </a:p>
          <a:p>
            <a:pPr marL="457200" indent="-457200"/>
            <a:r>
              <a:rPr lang="ru-RU" dirty="0">
                <a:latin typeface="Times New Roman"/>
                <a:ea typeface="+mn-lt"/>
                <a:cs typeface="+mn-lt"/>
              </a:rPr>
              <a:t>высокая мобильность;</a:t>
            </a:r>
          </a:p>
          <a:p>
            <a:pPr marL="457200" indent="-457200"/>
            <a:r>
              <a:rPr lang="ru-RU" dirty="0">
                <a:latin typeface="Times New Roman"/>
                <a:ea typeface="+mn-lt"/>
                <a:cs typeface="+mn-lt"/>
              </a:rPr>
              <a:t>широчайший перечень свариваемых материалов;</a:t>
            </a:r>
          </a:p>
          <a:p>
            <a:pPr marL="457200" indent="-457200"/>
            <a:r>
              <a:rPr lang="ru-RU" dirty="0">
                <a:latin typeface="Times New Roman"/>
                <a:ea typeface="+mn-lt"/>
                <a:cs typeface="+mn-lt"/>
              </a:rPr>
              <a:t>сварка и резка «в одном флаконе».</a:t>
            </a:r>
          </a:p>
          <a:p>
            <a:pPr marL="0" indent="0">
              <a:buNone/>
            </a:pPr>
            <a:endParaRPr lang="ru-RU" dirty="0">
              <a:latin typeface="Times New Roman"/>
              <a:ea typeface="+mn-lt"/>
              <a:cs typeface="+mn-lt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12AA3534-7A37-1D01-35B2-6BA5445BD0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4645" y="1713076"/>
            <a:ext cx="6225083" cy="248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4198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9F1FFA9-D672-408C-9220-ADEEC6ABD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507BCC-F6CB-E8C2-0A2D-B8092D11E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36" y="207148"/>
            <a:ext cx="4931216" cy="108315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/>
                <a:cs typeface="Calibri Light"/>
              </a:rPr>
              <a:t>Точечная(контактная)сварка</a:t>
            </a:r>
            <a:endParaRPr lang="ru-RU" sz="2800" b="1">
              <a:latin typeface="Times New Roman"/>
              <a:cs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79D056-CAE5-1C4A-55E2-E7DB31F5A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72" y="1395346"/>
            <a:ext cx="4671022" cy="53020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Это сварочный процесс, при котором детали соединяются в одной или одновременно в нескольких точках.</a:t>
            </a:r>
          </a:p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Эта технология предусматривает соединение изделий посредством двух последовательных процессов – нагрева металла до пластического состояния с дальнейшим механическим деформированием деталей. </a:t>
            </a:r>
            <a:endParaRPr lang="ru-RU">
              <a:latin typeface="Times New Roman"/>
              <a:cs typeface="Calibri"/>
            </a:endParaRPr>
          </a:p>
        </p:txBody>
      </p:sp>
      <p:pic>
        <p:nvPicPr>
          <p:cNvPr id="4" name="Рисунок 4" descr="Изображение выглядит как закрыть&#10;&#10;Автоматически созданное описание">
            <a:extLst>
              <a:ext uri="{FF2B5EF4-FFF2-40B4-BE49-F238E27FC236}">
                <a16:creationId xmlns:a16="http://schemas.microsoft.com/office/drawing/2014/main" xmlns="" id="{B006FD1D-DE60-7E6C-3FF8-A8C58FF82B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4709" r="-1" b="14181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Рисунок 5" descr="Изображение выглядит как человек, ноги&#10;&#10;Автоматически созданное описание">
            <a:extLst>
              <a:ext uri="{FF2B5EF4-FFF2-40B4-BE49-F238E27FC236}">
                <a16:creationId xmlns:a16="http://schemas.microsoft.com/office/drawing/2014/main" xmlns="" id="{8BC512C5-4D5A-0F2F-C879-54DC78C2F0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33300" b="12187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474873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xmlns="" id="{C4E4288A-DFC8-40A2-90E5-70E851A933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63C2D82-D4FA-4A37-BB01-1E7B21E4FF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4E7FEF-0CE9-4AC2-94BB-02230C6DC0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EB546CC0-C1BC-48D2-8DA9-4B60283165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DA5388-448D-67BD-00D2-F9D15C594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712" y="2030970"/>
            <a:ext cx="3363170" cy="1030750"/>
          </a:xfrm>
        </p:spPr>
        <p:txBody>
          <a:bodyPr anchor="b">
            <a:normAutofit/>
          </a:bodyPr>
          <a:lstStyle/>
          <a:p>
            <a:pPr algn="ctr"/>
            <a:r>
              <a:rPr lang="ru-RU" sz="2800" b="1" dirty="0">
                <a:latin typeface="Times New Roman"/>
                <a:cs typeface="Calibri Light"/>
              </a:rPr>
              <a:t>Механическая сварка</a:t>
            </a:r>
            <a:endParaRPr lang="ru-RU" sz="2800" b="1">
              <a:latin typeface="Times New Roman"/>
              <a:cs typeface="Times New Roman"/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xmlns="" id="{BD2BFF02-DF78-4F07-B176-52514E1312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0DB06EAB-7D8C-403A-86C5-B5FD79A136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Рисунок 7" descr="Изображение выглядит как внутренний, замок, сталь, нержавеющ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C1E6986C-2A87-C196-2AB3-C0F2292B95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3771" y="2767133"/>
            <a:ext cx="3602785" cy="1884754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F76265-060F-4B3F-502C-48B2B797A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3496844"/>
            <a:ext cx="5690043" cy="22773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Чаще её называют сваркой взрывом. С её помощью покрывают одни металлы другими. Выполняется за счёт нагрева, который образуется при трении одного металла о другой.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6" name="Рисунок 6" descr="Изображение выглядит как текст, флюгер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E68CC08-057F-C906-8CBF-48C0FA4B5F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0721" y="996681"/>
            <a:ext cx="1914341" cy="199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51621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531</Words>
  <Application>Microsoft Office PowerPoint</Application>
  <PresentationFormat>Произвольный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Виды сварочных работ. Виды сварки.</vt:lpstr>
      <vt:lpstr>План</vt:lpstr>
      <vt:lpstr>Сварочные работы</vt:lpstr>
      <vt:lpstr>Виды сварки</vt:lpstr>
      <vt:lpstr>Аргонодуговая сварка неплавящимся электродом(TIG)</vt:lpstr>
      <vt:lpstr>Полуавтоматическая сварка(MIG/MAG)</vt:lpstr>
      <vt:lpstr>Газовая сварка</vt:lpstr>
      <vt:lpstr>Точечная(контактная)сварка</vt:lpstr>
      <vt:lpstr>Механическая сварка</vt:lpstr>
      <vt:lpstr>Электрошлаковая сварка</vt:lpstr>
      <vt:lpstr>Плазменная сварка</vt:lpstr>
      <vt:lpstr>Электронно-лучевая сварка</vt:lpstr>
      <vt:lpstr>Лазерная сварка</vt:lpstr>
      <vt:lpstr>Диффузионная сварка</vt:lpstr>
      <vt:lpstr>Сварка высокочастотными токами</vt:lpstr>
      <vt:lpstr>Контрольные вопросы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antipina</cp:lastModifiedBy>
  <cp:revision>570</cp:revision>
  <dcterms:created xsi:type="dcterms:W3CDTF">2022-10-21T18:44:42Z</dcterms:created>
  <dcterms:modified xsi:type="dcterms:W3CDTF">2022-11-07T05:39:59Z</dcterms:modified>
</cp:coreProperties>
</file>