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8FC8B9-AD67-4744-B322-30F12DD5B5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1A40A-822E-4C14-B39B-254E68576E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8FC8B9-AD67-4744-B322-30F12DD5B5B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1918" y="1510553"/>
            <a:ext cx="8915399" cy="2262781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Функции кожи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3423" y="339850"/>
            <a:ext cx="9423494" cy="1202079"/>
          </a:xfrm>
        </p:spPr>
        <p:txBody>
          <a:bodyPr>
            <a:noAutofit/>
          </a:bodyPr>
          <a:lstStyle/>
          <a:p>
            <a:pPr algn="l"/>
            <a:r>
              <a:rPr lang="ru-RU" sz="24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Будучи самым крупным человеческим органом, кожа покрывает площадь, эквивалентную почти 2 квадратным метрам, и может весить до 10 кг. Она служит защитным барьером против внешней среды при сохранении внутреннего гомеостаза.</a:t>
            </a:r>
            <a:endParaRPr lang="ru-RU" sz="2400" b="0" i="0" dirty="0"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  <a:p>
            <a:br>
              <a:rPr lang="ru-RU" sz="2400" dirty="0">
                <a:latin typeface="Arial Black" panose="020B0A04020102020204" pitchFamily="34" charset="0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1552" y="2540825"/>
            <a:ext cx="9574307" cy="40713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1383" y="483285"/>
            <a:ext cx="8915399" cy="112628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Общественное значение: 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внешний вид человека</a:t>
            </a:r>
            <a:endParaRPr lang="ru-RU" sz="9600" b="0" i="0" dirty="0"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96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Защита: 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защитный барьер против внешней среды, такой как химические или механические повреждения, ультрафиолетовое излучение, а также поддержание гомеостаза в организме</a:t>
            </a:r>
            <a:br>
              <a:rPr lang="ru-RU" sz="96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</a:br>
            <a:endParaRPr lang="ru-RU" sz="9600" b="0" i="0" dirty="0"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96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Ощущения: 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чувствительна к боли, прикосновениям, давлению и температуре</a:t>
            </a:r>
            <a:br>
              <a:rPr lang="ru-RU" sz="96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</a:br>
            <a:endParaRPr lang="ru-RU" sz="9600" b="0" i="0" dirty="0"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96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Терморегуляция: 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терморегуляция путем дилатации, сужения сосудов и потоотделения</a:t>
            </a:r>
            <a:br>
              <a:rPr lang="ru-RU" sz="96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</a:br>
            <a:endParaRPr lang="ru-RU" sz="9600" b="0" i="0" dirty="0"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96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Метаболизм: </a:t>
            </a:r>
            <a:r>
              <a:rPr lang="ru-RU" sz="96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синтез витамина D (метаболизм кальция и фосфата) под влиянием солнечного света</a:t>
            </a:r>
            <a:endParaRPr lang="ru-RU" sz="9600" b="0" i="0" dirty="0"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0083" y="-1308443"/>
            <a:ext cx="8915399" cy="226278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Анатомия кожи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5824" y="1146673"/>
            <a:ext cx="8915399" cy="112628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Кожа состоит из двух основных слоев: эпидермиса и дермы, которые находятся на жировом слое, называемым гиподерма (подкожной жировой клетчаткой). И эпидермис, и дерма, в свою очередь, состоят из подслоев. Область, которая прикрепляет эпидермис к дерме, называется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дермо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-эпидермальным соединением. Оно отвечает за обмен кислородом, питательными веществами и отходами между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васкуляризированной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дермой и бессосудистым эпидермисом.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0847" y="393638"/>
            <a:ext cx="9762565" cy="112628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Эпидермис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Эпидермис представляет собой многослойный роговой слой плоских эпителий, размер которого обычно составляет от 0,03 до 0,05 миллиметра. Он в основном состоит из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кератиноцитов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в прогрессирующих стадиях дифференциации от более глубоких до более поверхностных слоев. Когда </a:t>
            </a:r>
            <a:r>
              <a:rPr lang="ru-R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кератиноциты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делятся, они переходят от более глубоких слоев к более поверхностным слоям. Как только они достигают рогового слоя (самого внешнего слоя), они просачиваются в процессе эпидермального оборота, например: после принятия ванны или возникновения царапин. Этот процесс называется «десквамацией». Полный оборот эпидермиса («обновление кожи») занимает приблизительно 2 месяца.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405" y="740288"/>
            <a:ext cx="6215883" cy="53774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5472" y="501216"/>
            <a:ext cx="8915399" cy="1126283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b="0" i="0" dirty="0">
              <a:solidFill>
                <a:srgbClr val="00B482"/>
              </a:solidFill>
              <a:effectLst/>
              <a:latin typeface="Rotis Sans Serif W06 Regular"/>
            </a:endParaRPr>
          </a:p>
          <a:p>
            <a:pPr algn="ctr"/>
            <a:r>
              <a:rPr lang="ru-RU" sz="11200" dirty="0">
                <a:solidFill>
                  <a:schemeClr val="tx1"/>
                </a:solidFill>
                <a:latin typeface="Arial Black" panose="020B0A04020102020204" pitchFamily="34" charset="0"/>
              </a:rPr>
              <a:t>Дерма</a:t>
            </a:r>
            <a:endParaRPr lang="ru-RU" sz="11200" b="0" i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8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 сравнению с более тонким эпидермисом дерма представляет собой сложную сеть, содержащую клеточные и бесклеточные компоненты. Она содержит кровеносные сосуды, нервы, корни волос и потовые железы. Структурно дерма состоит из двух подслоев, поверхностной папиллярной дермы и более глубокой ретикулярной дермы. Сосудистые петли папиллярного дермы обеспечивают эпидермис питательными веществами и кислородом. Коллаген — главным образом, обнаруженный в ретикулярной дерме — является основным структурным белком в дерме, обеспечивающим его долговечность. Эластин, еще один важный структурный белок в дерме, он придает коже эластичность.</a:t>
            </a:r>
            <a:endParaRPr lang="ru-RU" sz="8000" b="0" i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8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Фибробласты являются основными клетками дермы и отвечают за синтез и деградацию </a:t>
            </a:r>
            <a:r>
              <a:rPr lang="ru-RU" sz="8000" b="0" i="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дермальных</a:t>
            </a:r>
            <a:r>
              <a:rPr lang="ru-RU" sz="8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белков (коллаген и эластин). Другими клетками, находящимися в дерме, являются макрофаги и лимфоциты. Эти клетки являются частью иммунной системы кожи</a:t>
            </a:r>
            <a:r>
              <a:rPr lang="ru-RU" sz="9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  <a:endParaRPr lang="ru-RU" sz="9600" b="0" i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843" y="43585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3100" b="0" i="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Гиподерма</a:t>
            </a:r>
            <a:br>
              <a:rPr lang="ru-RU" b="0" i="0" dirty="0">
                <a:solidFill>
                  <a:srgbClr val="00B482"/>
                </a:solidFill>
                <a:effectLst/>
                <a:latin typeface="Rotis Sans Serif W06 Regular"/>
              </a:rPr>
            </a:br>
            <a:r>
              <a:rPr lang="ru-RU" sz="27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Гиподерма образует основу эпидермиса и дермы и состоит прежде всего из рыхлой соединительной ткани и жира. Он содержит большие кровеносные сосуды и нервы, чем те, которые содержатся в дерме. Гиподерма служит в основном как изолятор и обеспечивает хранение энергии.</a:t>
            </a:r>
            <a:br>
              <a:rPr lang="ru-RU" sz="27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endParaRPr lang="ru-RU" sz="27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0</TotalTime>
  <Words>2937</Words>
  <Application>WPS Presentation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Wingdings 3</vt:lpstr>
      <vt:lpstr>Arial</vt:lpstr>
      <vt:lpstr>Arial Black</vt:lpstr>
      <vt:lpstr>Rotis Sans Serif W06 Regular</vt:lpstr>
      <vt:lpstr>Segoe UI Black</vt:lpstr>
      <vt:lpstr>Segoe UI</vt:lpstr>
      <vt:lpstr>Microsoft YaHei</vt:lpstr>
      <vt:lpstr>Arial Unicode MS</vt:lpstr>
      <vt:lpstr>Century Gothic</vt:lpstr>
      <vt:lpstr>Calibri</vt:lpstr>
      <vt:lpstr>AMGDT</vt:lpstr>
      <vt:lpstr>Легкий дым</vt:lpstr>
      <vt:lpstr>Функции кожи</vt:lpstr>
      <vt:lpstr>PowerPoint 演示文稿</vt:lpstr>
      <vt:lpstr>PowerPoint 演示文稿</vt:lpstr>
      <vt:lpstr>Анатомия кожи</vt:lpstr>
      <vt:lpstr>PowerPoint 演示文稿</vt:lpstr>
      <vt:lpstr>PowerPoint 演示文稿</vt:lpstr>
      <vt:lpstr>PowerPoint 演示文稿</vt:lpstr>
      <vt:lpstr>Гиподерма Гиподерма образует основу эпидермиса и дермы и состоит прежде всего из рыхлой соединительной ткани и жира. Он содержит большие кровеносные сосуды и нервы, чем те, которые содержатся в дерме. Гиподерма служит в основном как изолятор и обеспечивает хранение энергии.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кожи</dc:title>
  <dc:creator>Лиана Карасова</dc:creator>
  <cp:lastModifiedBy>Popova_O</cp:lastModifiedBy>
  <cp:revision>3</cp:revision>
  <dcterms:created xsi:type="dcterms:W3CDTF">2023-11-10T04:07:00Z</dcterms:created>
  <dcterms:modified xsi:type="dcterms:W3CDTF">2023-11-29T14:11:10Z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DC15842F50AE4BB39CD50A38456C81CC</vt:lpwstr>
  </property>
  <property fmtid="{D5CDD505-2E9C-101B-9397-08002B2CF9AE}" pid="3" name="KSOProductBuildVer">
    <vt:lpwstr>1049-11.2.0.11156</vt:lpwstr>
  </property>
</Properties>
</file>