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89" r:id="rId3"/>
    <p:sldId id="275" r:id="rId4"/>
    <p:sldId id="286" r:id="rId5"/>
    <p:sldId id="292" r:id="rId6"/>
    <p:sldId id="272" r:id="rId7"/>
    <p:sldId id="279" r:id="rId8"/>
    <p:sldId id="288" r:id="rId9"/>
    <p:sldId id="256" r:id="rId10"/>
    <p:sldId id="280" r:id="rId11"/>
    <p:sldId id="291" r:id="rId12"/>
    <p:sldId id="293" r:id="rId13"/>
    <p:sldId id="290" r:id="rId14"/>
    <p:sldId id="282" r:id="rId15"/>
    <p:sldId id="284" r:id="rId16"/>
    <p:sldId id="283" r:id="rId17"/>
    <p:sldId id="285" r:id="rId18"/>
    <p:sldId id="294" r:id="rId19"/>
    <p:sldId id="265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36699"/>
    <a:srgbClr val="008080"/>
    <a:srgbClr val="CC3399"/>
    <a:srgbClr val="422C16"/>
    <a:srgbClr val="003300"/>
    <a:srgbClr val="800000"/>
    <a:srgbClr val="0C788E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42" autoAdjust="0"/>
    <p:restoredTop sz="88335" autoAdjust="0"/>
  </p:normalViewPr>
  <p:slideViewPr>
    <p:cSldViewPr>
      <p:cViewPr varScale="1">
        <p:scale>
          <a:sx n="53" d="100"/>
          <a:sy n="53" d="100"/>
        </p:scale>
        <p:origin x="-6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5E5D-325D-4628-9A01-61E97F0FF29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B38B4-9486-4149-B756-9C06A7CE9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38B4-9486-4149-B756-9C06A7CE909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38B4-9486-4149-B756-9C06A7CE909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mmons.wikimedia.org/wiki/File:Obersee.jpg?uselang=ru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B%D0%B5%D0%B4%D0%BD%D0%B8%D0%BA" TargetMode="External"/><Relationship Id="rId5" Type="http://schemas.openxmlformats.org/officeDocument/2006/relationships/hyperlink" Target="https://ru.wikipedia.org/wiki/%D0%AD%D0%BA%D0%B7%D0%B0%D1%80%D0%B0%D1%86%D0%B8%D1%8F" TargetMode="External"/><Relationship Id="rId4" Type="http://schemas.openxmlformats.org/officeDocument/2006/relationships/hyperlink" Target="https://ru.wikipedia.org/wiki/%D0%9D%D0%B5%D0%BC%D0%B5%D1%86%D0%BA%D0%B8%D0%B9_%D1%8F%D0%B7%D1%8B%D0%B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290266"/>
          </a:xfrm>
          <a:ln/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Геологическая деятельность ледников и водно-ледниковых потоков.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ледники\605412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424936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TextBox 5"/>
          <p:cNvSpPr txBox="1"/>
          <p:nvPr/>
        </p:nvSpPr>
        <p:spPr>
          <a:xfrm>
            <a:off x="0" y="5373216"/>
            <a:ext cx="9144000" cy="14773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Преподаватель дисциплины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Гусятинская Екатерина Юрьевна </a:t>
            </a:r>
            <a:endParaRPr lang="ru-RU" sz="2000" b="1" u="sng" dirty="0" smtClean="0"/>
          </a:p>
          <a:p>
            <a:pPr algn="ctr">
              <a:lnSpc>
                <a:spcPct val="150000"/>
              </a:lnSpc>
            </a:pPr>
            <a:r>
              <a:rPr lang="ru-RU" sz="2000" b="1" u="sng" dirty="0" smtClean="0"/>
              <a:t>ГАПОУ  КК  «Новороссийский колледж строительства и экономики»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0px-Wiki_plot_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357298"/>
            <a:ext cx="485778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328982" cy="5361459"/>
          </a:xfrm>
        </p:spPr>
        <p:txBody>
          <a:bodyPr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660033"/>
                </a:solidFill>
              </a:rPr>
              <a:t>Захваченные ледниками обломки </a:t>
            </a:r>
            <a:r>
              <a:rPr lang="ru-RU" sz="2000" b="1" dirty="0" smtClean="0">
                <a:solidFill>
                  <a:srgbClr val="660033"/>
                </a:solidFill>
              </a:rPr>
              <a:t>усиливают их разрушительную деятельность. </a:t>
            </a:r>
          </a:p>
          <a:p>
            <a:pPr algn="ctr"/>
            <a:endParaRPr lang="ru-RU" sz="20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2000" dirty="0" smtClean="0">
                <a:solidFill>
                  <a:srgbClr val="660033"/>
                </a:solidFill>
              </a:rPr>
              <a:t>Обработанные ледниками скалы – </a:t>
            </a:r>
            <a:r>
              <a:rPr lang="ru-RU" sz="2000" b="1" dirty="0" smtClean="0">
                <a:solidFill>
                  <a:srgbClr val="660033"/>
                </a:solidFill>
              </a:rPr>
              <a:t>бараные лбы</a:t>
            </a:r>
            <a:r>
              <a:rPr lang="ru-RU" sz="2000" dirty="0" smtClean="0">
                <a:solidFill>
                  <a:srgbClr val="660033"/>
                </a:solidFill>
              </a:rPr>
              <a:t>, </a:t>
            </a:r>
          </a:p>
          <a:p>
            <a:pPr algn="ctr"/>
            <a:endParaRPr lang="ru-RU" sz="2000" dirty="0" smtClean="0">
              <a:solidFill>
                <a:srgbClr val="660033"/>
              </a:solidFill>
            </a:endParaRPr>
          </a:p>
          <a:p>
            <a:pPr algn="ctr"/>
            <a:r>
              <a:rPr lang="ru-RU" sz="2000" dirty="0" smtClean="0">
                <a:solidFill>
                  <a:srgbClr val="660033"/>
                </a:solidFill>
              </a:rPr>
              <a:t>а группа бараных лбов – </a:t>
            </a:r>
            <a:r>
              <a:rPr lang="ru-RU" sz="2000" b="1" dirty="0" smtClean="0">
                <a:solidFill>
                  <a:srgbClr val="660033"/>
                </a:solidFill>
              </a:rPr>
              <a:t>курчавые скалы </a:t>
            </a:r>
          </a:p>
          <a:p>
            <a:pPr algn="ctr"/>
            <a:r>
              <a:rPr lang="ru-RU" sz="2000" dirty="0" smtClean="0">
                <a:solidFill>
                  <a:srgbClr val="660033"/>
                </a:solidFill>
              </a:rPr>
              <a:t>(Кольский полуостров, Финляндия). 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ceberg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1118">
            <a:off x="3909770" y="13731"/>
            <a:ext cx="5179419" cy="686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229026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Спускающиеся с гор ледники преобразуют эрозийные горные долины в </a:t>
            </a:r>
            <a:r>
              <a:rPr lang="ru-RU" sz="2400" dirty="0" smtClean="0">
                <a:solidFill>
                  <a:srgbClr val="C00000"/>
                </a:solidFill>
              </a:rPr>
              <a:t>ледниковые </a:t>
            </a:r>
            <a:r>
              <a:rPr lang="ru-RU" sz="2400" dirty="0" smtClean="0"/>
              <a:t>или </a:t>
            </a:r>
            <a:r>
              <a:rPr lang="ru-RU" sz="2400" dirty="0" smtClean="0">
                <a:solidFill>
                  <a:srgbClr val="FF0000"/>
                </a:solidFill>
              </a:rPr>
              <a:t>троговые</a:t>
            </a:r>
            <a:r>
              <a:rPr lang="ru-RU" sz="2400" dirty="0" smtClean="0"/>
              <a:t> («троги» - от лат. «корыто») с крутыми отполированными склонами и плоским дном. </a:t>
            </a:r>
            <a:br>
              <a:rPr lang="ru-RU" sz="2400" dirty="0" smtClean="0"/>
            </a:br>
            <a:r>
              <a:rPr lang="ru-RU" sz="2400" dirty="0" smtClean="0"/>
              <a:t>Троги широко развиты в районах древнего и современного оледенения.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https://upload.wikimedia.org/wikipedia/commons/thumb/1/19/Obersee.jpg/450px-Obersee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28992" cy="42930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Стрелка вправо 3"/>
          <p:cNvSpPr/>
          <p:nvPr/>
        </p:nvSpPr>
        <p:spPr>
          <a:xfrm>
            <a:off x="899592" y="450912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6750601">
            <a:off x="2244928" y="5505182"/>
            <a:ext cx="986398" cy="50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2821855">
            <a:off x="3781178" y="4974557"/>
            <a:ext cx="1005568" cy="568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opovgeo.professorjournal.ru/image/image_gallery?uuid=a59fe162-b300-460b-a4cb-4393f541b897&amp;groupId=20138&amp;t=127228653215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5004048" cy="4437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233924"/>
            <a:ext cx="7416824" cy="19389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Строение ледника и ледникового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троговая долина (от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 tooltip="Немецкий язык"/>
              </a:rPr>
              <a:t>нем.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Trog — корыто) — долина в ледниковой или древнеледниковой области с корытообразным (U-образным) поперечным профилем, широким дном и крутыми вогнутыми бортами, которые связаны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 tooltip="Экзарация"/>
              </a:rPr>
              <a:t>выпахивающей деятельностью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 tooltip="Ледник"/>
              </a:rPr>
              <a:t>ледников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4048" y="2403849"/>
            <a:ext cx="4139952" cy="4454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ригель;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котловина ледникового вспахивания;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трещины в леднике;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донная морена;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боковые морены,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6 - срединная морена, образованная за счёт слияния боковых морен;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конечная морена;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флювиогляциальные приледниковые отложения;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9 – фирновый бассейн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3744416" cy="5643602"/>
          </a:xfrm>
        </p:spPr>
        <p:txBody>
          <a:bodyPr/>
          <a:lstStyle/>
          <a:p>
            <a:r>
              <a:rPr lang="ru-RU" sz="2400" dirty="0" smtClean="0"/>
              <a:t>Отложения ледника называются </a:t>
            </a:r>
            <a:r>
              <a:rPr lang="ru-RU" sz="2400" b="1" u="sng" dirty="0" smtClean="0"/>
              <a:t>мореной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Морены движущиеся, разделяются на долины – </a:t>
            </a:r>
            <a:r>
              <a:rPr lang="ru-RU" sz="2400" dirty="0" smtClean="0">
                <a:solidFill>
                  <a:srgbClr val="C00000"/>
                </a:solidFill>
              </a:rPr>
              <a:t>внутренние, срединные и боковые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а отложенные – на конечные и основные </a:t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Геология морей\ledniki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824536" cy="45365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46085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Донные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состоят из продуктов постледникового выветривания и обломков пород ложа основания и состоят из крупных обломков, пылеватых и глинистых частиц. 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Внутренние</a:t>
            </a:r>
            <a:r>
              <a:rPr lang="ru-RU" sz="2000" dirty="0" smtClean="0"/>
              <a:t> – слагаются из обломков, попавших в ледник извне и при таянии снега проникшего внутрь его. 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Боковые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– состоят из обломков осыпней, обвалов и бортов долины. </a:t>
            </a:r>
            <a:br>
              <a:rPr lang="ru-RU" sz="2000" dirty="0" smtClean="0"/>
            </a:br>
            <a:r>
              <a:rPr lang="ru-RU" sz="2000" b="1" dirty="0" smtClean="0"/>
              <a:t>Срединные</a:t>
            </a:r>
            <a:r>
              <a:rPr lang="ru-RU" sz="2000" dirty="0" smtClean="0"/>
              <a:t> – образуются при слиянии боковых морен двух ледников. По числу этих морен можно определить число слившихся ледников. 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Конечные</a:t>
            </a:r>
            <a:r>
              <a:rPr lang="ru-RU" sz="2000" dirty="0" smtClean="0"/>
              <a:t> – это валы обломочного материала (валуны, галька, щебень и т. д.), образовывающихся перед ледником и обращенные крутыми склонами в сторону ледника, пологими – в сторону движения ледника. </a:t>
            </a:r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5013176"/>
          </a:xfrm>
        </p:spPr>
        <p:txBody>
          <a:bodyPr/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 ледник, отступая, останавливается несколько раз, то образуется </a:t>
            </a:r>
            <a:r>
              <a:rPr lang="ru-RU" sz="3200" dirty="0" smtClean="0">
                <a:solidFill>
                  <a:srgbClr val="C00000"/>
                </a:solidFill>
              </a:rPr>
              <a:t>несколько валов.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 быстроотступающих ледников срединные, боковые, донные и внутренние морены объединяются в основную морену, образуются </a:t>
            </a:r>
            <a:r>
              <a:rPr lang="ru-RU" sz="3200" dirty="0" smtClean="0">
                <a:solidFill>
                  <a:srgbClr val="C00000"/>
                </a:solidFill>
              </a:rPr>
              <a:t>боковые валы</a:t>
            </a:r>
            <a:r>
              <a:rPr lang="ru-RU" sz="3200" dirty="0" smtClean="0"/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51600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Среди ледниковых отложений наиболее часто встречаются </a:t>
            </a:r>
            <a:r>
              <a:rPr lang="ru-RU" sz="2800" b="0" u="sng" dirty="0" smtClean="0">
                <a:solidFill>
                  <a:srgbClr val="C00000"/>
                </a:solidFill>
              </a:rPr>
              <a:t>моренные глины и суглинки</a:t>
            </a:r>
            <a:r>
              <a:rPr lang="ru-RU" sz="2800" b="0" dirty="0" smtClean="0">
                <a:solidFill>
                  <a:schemeClr val="tx1"/>
                </a:solidFill>
              </a:rPr>
              <a:t>, а также </a:t>
            </a:r>
            <a:r>
              <a:rPr lang="ru-RU" sz="2800" b="0" u="sng" dirty="0" smtClean="0">
                <a:solidFill>
                  <a:srgbClr val="C00000"/>
                </a:solidFill>
              </a:rPr>
              <a:t>валунные суглинки с крупными обломками</a:t>
            </a:r>
            <a:r>
              <a:rPr lang="ru-RU" sz="2800" b="0" dirty="0" smtClean="0">
                <a:solidFill>
                  <a:schemeClr val="tx1"/>
                </a:solidFill>
              </a:rPr>
              <a:t>. 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Морены не слоисты, залегают в виде карманов, валов, холмов и др. 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Мощность морен четвертичного периода определения 2 – 35 м., более ранних (PR и MZ) – до 180 м., которые метаморфизированны и называются </a:t>
            </a:r>
            <a:r>
              <a:rPr lang="ru-RU" sz="2800" u="sng" dirty="0" smtClean="0">
                <a:solidFill>
                  <a:schemeClr val="tx1"/>
                </a:solidFill>
              </a:rPr>
              <a:t>тиллита</a:t>
            </a:r>
            <a:r>
              <a:rPr lang="ru-RU" sz="2800" u="sng" dirty="0" smtClean="0">
                <a:solidFill>
                  <a:srgbClr val="660033"/>
                </a:solidFill>
              </a:rPr>
              <a:t>ми</a:t>
            </a:r>
            <a:r>
              <a:rPr lang="ru-RU" sz="2800" b="0" dirty="0" smtClean="0">
                <a:solidFill>
                  <a:srgbClr val="660033"/>
                </a:solidFill>
              </a:rPr>
              <a:t>. </a:t>
            </a:r>
            <a:br>
              <a:rPr lang="ru-RU" sz="2800" b="0" dirty="0" smtClean="0">
                <a:solidFill>
                  <a:srgbClr val="660033"/>
                </a:solidFill>
              </a:rPr>
            </a:br>
            <a:endParaRPr lang="ru-RU" sz="2800" b="0" dirty="0">
              <a:solidFill>
                <a:srgbClr val="660033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Отложения ледниковых водных потоков называют </a:t>
            </a:r>
            <a:r>
              <a:rPr lang="ru-RU" sz="2400" u="sng" dirty="0" smtClean="0">
                <a:solidFill>
                  <a:srgbClr val="C00000"/>
                </a:solidFill>
                <a:latin typeface="+mj-lt"/>
              </a:rPr>
              <a:t>флювиогляциальными.</a:t>
            </a:r>
            <a:r>
              <a:rPr lang="ru-RU" sz="2400" dirty="0" smtClean="0">
                <a:latin typeface="+mj-lt"/>
              </a:rPr>
              <a:t> 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Весь размытый материал </a:t>
            </a:r>
            <a:r>
              <a:rPr lang="ru-RU" sz="2400" u="sng" dirty="0" smtClean="0">
                <a:solidFill>
                  <a:srgbClr val="C00000"/>
                </a:solidFill>
                <a:latin typeface="+mj-lt"/>
              </a:rPr>
              <a:t>выносится за пределы ледника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, образуя обширные зандровые поля из песчано – глинистых и песчаных отложений.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8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ледники\krupnejshie-ledniki-mira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8784976" cy="38164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692696"/>
            <a:ext cx="7560840" cy="5479504"/>
          </a:xfrm>
        </p:spPr>
        <p:txBody>
          <a:bodyPr/>
          <a:lstStyle/>
          <a:p>
            <a:pPr algn="just"/>
            <a:r>
              <a:rPr lang="ru-RU" sz="2800" dirty="0" smtClean="0"/>
              <a:t>Водно – ледниковые потоки образуют также </a:t>
            </a:r>
            <a:r>
              <a:rPr lang="ru-RU" sz="2800" dirty="0" smtClean="0">
                <a:solidFill>
                  <a:srgbClr val="C00000"/>
                </a:solidFill>
              </a:rPr>
              <a:t>холмообразные гряды</a:t>
            </a:r>
            <a:r>
              <a:rPr lang="ru-RU" sz="2800" dirty="0" smtClean="0"/>
              <a:t>, располагаясь рядами, высотой 50 м., ширина у основания 50 – 200 м. Сложены галечником, гравием, песком (Финляндия, Швеция). </a:t>
            </a:r>
          </a:p>
          <a:p>
            <a:pPr algn="just"/>
            <a:r>
              <a:rPr lang="ru-RU" sz="2800" dirty="0" smtClean="0"/>
              <a:t>Холмы, хаотично разбросанные по долине и приуроченные к краевым частям ледника, называются </a:t>
            </a:r>
            <a:r>
              <a:rPr lang="ru-RU" sz="2800" b="1" i="1" dirty="0" smtClean="0">
                <a:solidFill>
                  <a:srgbClr val="C00000"/>
                </a:solidFill>
              </a:rPr>
              <a:t>камами</a:t>
            </a:r>
            <a:r>
              <a:rPr lang="ru-RU" sz="2800" dirty="0" smtClean="0"/>
              <a:t>, которые сформировались на последнем этапе существования ледника (из поверхностных котловин озерного типа).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496"/>
            <a:ext cx="8715436" cy="31432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 Факт : </a:t>
            </a:r>
            <a:r>
              <a:rPr lang="ru-RU" sz="2000" b="1" i="1" u="sng" dirty="0" smtClean="0"/>
              <a:t>больше всего пресной воды - в ледниках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dirty="0" smtClean="0"/>
              <a:t>Где больше всего воды? Ответ кажется очевидным: в Мировом океане. Однако на самом деле, в мантии Земли воды содержится в 10-12 раз больше, чем в Мировом океане. При этом почти вся имеющаяся на планете масса воды не пригодна для питья. Мы можем пить только 3% воды - именно столько у нас запасов пресной воды. Но даже большая часть этих 3% недоступна, так как содержится в ледниках.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glacier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112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В общем виде принято деление гидросферы на Мировой океан, континентальные воды и подземные воды. Большая часть воды сосредоточена в океане, значительно меньше — в континентальной речной сети и подземных водах.    Также большие запасы воды имеются в атмосфере, в виде облаков и водяного пара.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Свыше 96 % объёма гидросферы составляют моря и океаны, около 2 % — подземные воды, около 2 % — льды и снега, около 0,02 % — поверхностные воды суши. Часть воды находится в твёрдом состоянии в виде ледников, снежного покрова и в вечной мерзлоте, представляя собой криосферу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25144"/>
            <a:ext cx="8352927" cy="187220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ru-RU" sz="2400" dirty="0" smtClean="0"/>
              <a:t>Площадь под ледниками составляет </a:t>
            </a:r>
            <a:r>
              <a:rPr lang="ru-RU" sz="2400" u="sng" dirty="0" smtClean="0">
                <a:solidFill>
                  <a:srgbClr val="C00000"/>
                </a:solidFill>
              </a:rPr>
              <a:t>16 млн. км</a:t>
            </a:r>
            <a:r>
              <a:rPr lang="ru-RU" sz="2400" u="sng" baseline="30000" dirty="0" smtClean="0">
                <a:solidFill>
                  <a:srgbClr val="C00000"/>
                </a:solidFill>
              </a:rPr>
              <a:t>2</a:t>
            </a:r>
            <a:r>
              <a:rPr lang="ru-RU" sz="2400" u="sng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ru-RU" sz="2400" dirty="0" smtClean="0"/>
              <a:t>от общей площади поверхности нашей планеты </a:t>
            </a:r>
          </a:p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(около </a:t>
            </a:r>
            <a:r>
              <a:rPr lang="ru-RU" sz="2400" u="sng" dirty="0" smtClean="0">
                <a:solidFill>
                  <a:srgbClr val="C00000"/>
                </a:solidFill>
              </a:rPr>
              <a:t>10 </a:t>
            </a:r>
            <a:r>
              <a:rPr lang="ru-RU" sz="2400" u="sng" dirty="0" smtClean="0">
                <a:solidFill>
                  <a:srgbClr val="C00000"/>
                </a:solidFill>
              </a:rPr>
              <a:t>%). 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ледники\ледники\Многолетнемерзлые пород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80920" cy="4392488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692696"/>
            <a:ext cx="7560840" cy="5479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3" name="Picture 1" descr="D:\ледники\ледники\Районы многолетнемерзлых п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7554" y="21429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1560" y="1076329"/>
            <a:ext cx="806489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Условиями образования ледника являются: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обилие атмосферных осадков, выпадающих при температуре ниже 0° С, накапливающихся выше так называемой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снеговой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линии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(полосы, в пред. которой среднегодовое количество твердых осадков равно их убыли).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Отрицательная температура сохраняет в пределах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Северного и Южного полюсов, на Западном Кавказе (&gt;2700 м.), в Гималаях (&gt; 5500 м).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 похолодании и увеличении влажности граница этой температуры перемещается вниз, при потеплении и уменьшении влажности – вверх.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214423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185736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Экология пришлолщ9шл87шлриродных 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471990" cy="5768997"/>
          </a:xfrm>
        </p:spPr>
        <p:txBody>
          <a:bodyPr/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Накапливающийся в течении многих тысяч лет лед превращается в зернистый – </a:t>
            </a:r>
            <a:r>
              <a:rPr lang="ru-RU" sz="2800" dirty="0" smtClean="0">
                <a:solidFill>
                  <a:srgbClr val="FF0000"/>
                </a:solidFill>
              </a:rPr>
              <a:t>фирн</a:t>
            </a:r>
            <a:r>
              <a:rPr lang="ru-RU" sz="2400" dirty="0" smtClean="0"/>
              <a:t>, затем под давлением – в голубой прозрачный или </a:t>
            </a:r>
            <a:r>
              <a:rPr lang="ru-RU" sz="2800" dirty="0" smtClean="0">
                <a:solidFill>
                  <a:srgbClr val="FF0000"/>
                </a:solidFill>
              </a:rPr>
              <a:t>глетчерный лед</a:t>
            </a:r>
            <a:r>
              <a:rPr lang="ru-RU" sz="2400" dirty="0" smtClean="0"/>
              <a:t>. </a:t>
            </a:r>
          </a:p>
          <a:p>
            <a:pPr algn="ctr"/>
            <a:endParaRPr lang="ru-RU" sz="2400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4048" y="273050"/>
            <a:ext cx="3682752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Характерной особенностью ледника является </a:t>
            </a:r>
            <a:r>
              <a:rPr lang="ru-RU" sz="2800" b="1" u="sng" dirty="0" smtClean="0"/>
              <a:t>способность </a:t>
            </a:r>
            <a:r>
              <a:rPr lang="ru-RU" sz="2800" dirty="0" smtClean="0"/>
              <a:t>его</a:t>
            </a:r>
            <a:r>
              <a:rPr lang="ru-RU" sz="2800" b="1" u="sng" dirty="0" smtClean="0"/>
              <a:t> перемещаться</a:t>
            </a:r>
            <a:r>
              <a:rPr lang="ru-RU" sz="2800" dirty="0" smtClean="0"/>
              <a:t>, что связано с пластичностью льда.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idx="1"/>
          </p:nvPr>
        </p:nvSpPr>
        <p:spPr>
          <a:xfrm>
            <a:off x="251520" y="273050"/>
            <a:ext cx="8640960" cy="6324302"/>
          </a:xfrm>
          <a:blipFill>
            <a:blip r:embed="rId2" cstate="print"/>
            <a:tile tx="0" ty="0" sx="100000" sy="100000" flip="none" algn="tl"/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</a:t>
            </a:r>
          </a:p>
          <a:p>
            <a:pPr marL="180975" indent="-180975" algn="ctr">
              <a:buNone/>
            </a:pPr>
            <a:r>
              <a:rPr lang="ru-RU" sz="2400" dirty="0" smtClean="0"/>
              <a:t>    Наибольшая пластичность льда </a:t>
            </a:r>
            <a:r>
              <a:rPr lang="ru-RU" sz="2400" u="sng" dirty="0" smtClean="0"/>
              <a:t>в нижней части ледника</a:t>
            </a:r>
            <a:r>
              <a:rPr lang="ru-RU" sz="2400" dirty="0" smtClean="0"/>
              <a:t>, который может как – бы выползать из-под вышележащей толщи и течь подобно пластичному веществу, независимо от рельефа местности. </a:t>
            </a:r>
          </a:p>
          <a:p>
            <a:pPr marL="180975" indent="-180975" algn="ctr">
              <a:buNone/>
            </a:pPr>
            <a:r>
              <a:rPr lang="ru-RU" sz="2400" dirty="0" smtClean="0"/>
              <a:t>    </a:t>
            </a:r>
          </a:p>
          <a:p>
            <a:pPr marL="180975" indent="-180975" algn="ctr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Скорость движения </a:t>
            </a:r>
            <a:r>
              <a:rPr lang="ru-RU" sz="2400" dirty="0" smtClean="0">
                <a:solidFill>
                  <a:srgbClr val="002060"/>
                </a:solidFill>
              </a:rPr>
              <a:t>ледников от 1-2 см до 20 м. в сутки (ледники Гренландии – V = 5–20 м в сутки). </a:t>
            </a:r>
          </a:p>
          <a:p>
            <a:pPr marL="180975" indent="-180975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</a:p>
          <a:p>
            <a:pPr marL="180975" indent="-180975" algn="ctr">
              <a:buNone/>
            </a:pPr>
            <a:r>
              <a:rPr lang="ru-RU" sz="2400" dirty="0" smtClean="0"/>
              <a:t>    Средняя часть поверхности ледника </a:t>
            </a:r>
            <a:r>
              <a:rPr lang="ru-RU" sz="2400" u="sng" dirty="0" smtClean="0"/>
              <a:t>перемещается быстрее,</a:t>
            </a:r>
            <a:r>
              <a:rPr lang="ru-RU" sz="2400" dirty="0" smtClean="0"/>
              <a:t> чем краевая. При расширении долины ледник, как река, стремится растечься по ней. Поэтому в нем появляются продольные трещины, а при увеличении уклона ложа и поперечные.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73050"/>
            <a:ext cx="8174142" cy="5853113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Различают 3 типа ледников: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горный </a:t>
            </a:r>
            <a:r>
              <a:rPr lang="ru-RU" b="1" dirty="0" smtClean="0">
                <a:solidFill>
                  <a:srgbClr val="336699"/>
                </a:solidFill>
              </a:rPr>
              <a:t>(альпийский),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плоскогорный </a:t>
            </a:r>
            <a:r>
              <a:rPr lang="ru-RU" b="1" dirty="0" smtClean="0">
                <a:solidFill>
                  <a:srgbClr val="336699"/>
                </a:solidFill>
              </a:rPr>
              <a:t>(скандинавский),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покровный </a:t>
            </a:r>
            <a:r>
              <a:rPr lang="ru-RU" b="1" dirty="0" smtClean="0">
                <a:solidFill>
                  <a:srgbClr val="336699"/>
                </a:solidFill>
              </a:rPr>
              <a:t>(гренландский).</a:t>
            </a:r>
            <a:r>
              <a:rPr lang="ru-RU" dirty="0" smtClean="0">
                <a:solidFill>
                  <a:srgbClr val="336699"/>
                </a:solidFill>
              </a:rPr>
              <a:t>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1500174"/>
            <a:ext cx="57610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6000" dirty="0" smtClean="0">
              <a:solidFill>
                <a:srgbClr val="3366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640960" cy="37856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Ледники выполняют большую </a:t>
            </a:r>
          </a:p>
          <a:p>
            <a:pPr algn="ctr"/>
            <a:r>
              <a:rPr lang="ru-RU" sz="2400" i="1" u="sng" dirty="0" smtClean="0">
                <a:solidFill>
                  <a:srgbClr val="C00000"/>
                </a:solidFill>
              </a:rPr>
              <a:t>разрушительную, переносную и созидательную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/>
              <a:t>работу.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Двигаясь по земной поверхности они </a:t>
            </a:r>
            <a:r>
              <a:rPr lang="ru-RU" sz="2400" b="1" dirty="0" smtClean="0">
                <a:solidFill>
                  <a:srgbClr val="C00000"/>
                </a:solidFill>
              </a:rPr>
              <a:t>дробят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крошат</a:t>
            </a:r>
            <a:r>
              <a:rPr lang="ru-RU" sz="2400" dirty="0" smtClean="0"/>
              <a:t> встречающиеся на пути обломки скал, </a:t>
            </a:r>
            <a:r>
              <a:rPr lang="ru-RU" sz="2400" b="1" dirty="0" smtClean="0">
                <a:solidFill>
                  <a:srgbClr val="C00000"/>
                </a:solidFill>
              </a:rPr>
              <a:t>истирают</a:t>
            </a:r>
            <a:r>
              <a:rPr lang="ru-RU" sz="2400" b="1" dirty="0" smtClean="0"/>
              <a:t>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бороздят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полируют</a:t>
            </a:r>
            <a:r>
              <a:rPr lang="ru-RU" sz="2400" dirty="0" smtClean="0"/>
              <a:t> поверхности горных пород, </a:t>
            </a:r>
            <a:r>
              <a:rPr lang="ru-RU" sz="2400" b="1" dirty="0" smtClean="0">
                <a:solidFill>
                  <a:srgbClr val="C00000"/>
                </a:solidFill>
              </a:rPr>
              <a:t>выпахивают</a:t>
            </a:r>
            <a:r>
              <a:rPr lang="ru-RU" sz="2400" dirty="0" smtClean="0"/>
              <a:t> рыхлые отложения, оставляя после себя вытянутые в направлении движения </a:t>
            </a:r>
            <a:r>
              <a:rPr lang="ru-RU" sz="2400" u="sng" dirty="0" smtClean="0">
                <a:solidFill>
                  <a:srgbClr val="002060"/>
                </a:solidFill>
              </a:rPr>
              <a:t>волны выпахивания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 descr="D:\ледники\ледники\himilayan_glacier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09120"/>
            <a:ext cx="2880320" cy="2260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5" name="Picture 3" descr="D:\ледники\ледники\go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880320" cy="2232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076" name="Picture 4" descr="D:\ледники\ледники\1000404_PH043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09120"/>
            <a:ext cx="2808312" cy="2232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567</Words>
  <Application>Microsoft Office PowerPoint</Application>
  <PresentationFormat>Экран (4:3)</PresentationFormat>
  <Paragraphs>70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Тема урока:   Геологическая деятельность ледников и водно-ледниковых потоков. </vt:lpstr>
      <vt:lpstr>В общем виде принято деление гидросферы на Мировой океан, континентальные воды и подземные воды. Большая часть воды сосредоточена в океане, значительно меньше — в континентальной речной сети и подземных водах.    Также большие запасы воды имеются в атмосфере, в виде облаков и водяного пара.  Свыше 96 % объёма гидросферы составляют моря и океаны, около 2 % — подземные воды, около 2 % — льды и снега, около 0,02 % — поверхностные воды суши. Часть воды находится в твёрдом состоянии в виде ледников, снежного покрова и в вечной мерзлоте, представляя собой криосферу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Спускающиеся с гор ледники преобразуют эрозийные горные долины в ледниковые или троговые («троги» - от лат. «корыто») с крутыми отполированными склонами и плоским дном.  Троги широко развиты в районах древнего и современного оледенения.   </vt:lpstr>
      <vt:lpstr>Слайд 12</vt:lpstr>
      <vt:lpstr>Отложения ледника называются мореной.  Морены движущиеся, разделяются на долины – внутренние, срединные и боковые,  а отложенные – на конечные и основные  </vt:lpstr>
      <vt:lpstr>Донные – состоят из продуктов постледникового выветривания и обломков пород ложа основания и состоят из крупных обломков, пылеватых и глинистых частиц.  Внутренние – слагаются из обломков, попавших в ледник извне и при таянии снега проникшего внутрь его.  Боковые – состоят из обломков осыпней, обвалов и бортов долины.  Срединные – образуются при слиянии боковых морен двух ледников. По числу этих морен можно определить число слившихся ледников.  Конечные – это валы обломочного материала (валуны, галька, щебень и т. д.), образовывающихся перед ледником и обращенные крутыми склонами в сторону ледника, пологими – в сторону движения ледника. </vt:lpstr>
      <vt:lpstr>  Если ледник, отступая, останавливается несколько раз, то образуется несколько валов.   У быстроотступающих ледников срединные, боковые, донные и внутренние морены объединяются в основную морену, образуются боковые валы. </vt:lpstr>
      <vt:lpstr>   Среди ледниковых отложений наиболее часто встречаются моренные глины и суглинки, а также валунные суглинки с крупными обломками.   Морены не слоисты, залегают в виде карманов, валов, холмов и др.  Мощность морен четвертичного периода определения 2 – 35 м., более ранних (PR и MZ) – до 180 м., которые метаморфизированны и называются тиллитами.  </vt:lpstr>
      <vt:lpstr> Отложения ледниковых водных потоков называют флювиогляциальными.   Весь размытый материал выносится за пределы ледника, образуя обширные зандровые поля из песчано – глинистых и песчаных отложений.  </vt:lpstr>
      <vt:lpstr>Слайд 18</vt:lpstr>
      <vt:lpstr> Факт : больше всего пресной воды - в ледниках  Где больше всего воды? Ответ кажется очевидным: в Мировом океане. Однако на самом деле, в мантии Земли воды содержится в 10-12 раз больше, чем в Мировом океане. При этом почти вся имеющаяся на планете масса воды не пригодна для питья. Мы можем пить только 3% воды - именно столько у нас запасов пресной воды. Но даже большая часть этих 3% недоступна, так как содержится в ледниках.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gussjatinskaja</cp:lastModifiedBy>
  <cp:revision>654</cp:revision>
  <dcterms:created xsi:type="dcterms:W3CDTF">2010-05-23T14:28:12Z</dcterms:created>
  <dcterms:modified xsi:type="dcterms:W3CDTF">2018-12-18T06:05:21Z</dcterms:modified>
</cp:coreProperties>
</file>