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9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DA9B-7BF5-464B-9282-82A71D8B60F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62CBE-2C2F-49B0-A945-BA95CE55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2CBE-2C2F-49B0-A945-BA95CE55EB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42852"/>
          <a:ext cx="8643998" cy="251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439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100" dirty="0"/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28604"/>
          <a:ext cx="9144000" cy="57150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5400"/>
                        </a:spcAft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Специальность</a:t>
                      </a:r>
                      <a:r>
                        <a:rPr lang="ru-RU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:  </a:t>
                      </a:r>
                      <a:r>
                        <a:rPr lang="ru-RU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08.02.01</a:t>
                      </a:r>
                      <a:r>
                        <a:rPr lang="ru-RU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« Строительство </a:t>
                      </a:r>
                      <a:r>
                        <a:rPr lang="ru-RU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и эксплуатация зданий и сооружений»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8638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Преподаватель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Гамзина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И.В.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364285_18_i_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4000496" cy="41057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3108" y="1000108"/>
            <a:ext cx="66437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Тема: Ручной </a:t>
            </a:r>
            <a:r>
              <a:rPr lang="ru-RU" dirty="0" smtClean="0"/>
              <a:t>механизированный </a:t>
            </a:r>
            <a:r>
              <a:rPr lang="ru-RU" dirty="0" smtClean="0"/>
              <a:t>инструмент для малярных работ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 МДК 01.02 «проект производства работ»</a:t>
            </a:r>
          </a:p>
          <a:p>
            <a:pPr algn="r"/>
            <a:endParaRPr lang="ru-RU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Цель: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Ознакомится с видами ручного механизированного инструмента для производства малярных работ</a:t>
            </a:r>
          </a:p>
          <a:p>
            <a:pPr algn="r"/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   Задача: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Поэтапное изучение </a:t>
            </a:r>
          </a:p>
          <a:p>
            <a:pPr algn="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темы 3.1 «</a:t>
            </a:r>
            <a:r>
              <a:rPr lang="ru-RU" sz="1600" b="1" dirty="0" smtClean="0"/>
              <a:t>Виды и характеристики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строительных машин»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spro-7100-okrasochniy-agregat-dlya-shpatlevki_5d8245327c5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9144000" cy="5151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Компрессорные окрасочные агрегаты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Установка для воздушного распыления красочных составов представляет собой агрегат, состоящий из: компрессора; </a:t>
            </a:r>
            <a:r>
              <a:rPr lang="ru-RU" dirty="0" err="1" smtClean="0"/>
              <a:t>масловодоотделителя</a:t>
            </a:r>
            <a:r>
              <a:rPr lang="ru-RU" dirty="0" smtClean="0"/>
              <a:t>, через который пропускается сжатый воздух для очистки его от паров воды и масла; пневматического бачка, из которого под давлением поступает для распыления красочный состав; пистолета-распылителя и шлангов.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Виды окрасочных агрегатов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Пистолеты-распылители</a:t>
            </a:r>
            <a:br>
              <a:rPr lang="ru-RU" dirty="0" smtClean="0"/>
            </a:br>
            <a:r>
              <a:rPr lang="ru-RU" dirty="0" smtClean="0"/>
              <a:t>используются для окраски поверхностей всеми видами красочных составов (водными и масляными), а также для нанесения </a:t>
            </a:r>
            <a:r>
              <a:rPr lang="ru-RU" dirty="0" err="1" smtClean="0"/>
              <a:t>шпатлевочных</a:t>
            </a:r>
            <a:r>
              <a:rPr lang="ru-RU" dirty="0" smtClean="0"/>
              <a:t> составов.</a:t>
            </a:r>
            <a:endParaRPr lang="ru-RU" dirty="0"/>
          </a:p>
        </p:txBody>
      </p:sp>
      <p:pic>
        <p:nvPicPr>
          <p:cNvPr id="4" name="Рисунок 3" descr="HTB10terhnZmx1VjSZFGq6yx2XXa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785794"/>
            <a:ext cx="2071678" cy="2071678"/>
          </a:xfrm>
          <a:prstGeom prst="rect">
            <a:avLst/>
          </a:prstGeom>
        </p:spPr>
      </p:pic>
      <p:pic>
        <p:nvPicPr>
          <p:cNvPr id="6" name="Рисунок 5" descr="11798684f021214cf69ee956aa691652.jpeg"/>
          <p:cNvPicPr>
            <a:picLocks noChangeAspect="1"/>
          </p:cNvPicPr>
          <p:nvPr/>
        </p:nvPicPr>
        <p:blipFill>
          <a:blip r:embed="rId3" cstate="print"/>
          <a:srcRect r="38281"/>
          <a:stretch>
            <a:fillRect/>
          </a:stretch>
        </p:blipFill>
        <p:spPr>
          <a:xfrm>
            <a:off x="1643042" y="3000372"/>
            <a:ext cx="5643602" cy="36548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714752"/>
            <a:ext cx="8643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Передвижные </a:t>
            </a:r>
            <a:r>
              <a:rPr lang="ru-RU" b="1" dirty="0" smtClean="0"/>
              <a:t>малярные станции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это передвижной фургон с механизмами и оборудованием, размещенными в технологической последовательности для приготовления, транспортирования и нанесения на поверхность малярных составов.</a:t>
            </a:r>
            <a:br>
              <a:rPr lang="ru-RU" dirty="0" smtClean="0"/>
            </a:br>
            <a:r>
              <a:rPr lang="ru-RU" dirty="0" smtClean="0"/>
              <a:t>Комплектация технологического оборудования позволяет создать линии по приготовлению:</a:t>
            </a:r>
            <a:br>
              <a:rPr lang="ru-RU" dirty="0" smtClean="0"/>
            </a:br>
            <a:r>
              <a:rPr lang="ru-RU" dirty="0" smtClean="0"/>
              <a:t>масляных красок, где густотертые краски доводят до требуемой вязкости, процеживают и затаривают в </a:t>
            </a:r>
            <a:r>
              <a:rPr lang="ru-RU" dirty="0" err="1" smtClean="0"/>
              <a:t>красконагнетательные</a:t>
            </a:r>
            <a:r>
              <a:rPr lang="ru-RU" dirty="0" smtClean="0"/>
              <a:t> баки, которые доставляют к месту работы маляров.</a:t>
            </a:r>
            <a:endParaRPr lang="ru-RU" dirty="0"/>
          </a:p>
        </p:txBody>
      </p:sp>
      <p:pic>
        <p:nvPicPr>
          <p:cNvPr id="7" name="Рисунок 6" descr="0c9fb12ee1e46cfdc7264286511cdd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785794"/>
            <a:ext cx="4250403" cy="28324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2079" t="16601" r="41252" b="6250"/>
          <a:stretch>
            <a:fillRect/>
          </a:stretch>
        </p:blipFill>
        <p:spPr bwMode="auto">
          <a:xfrm>
            <a:off x="214282" y="1214422"/>
            <a:ext cx="499613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86380" y="2000240"/>
            <a:ext cx="38576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 – </a:t>
            </a:r>
            <a:r>
              <a:rPr lang="ru-RU" sz="1600" dirty="0" err="1" smtClean="0"/>
              <a:t>растворонасосы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2 — вибросито;</a:t>
            </a:r>
            <a:br>
              <a:rPr lang="ru-RU" sz="1600" dirty="0" smtClean="0"/>
            </a:br>
            <a:r>
              <a:rPr lang="ru-RU" sz="1600" dirty="0" smtClean="0"/>
              <a:t>3 — краскотерки;</a:t>
            </a:r>
            <a:br>
              <a:rPr lang="ru-RU" sz="1600" dirty="0" smtClean="0"/>
            </a:br>
            <a:r>
              <a:rPr lang="ru-RU" sz="1600" dirty="0" smtClean="0"/>
              <a:t>4 — насосы-эмульгаторы;</a:t>
            </a:r>
            <a:br>
              <a:rPr lang="ru-RU" sz="1600" dirty="0" smtClean="0"/>
            </a:br>
            <a:r>
              <a:rPr lang="ru-RU" sz="1600" dirty="0" smtClean="0"/>
              <a:t>5 — </a:t>
            </a:r>
            <a:r>
              <a:rPr lang="ru-RU" sz="1600" dirty="0" err="1" smtClean="0"/>
              <a:t>электросмесители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6 — мелотерка;</a:t>
            </a:r>
            <a:br>
              <a:rPr lang="ru-RU" sz="1600" dirty="0" smtClean="0"/>
            </a:br>
            <a:r>
              <a:rPr lang="ru-RU" sz="1600" dirty="0" smtClean="0"/>
              <a:t>7 – </a:t>
            </a:r>
            <a:r>
              <a:rPr lang="ru-RU" sz="1600" dirty="0" err="1" smtClean="0"/>
              <a:t>электроколонка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8 – дозировочные бачки для воды олифы ;</a:t>
            </a:r>
            <a:br>
              <a:rPr lang="ru-RU" sz="1600" dirty="0" smtClean="0"/>
            </a:br>
            <a:r>
              <a:rPr lang="ru-RU" sz="1600" dirty="0" smtClean="0"/>
              <a:t>9 – </a:t>
            </a:r>
            <a:r>
              <a:rPr lang="ru-RU" sz="1600" dirty="0" err="1" smtClean="0"/>
              <a:t>электроклееварка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10 – компрессор;</a:t>
            </a:r>
            <a:br>
              <a:rPr lang="ru-RU" sz="1600" dirty="0" smtClean="0"/>
            </a:br>
            <a:r>
              <a:rPr lang="ru-RU" sz="1600" dirty="0" smtClean="0"/>
              <a:t>11 – </a:t>
            </a:r>
            <a:r>
              <a:rPr lang="ru-RU" sz="1600" dirty="0" err="1" smtClean="0"/>
              <a:t>красконагнетатель-ные</a:t>
            </a:r>
            <a:r>
              <a:rPr lang="ru-RU" sz="1600" dirty="0" smtClean="0"/>
              <a:t> баки со шлангами и краскораспылителями:</a:t>
            </a:r>
            <a:br>
              <a:rPr lang="ru-RU" sz="1600" dirty="0" smtClean="0"/>
            </a:br>
            <a:r>
              <a:rPr lang="ru-RU" sz="1600" dirty="0" smtClean="0"/>
              <a:t>12 – приготовленный колер.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42968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Вопросы самоконтроля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Виды окрасочных агрегатов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Принцип работы ручного механизированного инструмента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Характеристика малярной станции</a:t>
            </a:r>
          </a:p>
          <a:p>
            <a:pPr marL="457200" indent="-457200"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Литература:</a:t>
            </a:r>
          </a:p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1. </a:t>
            </a:r>
            <a:r>
              <a:rPr lang="ru-RU" sz="2000" dirty="0" smtClean="0"/>
              <a:t>Белоусов Е.Д</a:t>
            </a:r>
            <a:r>
              <a:rPr lang="ru-RU" sz="2000" dirty="0" smtClean="0"/>
              <a:t>. Технология </a:t>
            </a:r>
            <a:r>
              <a:rPr lang="ru-RU" sz="2000" dirty="0" smtClean="0"/>
              <a:t>малярных работ</a:t>
            </a:r>
            <a:r>
              <a:rPr lang="ru-RU" sz="2000" dirty="0" smtClean="0"/>
              <a:t>. 2-е </a:t>
            </a:r>
            <a:r>
              <a:rPr lang="ru-RU" sz="2000" dirty="0" smtClean="0"/>
              <a:t>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и доп. — М.: Высшая школа, </a:t>
            </a:r>
            <a:r>
              <a:rPr lang="ru-RU" sz="2000" dirty="0" smtClean="0"/>
              <a:t>2021. </a:t>
            </a:r>
            <a:r>
              <a:rPr lang="ru-RU" sz="2000" dirty="0" smtClean="0"/>
              <a:t>— 240 с.: ил. — </a:t>
            </a:r>
            <a:r>
              <a:rPr lang="ru-RU" sz="2000" dirty="0" smtClean="0"/>
              <a:t>(</a:t>
            </a:r>
            <a:r>
              <a:rPr lang="ru-RU" sz="2000" dirty="0" err="1" smtClean="0"/>
              <a:t>Профтехобразование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2. </a:t>
            </a:r>
            <a:r>
              <a:rPr lang="ru-RU" sz="2000" dirty="0" err="1" smtClean="0"/>
              <a:t>Плешивцев</a:t>
            </a:r>
            <a:r>
              <a:rPr lang="ru-RU" sz="2000" dirty="0" smtClean="0"/>
              <a:t> А.А</a:t>
            </a:r>
            <a:r>
              <a:rPr lang="ru-RU" sz="2000" dirty="0" smtClean="0"/>
              <a:t>.</a:t>
            </a:r>
            <a:r>
              <a:rPr lang="ru-RU" sz="2000" dirty="0" smtClean="0"/>
              <a:t> Технология возведения зданий и сооружений [Электронный ресурс]: учебное </a:t>
            </a:r>
            <a:r>
              <a:rPr lang="ru-RU" sz="2000" dirty="0" smtClean="0"/>
              <a:t>пособие.</a:t>
            </a:r>
            <a:r>
              <a:rPr lang="ru-RU" sz="2000" dirty="0" smtClean="0"/>
              <a:t> Электрон. текстовые данные.— Саратов: Ай Пи Ар </a:t>
            </a:r>
            <a:r>
              <a:rPr lang="ru-RU" sz="2000" dirty="0" err="1" smtClean="0"/>
              <a:t>Медиа</a:t>
            </a:r>
            <a:r>
              <a:rPr lang="ru-RU" sz="2000" dirty="0" smtClean="0"/>
              <a:t>, </a:t>
            </a:r>
            <a:r>
              <a:rPr lang="ru-RU" sz="2000" dirty="0" smtClean="0"/>
              <a:t>2022.— </a:t>
            </a:r>
            <a:r>
              <a:rPr lang="ru-RU" sz="2000" dirty="0" smtClean="0"/>
              <a:t>443 </a:t>
            </a:r>
            <a:r>
              <a:rPr lang="ru-RU" sz="2000" dirty="0" err="1" smtClean="0"/>
              <a:t>c</a:t>
            </a:r>
            <a:r>
              <a:rPr lang="ru-RU" sz="2000" dirty="0" smtClean="0"/>
              <a:t>.— Режим доступа: http://www.iprbookshop.ru/89247.html.— ЭБС «</a:t>
            </a:r>
            <a:r>
              <a:rPr lang="ru-RU" sz="2000" dirty="0" err="1" smtClean="0"/>
              <a:t>IPRbooks</a:t>
            </a:r>
            <a:r>
              <a:rPr lang="ru-RU" sz="2000" dirty="0" smtClean="0"/>
              <a:t>»</a:t>
            </a:r>
          </a:p>
          <a:p>
            <a:pPr marL="457200" indent="-457200"/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071702"/>
          </a:xfrm>
        </p:spPr>
        <p:txBody>
          <a:bodyPr/>
          <a:lstStyle/>
          <a:p>
            <a:pPr algn="ctr"/>
            <a:r>
              <a:rPr lang="ru-RU" sz="2400" b="1" dirty="0" smtClean="0"/>
              <a:t>План:</a:t>
            </a:r>
          </a:p>
          <a:p>
            <a:r>
              <a:rPr lang="ru-RU" sz="2400" b="1" dirty="0" smtClean="0"/>
              <a:t>1. Классификация  ручного </a:t>
            </a:r>
            <a:r>
              <a:rPr lang="ru-RU" sz="2400" b="1" dirty="0" smtClean="0"/>
              <a:t>инструмента</a:t>
            </a:r>
          </a:p>
          <a:p>
            <a:r>
              <a:rPr lang="ru-RU" sz="2400" b="1" dirty="0" smtClean="0"/>
              <a:t>2. Передвижные малярные </a:t>
            </a:r>
            <a:r>
              <a:rPr lang="ru-RU" sz="2400" b="1" dirty="0" smtClean="0"/>
              <a:t>станции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1029" name="Picture 5" descr="D:\GRIGORIY\Desktop\Malyarnye-instrument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096000" cy="406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64104415df3e8edfdb41fd3a7b16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50781"/>
            <a:ext cx="9144000" cy="8894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500042"/>
            <a:ext cx="4000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Классификация  ручного инструмента</a:t>
            </a:r>
          </a:p>
          <a:p>
            <a:r>
              <a:rPr lang="ru-RU" dirty="0" smtClean="0"/>
              <a:t>Малярные </a:t>
            </a:r>
            <a:r>
              <a:rPr lang="ru-RU" dirty="0" smtClean="0"/>
              <a:t>работы составляют 40—60 % от общих трудозатрат на отделочные работы.</a:t>
            </a:r>
            <a:br>
              <a:rPr lang="ru-RU" dirty="0" smtClean="0"/>
            </a:br>
            <a:r>
              <a:rPr lang="ru-RU" dirty="0" smtClean="0"/>
              <a:t>Производительность труда при производстве малярных работ можно повысить за счет роста уровня их механизации.</a:t>
            </a:r>
            <a:br>
              <a:rPr lang="ru-RU" dirty="0" smtClean="0"/>
            </a:br>
            <a:r>
              <a:rPr lang="ru-RU" dirty="0" smtClean="0"/>
              <a:t>Все машины и механизированные инструменты подразделяются на две группы: для приготовления составов и для производства малярных работ.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Мелотёрка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Предназначена для помола комового мела используемого при отделочных работах в жилищном и промышленном строительстве.</a:t>
            </a:r>
            <a:br>
              <a:rPr lang="ru-RU" dirty="0" smtClean="0"/>
            </a:br>
            <a:r>
              <a:rPr lang="ru-RU" dirty="0" smtClean="0"/>
              <a:t>Мелотёрка работает</a:t>
            </a:r>
            <a:br>
              <a:rPr lang="ru-RU" dirty="0" smtClean="0"/>
            </a:br>
            <a:r>
              <a:rPr lang="ru-RU" dirty="0" smtClean="0"/>
              <a:t>при температуре</a:t>
            </a:r>
            <a:br>
              <a:rPr lang="ru-RU" dirty="0" smtClean="0"/>
            </a:br>
            <a:r>
              <a:rPr lang="ru-RU" dirty="0" smtClean="0"/>
              <a:t>окружающего</a:t>
            </a:r>
            <a:br>
              <a:rPr lang="ru-RU" dirty="0" smtClean="0"/>
            </a:br>
            <a:r>
              <a:rPr lang="ru-RU" dirty="0" smtClean="0"/>
              <a:t>воздуха</a:t>
            </a:r>
            <a:br>
              <a:rPr lang="ru-RU" dirty="0" smtClean="0"/>
            </a:br>
            <a:r>
              <a:rPr lang="ru-RU" dirty="0" smtClean="0"/>
              <a:t>от 10 до + 50 град.С</a:t>
            </a:r>
            <a:endParaRPr lang="ru-RU" dirty="0"/>
          </a:p>
        </p:txBody>
      </p:sp>
      <p:pic>
        <p:nvPicPr>
          <p:cNvPr id="4" name="Рисунок 3" descr="cd319272d2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928934"/>
            <a:ext cx="3098356" cy="3786190"/>
          </a:xfrm>
          <a:prstGeom prst="rect">
            <a:avLst/>
          </a:prstGeom>
        </p:spPr>
      </p:pic>
      <p:pic>
        <p:nvPicPr>
          <p:cNvPr id="5" name="Рисунок 4" descr="ac498ae2f296136db2d618d4d4037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167973" cy="4882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6217237_w640_h640_kraskoterka-380x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28604"/>
            <a:ext cx="4953022" cy="49530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528638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Краскотёрка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Оборудование для подготовки краски к малярным работам. Применяют для перетирания жидких и пастообразных невзрывоопасных материалов (меловых паст, шпаклевок, клеевых колеров и т. п.).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oihzyoqxua0vuj7vx3n92yviriy68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3786246" cy="23094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868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Вибросито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Применяют для процеживания приготовленных малярных составов перед их применением.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929066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Смесители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Смеситель СО-8 применяют для изготовления </a:t>
            </a:r>
            <a:r>
              <a:rPr lang="ru-RU" dirty="0" err="1" smtClean="0"/>
              <a:t>подмазочных</a:t>
            </a:r>
            <a:r>
              <a:rPr lang="ru-RU" dirty="0" smtClean="0"/>
              <a:t> паст, шпатлевок, замазок, а также для предварительного смешивания пастообразных масляных красок.</a:t>
            </a:r>
            <a:endParaRPr lang="ru-RU" dirty="0"/>
          </a:p>
        </p:txBody>
      </p:sp>
      <p:pic>
        <p:nvPicPr>
          <p:cNvPr id="5" name="Рисунок 4" descr="stirex-ms10.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357562"/>
            <a:ext cx="271464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86116" y="107154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Аппараты для механической окраски по способу распыления делятся на две группы: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аппараты с механическим распылением под давлением— краскопульты и </a:t>
            </a:r>
            <a:r>
              <a:rPr lang="ru-RU" dirty="0" err="1" smtClean="0"/>
              <a:t>электрокраскопульты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аппараты с распылением красок струей сжатого воздуха, получаемого  от   компрессора — пистолеты-распылители.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215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Краскопульты</a:t>
            </a:r>
            <a:br>
              <a:rPr lang="ru-RU" b="1" dirty="0" smtClean="0"/>
            </a:br>
            <a:r>
              <a:rPr lang="ru-RU" dirty="0" smtClean="0"/>
              <a:t>Краскопульты применяются для нанесения на поверхности водных окрасочных составов (грунтовок, красок)</a:t>
            </a:r>
            <a:br>
              <a:rPr lang="ru-RU" dirty="0" smtClean="0"/>
            </a:br>
            <a:r>
              <a:rPr lang="ru-RU" dirty="0" smtClean="0"/>
              <a:t>Различают две основные группы краскопультов:</a:t>
            </a:r>
            <a:br>
              <a:rPr lang="ru-RU" dirty="0" smtClean="0"/>
            </a:br>
            <a:r>
              <a:rPr lang="ru-RU" dirty="0" smtClean="0"/>
              <a:t>-краскопульты ручного действия</a:t>
            </a:r>
            <a:br>
              <a:rPr lang="ru-RU" dirty="0" smtClean="0"/>
            </a:br>
            <a:r>
              <a:rPr lang="ru-RU" dirty="0" err="1" smtClean="0"/>
              <a:t>электрокраскопульты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Краскопульты должны быть снабжены форсункой, удочкой,  воронкой, шлангами и манометром.</a:t>
            </a:r>
            <a:endParaRPr lang="ru-RU" dirty="0"/>
          </a:p>
        </p:txBody>
      </p:sp>
      <p:pic>
        <p:nvPicPr>
          <p:cNvPr id="3" name="Рисунок 2" descr="11798684f021214cf69ee956aa691652.jpeg"/>
          <p:cNvPicPr>
            <a:picLocks noChangeAspect="1"/>
          </p:cNvPicPr>
          <p:nvPr/>
        </p:nvPicPr>
        <p:blipFill>
          <a:blip r:embed="rId2" cstate="print"/>
          <a:srcRect l="61719"/>
          <a:stretch>
            <a:fillRect/>
          </a:stretch>
        </p:blipFill>
        <p:spPr>
          <a:xfrm>
            <a:off x="4643438" y="2857496"/>
            <a:ext cx="3500430" cy="36548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08263_anw_ps334_wall_grey-800x700.jpg"/>
          <p:cNvPicPr>
            <a:picLocks noChangeAspect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0" y="571480"/>
            <a:ext cx="9143963" cy="60007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164305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Электрокраскопульт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Применяется для нанесения различных водных растворов, лакокрасочных материалов, жидкой шпатлевки.</a:t>
            </a:r>
            <a:endParaRPr lang="ru-RU" dirty="0"/>
          </a:p>
        </p:txBody>
      </p:sp>
      <p:pic>
        <p:nvPicPr>
          <p:cNvPr id="4" name="Рисунок 3" descr="1168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48" y="3929066"/>
            <a:ext cx="3047235" cy="24907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</TotalTime>
  <Words>220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Григорий</cp:lastModifiedBy>
  <cp:revision>4</cp:revision>
  <dcterms:created xsi:type="dcterms:W3CDTF">2022-10-16T16:13:51Z</dcterms:created>
  <dcterms:modified xsi:type="dcterms:W3CDTF">2023-08-25T10:07:44Z</dcterms:modified>
</cp:coreProperties>
</file>