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s/slide8.xml" ContentType="application/vnd.openxmlformats-officedocument.presentationml.slide+xml"/>
  <Override PartName="/docProps/app.xml" ContentType="application/vnd.openxmlformats-officedocument.extended-propertie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docProps/core.xml" ContentType="application/vnd.openxmlformats-package.core-properties+xml"/>
  <Override PartName="/ppt/viewProps.xml" ContentType="application/vnd.openxmlformats-officedocument.presentationml.viewProps+xml"/>
  <Override PartName="/ppt/slides/slide1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4" d="100"/>
          <a:sy n="104" d="100"/>
        </p:scale>
        <p:origin x="834" y="108"/>
      </p:cViewPr>
      <p:guideLst>
        <p:guide pos="376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 Id="rId16" Type="http://schemas.openxmlformats.org/officeDocument/2006/relationships/tableStyles" Target="tableStyles.xml" /><Relationship Id="rId1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lang="en-US"/>
          </a:p>
        </p:txBody>
      </p:sp>
      <p:sp>
        <p:nvSpPr>
          <p:cNvPr id="4" name="Date Placeholder 3"/>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Date Placeholder 4"/>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6"/>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lang="en-US"/>
          </a:p>
        </p:txBody>
      </p:sp>
      <p:sp>
        <p:nvSpPr>
          <p:cNvPr id="3" name="Picture Placeholder 2"/>
          <p:cNvSpPr>
            <a:spLocks noChangeAspect="1" noGrp="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4A5155DF-C458-4996-A29B-B8B042EED469}"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289DB6F-2EE3-44F2-BBEB-AA037B529647}"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3">
        <a:schemeClr val="bg2"/>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5155DF-C458-4996-A29B-B8B042EED469}" type="datetimeFigureOut">
              <a:rPr lang="ru-RU"/>
              <a:t/>
            </a:fld>
            <a:endParaRPr lang="ru-RU"/>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289DB6F-2EE3-44F2-BBEB-AA037B529647}"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docs.cntd.ru/document/902156582"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docs.cntd.ru/document/456044284"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1022926" y="-539150"/>
            <a:ext cx="10515600" cy="4317256"/>
          </a:xfrm>
        </p:spPr>
        <p:txBody>
          <a:bodyPr/>
          <a:lstStyle/>
          <a:p>
            <a:pPr>
              <a:defRPr/>
            </a:pPr>
            <a:r>
              <a:rPr lang="ru-RU">
                <a:latin typeface="Times New Roman"/>
                <a:cs typeface="Times New Roman"/>
              </a:rPr>
              <a:t>Системы и схемы водоснабжения </a:t>
            </a:r>
            <a:r>
              <a:rPr lang="ru-RU">
                <a:latin typeface="Times New Roman"/>
                <a:cs typeface="Times New Roman"/>
              </a:rPr>
              <a:t>жилых </a:t>
            </a:r>
            <a:r>
              <a:rPr lang="ru-RU">
                <a:latin typeface="Times New Roman"/>
                <a:cs typeface="Times New Roman"/>
              </a:rPr>
              <a:t>зданий </a:t>
            </a:r>
            <a:br>
              <a:rPr lang="ru-RU">
                <a:latin typeface="Times New Roman"/>
                <a:cs typeface="Times New Roman"/>
              </a:rPr>
            </a:b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Прямоугольник 2"/>
          <p:cNvSpPr/>
          <p:nvPr/>
        </p:nvSpPr>
        <p:spPr bwMode="auto">
          <a:xfrm flipH="0" flipV="0">
            <a:off x="129307" y="-1994858"/>
            <a:ext cx="12064850" cy="3261719"/>
          </a:xfrm>
          <a:prstGeom prst="rect">
            <a:avLst/>
          </a:prstGeom>
        </p:spPr>
        <p:txBody>
          <a:bodyPr wrap="square">
            <a:spAutoFit/>
          </a:bodyPr>
          <a:lstStyle/>
          <a:p>
            <a:pPr>
              <a:buFont typeface="+mj-lt"/>
              <a:buAutoNum type="arabicPeriod" startAt="5"/>
              <a:defRPr/>
            </a:pPr>
            <a:r>
              <a:rPr lang="ru-RU" sz="2600" b="0" i="0">
                <a:solidFill>
                  <a:srgbClr val="000000"/>
                </a:solidFill>
                <a:latin typeface="Times New Roman"/>
                <a:cs typeface="Times New Roman"/>
              </a:rPr>
              <a:t>Разводка в квартирах выполняется трубами из сшитого полиэтилена. Трубы, как правило, размещаются в пространстве подвесного потолка. Разводка до сантехнических приборов выполняется без соединительных деталей. Такая схема обладает высокой надежностью, протечки воды сведены к нулю. Гладкая поверхность внутри трубы из сшитого полиэтилена не допускает зарастание трубы даже в случае использования жесткой воды.</a:t>
            </a:r>
            <a:endParaRPr sz="2400">
              <a:latin typeface="Times New Roman"/>
              <a:cs typeface="Times New Roman"/>
            </a:endParaRPr>
          </a:p>
          <a:p>
            <a:pPr>
              <a:buFont typeface="+mj-lt"/>
              <a:buAutoNum type="arabicPeriod" startAt="6"/>
              <a:defRPr/>
            </a:pPr>
            <a:r>
              <a:rPr lang="ru-RU" sz="2600" b="0" i="0">
                <a:solidFill>
                  <a:srgbClr val="000000"/>
                </a:solidFill>
                <a:latin typeface="Times New Roman"/>
                <a:cs typeface="Times New Roman"/>
              </a:rPr>
              <a:t>В целях соблюдения противопожарных норм в коридорах устанавливаются пожарные краны, в квартирах – устройства первичного пожаротушения.</a:t>
            </a:r>
            <a:endParaRPr sz="2400" b="0" i="0">
              <a:solidFill>
                <a:srgbClr val="000000"/>
              </a:solidFill>
              <a:latin typeface="Times New Roman"/>
              <a:cs typeface="Times New Roman"/>
            </a:endParaRPr>
          </a:p>
        </p:txBody>
      </p:sp>
      <p:sp>
        <p:nvSpPr>
          <p:cNvPr id="4" name="Прямоугольник 3"/>
          <p:cNvSpPr/>
          <p:nvPr/>
        </p:nvSpPr>
        <p:spPr bwMode="auto">
          <a:xfrm flipH="0" flipV="0">
            <a:off x="130387" y="1833113"/>
            <a:ext cx="12064490" cy="3516305"/>
          </a:xfrm>
          <a:prstGeom prst="rect">
            <a:avLst/>
          </a:prstGeom>
        </p:spPr>
        <p:txBody>
          <a:bodyPr wrap="square">
            <a:spAutoFit/>
          </a:bodyPr>
          <a:lstStyle/>
          <a:p>
            <a:pPr>
              <a:defRPr/>
            </a:pPr>
            <a:r>
              <a:rPr lang="ru-RU" sz="2800" b="0" i="0">
                <a:solidFill>
                  <a:srgbClr val="000000"/>
                </a:solidFill>
                <a:latin typeface="Times New Roman"/>
                <a:cs typeface="Times New Roman"/>
              </a:rPr>
              <a:t>Система водоснабжения многоквартирных домов – один из самых сложных инженерных объектов. Особое внимание при проектирование и монтаже необходимо уделять системам водоснабжения высотных зданий. Характеристики подобной системы жестко регламентируются СанПиНом и Сводами Правил проектирования, поскольку перепады давления, не учтенные на этапе проектирования, могут привести к двум крайностям:</a:t>
            </a:r>
            <a:endParaRPr>
              <a:latin typeface="Times New Roman"/>
              <a:cs typeface="Times New Roman"/>
            </a:endParaRPr>
          </a:p>
          <a:p>
            <a:pPr>
              <a:buFont typeface="Arial"/>
              <a:buChar char="•"/>
              <a:defRPr/>
            </a:pPr>
            <a:r>
              <a:rPr lang="ru-RU" sz="2800" b="0" i="0">
                <a:solidFill>
                  <a:srgbClr val="000000"/>
                </a:solidFill>
                <a:latin typeface="Times New Roman"/>
                <a:cs typeface="Times New Roman"/>
              </a:rPr>
              <a:t>недостаточный напор воды на верхних этажах;</a:t>
            </a:r>
            <a:endParaRPr>
              <a:latin typeface="Times New Roman"/>
              <a:cs typeface="Times New Roman"/>
            </a:endParaRPr>
          </a:p>
          <a:p>
            <a:pPr>
              <a:buFont typeface="Arial"/>
              <a:buChar char="•"/>
              <a:defRPr/>
            </a:pPr>
            <a:r>
              <a:rPr lang="ru-RU" sz="2800" b="0" i="0">
                <a:solidFill>
                  <a:srgbClr val="000000"/>
                </a:solidFill>
                <a:latin typeface="Times New Roman"/>
                <a:cs typeface="Times New Roman"/>
              </a:rPr>
              <a:t>аварийные ситуации и прорывы трубопровода.</a:t>
            </a:r>
            <a:r>
              <a:rPr lang="ru-RU" sz="2800" b="0" i="0">
                <a:solidFill>
                  <a:srgbClr val="000000"/>
                </a:solidFill>
                <a:latin typeface="PT Sans"/>
              </a:rPr>
              <a:t> </a:t>
            </a:r>
            <a:endParaRPr lang="ru-RU" sz="2800" b="0" i="0">
              <a:solidFill>
                <a:srgbClr val="000000"/>
              </a:solidFill>
              <a:latin typeface="PT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149715" name="Title 1"/>
          <p:cNvSpPr>
            <a:spLocks noGrp="1"/>
          </p:cNvSpPr>
          <p:nvPr>
            <p:ph type="title"/>
          </p:nvPr>
        </p:nvSpPr>
        <p:spPr bwMode="auto">
          <a:xfrm flipH="0" flipV="0">
            <a:off x="478765" y="688615"/>
            <a:ext cx="10515600" cy="2618176"/>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lang="ru-RU">
                <a:latin typeface="Times New Roman"/>
                <a:cs typeface="Times New Roman"/>
              </a:rPr>
              <a:t>Вопросы для самоконтроля</a:t>
            </a:r>
            <a:br>
              <a:rPr lang="ru-RU">
                <a:latin typeface="Times New Roman"/>
                <a:cs typeface="Times New Roman"/>
              </a:rPr>
            </a:br>
            <a:br>
              <a:rPr lang="ru-RU">
                <a:latin typeface="Times New Roman"/>
                <a:cs typeface="Times New Roman"/>
              </a:rPr>
            </a:br>
            <a:r>
              <a:rPr lang="ru-RU" sz="2400" b="1">
                <a:latin typeface="Times New Roman"/>
                <a:cs typeface="Times New Roman"/>
              </a:rPr>
              <a:t>-ЧТО </a:t>
            </a:r>
            <a:r>
              <a:rPr lang="ru-RU" sz="2400" b="1" i="0" u="none" strike="noStrike" cap="none" spc="0">
                <a:solidFill>
                  <a:schemeClr val="tx1"/>
                </a:solidFill>
                <a:latin typeface="Times New Roman"/>
                <a:ea typeface="Times New Roman"/>
                <a:cs typeface="Times New Roman"/>
              </a:rPr>
              <a:t>ВХОДИТ</a:t>
            </a:r>
            <a:r>
              <a:rPr lang="ru-RU" sz="2400" b="1" i="0" u="none" strike="noStrike" cap="none" spc="0">
                <a:solidFill>
                  <a:schemeClr val="tx1"/>
                </a:solidFill>
                <a:latin typeface="Times New Roman"/>
                <a:ea typeface="Times New Roman"/>
                <a:cs typeface="Times New Roman"/>
              </a:rPr>
              <a:t> СОСТАВ ВОДОСНАБЖЕНИЯ </a:t>
            </a:r>
            <a:br>
              <a:rPr lang="ru-RU" sz="2400">
                <a:latin typeface="Times New Roman"/>
                <a:cs typeface="Times New Roman"/>
              </a:rPr>
            </a:br>
            <a:r>
              <a:rPr lang="ru-RU" sz="2400" b="1" i="0" u="none" strike="noStrike" cap="all" spc="0">
                <a:solidFill>
                  <a:schemeClr val="tx1"/>
                </a:solidFill>
                <a:latin typeface="Times New Roman"/>
                <a:ea typeface="Times New Roman"/>
                <a:cs typeface="Times New Roman"/>
              </a:rPr>
              <a:t>-материалы трубопроводов</a:t>
            </a:r>
            <a:br>
              <a:rPr lang="ru-RU" sz="2400">
                <a:latin typeface="Times New Roman"/>
                <a:cs typeface="Times New Roman"/>
              </a:rPr>
            </a:br>
            <a:r>
              <a:rPr lang="ru-RU" sz="2400" b="1" i="0" u="none" strike="noStrike" cap="all" spc="0">
                <a:solidFill>
                  <a:schemeClr val="tx1"/>
                </a:solidFill>
                <a:latin typeface="Times New Roman"/>
                <a:ea typeface="Times New Roman"/>
                <a:cs typeface="Times New Roman"/>
              </a:rPr>
              <a:t>-особенности водоснабжения высотных зданий</a:t>
            </a:r>
            <a:br>
              <a:rPr lang="ru-RU" sz="2400">
                <a:latin typeface="Times New Roman"/>
                <a:cs typeface="Times New Roman"/>
              </a:rPr>
            </a:br>
            <a:r>
              <a:rPr lang="ru-RU" sz="2400" b="1" i="0" u="none" strike="noStrike" cap="all" spc="0">
                <a:solidFill>
                  <a:schemeClr val="tx1"/>
                </a:solidFill>
                <a:latin typeface="Times New Roman"/>
                <a:ea typeface="Times New Roman"/>
                <a:cs typeface="Times New Roman"/>
              </a:rPr>
              <a:t>-конструктивные схемы высотных зданий</a:t>
            </a:r>
            <a:br>
              <a:rPr lang="ru-RU">
                <a:latin typeface="Times New Roman"/>
                <a:cs typeface="Times New Roman"/>
              </a:rPr>
            </a:b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82880573" name="Title 1"/>
          <p:cNvSpPr>
            <a:spLocks noGrp="1"/>
          </p:cNvSpPr>
          <p:nvPr>
            <p:ph type="title"/>
          </p:nvPr>
        </p:nvSpPr>
        <p:spPr bwMode="auto">
          <a:xfrm flipH="0" flipV="0">
            <a:off x="838199" y="365124"/>
            <a:ext cx="10515600" cy="2420488"/>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lang="ru-RU">
                <a:latin typeface="Times New Roman"/>
                <a:cs typeface="Times New Roman"/>
              </a:rPr>
              <a:t>Используемая литература</a:t>
            </a:r>
            <a:br>
              <a:rPr lang="ru-RU">
                <a:latin typeface="Times New Roman"/>
                <a:cs typeface="Times New Roman"/>
              </a:rPr>
            </a:br>
            <a:r>
              <a:rPr lang="ru-RU" sz="10000">
                <a:latin typeface="Times New Roman"/>
                <a:cs typeface="Times New Roman"/>
              </a:rPr>
              <a:t> </a:t>
            </a:r>
            <a:r>
              <a:rPr lang="ru-RU" sz="2800">
                <a:latin typeface="Times New Roman"/>
                <a:cs typeface="Times New Roman"/>
              </a:rPr>
              <a:t>1</a:t>
            </a:r>
            <a:r>
              <a:rPr sz="2400">
                <a:latin typeface="Times New Roman"/>
                <a:cs typeface="Times New Roman"/>
              </a:rPr>
              <a:t>. И.А. Николаевская. Инженерные сети и оборудование территорий, зданий и стройплощадок. /Николаевская И.А., Горлопанова Л.А., Мороз</a:t>
            </a:r>
            <a:r>
              <a:rPr sz="2400">
                <a:latin typeface="Times New Roman"/>
                <a:cs typeface="Times New Roman"/>
              </a:rPr>
              <a:t>ова Н.Ю./ - М.: Академия, 2021</a:t>
            </a:r>
            <a:r>
              <a:rPr sz="2400">
                <a:latin typeface="Times New Roman"/>
                <a:cs typeface="Times New Roman"/>
              </a:rP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flipH="0" flipV="0">
            <a:off x="756650" y="-2084716"/>
            <a:ext cx="9911349" cy="6541697"/>
          </a:xfrm>
        </p:spPr>
        <p:txBody>
          <a:bodyPr>
            <a:normAutofit/>
          </a:bodyPr>
          <a:lstStyle/>
          <a:p>
            <a:pPr>
              <a:defRPr/>
            </a:pPr>
            <a:br>
              <a:rPr lang="ru-RU" sz="3200"/>
            </a:br>
            <a:endParaRPr lang="ru-RU" sz="3200"/>
          </a:p>
        </p:txBody>
      </p:sp>
      <p:sp>
        <p:nvSpPr>
          <p:cNvPr id="814106462" name=""/>
          <p:cNvSpPr txBox="1"/>
          <p:nvPr/>
        </p:nvSpPr>
        <p:spPr bwMode="auto">
          <a:xfrm flipH="0" flipV="0">
            <a:off x="756650" y="-2300377"/>
            <a:ext cx="10519231" cy="55781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lang="ru-RU" sz="3600" b="1">
                <a:solidFill>
                  <a:schemeClr val="tx1"/>
                </a:solidFill>
                <a:latin typeface="Times New Roman"/>
                <a:cs typeface="Times New Roman"/>
              </a:rPr>
              <a:t>Водоснабжение</a:t>
            </a:r>
            <a:r>
              <a:rPr lang="ru-RU" sz="3600">
                <a:solidFill>
                  <a:schemeClr val="tx1"/>
                </a:solidFill>
                <a:latin typeface="Times New Roman"/>
                <a:cs typeface="Times New Roman"/>
              </a:rPr>
              <a:t> – это целый комплекс взаимосвязанных элементов и систем, которые служат для подачи воды необходимого качества потребителю. В состав водоснабжения входят:</a:t>
            </a:r>
            <a:br>
              <a:rPr lang="ru-RU" sz="3600">
                <a:solidFill>
                  <a:schemeClr val="tx1"/>
                </a:solidFill>
                <a:latin typeface="Times New Roman"/>
                <a:cs typeface="Times New Roman"/>
              </a:rPr>
            </a:br>
            <a:r>
              <a:rPr lang="ru-RU" sz="3600">
                <a:solidFill>
                  <a:schemeClr val="tx1"/>
                </a:solidFill>
                <a:latin typeface="Times New Roman"/>
                <a:cs typeface="Times New Roman"/>
              </a:rPr>
              <a:t>-Водозабор;</a:t>
            </a:r>
            <a:endParaRPr lang="ru-RU" sz="3600">
              <a:solidFill>
                <a:schemeClr val="tx1"/>
              </a:solidFill>
              <a:latin typeface="Times New Roman"/>
              <a:cs typeface="Times New Roman"/>
            </a:endParaRPr>
          </a:p>
          <a:p>
            <a:pPr algn="l">
              <a:defRPr/>
            </a:pPr>
            <a:r>
              <a:rPr lang="ru-RU" sz="3600">
                <a:solidFill>
                  <a:schemeClr val="tx1"/>
                </a:solidFill>
                <a:latin typeface="Times New Roman"/>
                <a:cs typeface="Times New Roman"/>
              </a:rPr>
              <a:t>-Насосные станции водоснабжения и повышения давления</a:t>
            </a:r>
            <a:br>
              <a:rPr lang="ru-RU" sz="3600">
                <a:solidFill>
                  <a:schemeClr val="tx1"/>
                </a:solidFill>
                <a:latin typeface="Times New Roman"/>
                <a:cs typeface="Times New Roman"/>
              </a:rPr>
            </a:br>
            <a:r>
              <a:rPr lang="ru-RU" sz="3600">
                <a:solidFill>
                  <a:schemeClr val="tx1"/>
                </a:solidFill>
                <a:latin typeface="Times New Roman"/>
                <a:cs typeface="Times New Roman"/>
              </a:rPr>
              <a:t>-Водоподготовка;</a:t>
            </a:r>
            <a:br>
              <a:rPr lang="ru-RU" sz="3600">
                <a:solidFill>
                  <a:schemeClr val="tx1"/>
                </a:solidFill>
                <a:latin typeface="Times New Roman"/>
                <a:cs typeface="Times New Roman"/>
              </a:rPr>
            </a:br>
            <a:r>
              <a:rPr lang="ru-RU" sz="3600">
                <a:solidFill>
                  <a:schemeClr val="tx1"/>
                </a:solidFill>
                <a:latin typeface="Times New Roman"/>
                <a:cs typeface="Times New Roman"/>
              </a:rPr>
              <a:t>-Резервуары чистой воды;</a:t>
            </a:r>
            <a:br>
              <a:rPr lang="ru-RU" sz="3600">
                <a:solidFill>
                  <a:schemeClr val="tx1"/>
                </a:solidFill>
                <a:latin typeface="Times New Roman"/>
                <a:cs typeface="Times New Roman"/>
              </a:rPr>
            </a:br>
            <a:r>
              <a:rPr lang="ru-RU" sz="3600">
                <a:solidFill>
                  <a:schemeClr val="tx1"/>
                </a:solidFill>
                <a:latin typeface="Times New Roman"/>
                <a:cs typeface="Times New Roman"/>
              </a:rPr>
              <a:t>-Сети водопровода.</a:t>
            </a:r>
            <a:endParaRPr sz="10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pic>
        <p:nvPicPr>
          <p:cNvPr id="3" name="Рисунок 2"/>
          <p:cNvPicPr>
            <a:picLocks noChangeAspect="1"/>
          </p:cNvPicPr>
          <p:nvPr/>
        </p:nvPicPr>
        <p:blipFill>
          <a:blip r:embed="rId2"/>
          <a:stretch/>
        </p:blipFill>
        <p:spPr bwMode="auto">
          <a:xfrm>
            <a:off x="1" y="73891"/>
            <a:ext cx="12192000" cy="67841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838199" y="-1761226"/>
            <a:ext cx="10515600" cy="8402171"/>
          </a:xfrm>
        </p:spPr>
        <p:txBody>
          <a:bodyPr>
            <a:noAutofit/>
          </a:bodyPr>
          <a:lstStyle/>
          <a:p>
            <a:pPr>
              <a:defRPr/>
            </a:pPr>
            <a:r>
              <a:rPr lang="ru-RU" sz="2800">
                <a:latin typeface="Times New Roman"/>
                <a:cs typeface="Times New Roman"/>
              </a:rPr>
              <a:t>Принято разделять сети водоснабжения на наружные и внутренние.</a:t>
            </a:r>
            <a:br>
              <a:rPr lang="ru-RU" sz="2800">
                <a:latin typeface="Times New Roman"/>
                <a:cs typeface="Times New Roman"/>
              </a:rPr>
            </a:br>
            <a:r>
              <a:rPr lang="ru-RU" sz="2800" b="1">
                <a:latin typeface="Times New Roman"/>
                <a:cs typeface="Times New Roman"/>
              </a:rPr>
              <a:t>Наружные сети</a:t>
            </a:r>
            <a:r>
              <a:rPr lang="ru-RU" sz="2800">
                <a:latin typeface="Times New Roman"/>
                <a:cs typeface="Times New Roman"/>
              </a:rPr>
              <a:t> – это трубопроводы и сооружения, находящиеся снаружи здания.</a:t>
            </a:r>
            <a:br>
              <a:rPr lang="ru-RU" sz="2800">
                <a:latin typeface="Times New Roman"/>
                <a:cs typeface="Times New Roman"/>
              </a:rPr>
            </a:br>
            <a:r>
              <a:rPr lang="ru-RU" sz="2800" b="1">
                <a:latin typeface="Times New Roman"/>
                <a:cs typeface="Times New Roman"/>
              </a:rPr>
              <a:t>Внутренние сети</a:t>
            </a:r>
            <a:r>
              <a:rPr lang="ru-RU" sz="2800">
                <a:latin typeface="Times New Roman"/>
                <a:cs typeface="Times New Roman"/>
              </a:rPr>
              <a:t> включают:</a:t>
            </a:r>
            <a:br>
              <a:rPr lang="ru-RU" sz="2800">
                <a:latin typeface="Times New Roman"/>
                <a:cs typeface="Times New Roman"/>
              </a:rPr>
            </a:br>
            <a:r>
              <a:rPr lang="ru-RU" sz="2800">
                <a:latin typeface="Times New Roman"/>
                <a:cs typeface="Times New Roman"/>
              </a:rPr>
              <a:t>вводы в здание;</a:t>
            </a:r>
            <a:br>
              <a:rPr lang="ru-RU" sz="2800">
                <a:latin typeface="Times New Roman"/>
                <a:cs typeface="Times New Roman"/>
              </a:rPr>
            </a:br>
            <a:r>
              <a:rPr lang="ru-RU" sz="2800">
                <a:latin typeface="Times New Roman"/>
                <a:cs typeface="Times New Roman"/>
              </a:rPr>
              <a:t>водомерные узлы;</a:t>
            </a:r>
            <a:br>
              <a:rPr lang="ru-RU" sz="2800">
                <a:latin typeface="Times New Roman"/>
                <a:cs typeface="Times New Roman"/>
              </a:rPr>
            </a:br>
            <a:r>
              <a:rPr lang="ru-RU" sz="2800">
                <a:latin typeface="Times New Roman"/>
                <a:cs typeface="Times New Roman"/>
              </a:rPr>
              <a:t>магистрали, стояки, подводки;</a:t>
            </a:r>
            <a:br>
              <a:rPr lang="ru-RU" sz="2800">
                <a:latin typeface="Times New Roman"/>
                <a:cs typeface="Times New Roman"/>
              </a:rPr>
            </a:br>
            <a:r>
              <a:rPr lang="ru-RU" sz="2800">
                <a:latin typeface="Times New Roman"/>
                <a:cs typeface="Times New Roman"/>
              </a:rPr>
              <a:t>водоразборная арматура;</a:t>
            </a:r>
            <a:br>
              <a:rPr lang="ru-RU" sz="2800">
                <a:latin typeface="Times New Roman"/>
                <a:cs typeface="Times New Roman"/>
              </a:rPr>
            </a:br>
            <a:r>
              <a:rPr lang="ru-RU" sz="2800">
                <a:latin typeface="Times New Roman"/>
                <a:cs typeface="Times New Roman"/>
              </a:rPr>
              <a:t>запорная и регулирующая арматура;</a:t>
            </a:r>
            <a:br>
              <a:rPr lang="ru-RU" sz="2800">
                <a:latin typeface="Times New Roman"/>
                <a:cs typeface="Times New Roman"/>
              </a:rPr>
            </a:br>
            <a:r>
              <a:rPr lang="ru-RU" sz="2800">
                <a:latin typeface="Times New Roman"/>
                <a:cs typeface="Times New Roman"/>
              </a:rPr>
              <a:t>насосные установки при необходимости.</a:t>
            </a:r>
            <a:br>
              <a:rPr lang="ru-RU" sz="2800">
                <a:latin typeface="Times New Roman"/>
                <a:cs typeface="Times New Roman"/>
              </a:rPr>
            </a:br>
            <a:r>
              <a:rPr lang="ru-RU" sz="2800">
                <a:latin typeface="Times New Roman"/>
                <a:cs typeface="Times New Roman"/>
              </a:rPr>
              <a:t>В данной статье рассматриваются только внутренние сети водопровода.</a:t>
            </a:r>
            <a:br>
              <a:rPr lang="ru-RU" sz="2800">
                <a:latin typeface="Times New Roman"/>
                <a:cs typeface="Times New Roman"/>
              </a:rPr>
            </a:br>
            <a:r>
              <a:rPr lang="ru-RU" sz="2800">
                <a:latin typeface="Times New Roman"/>
                <a:cs typeface="Times New Roman"/>
              </a:rPr>
              <a:t>Внутри многоквартирного жилого дома используются системы холодного (ХВС) и горячего (ГВС) водоснабжения.</a:t>
            </a:r>
            <a:br>
              <a:rPr lang="ru-RU" sz="2800">
                <a:latin typeface="Times New Roman"/>
                <a:cs typeface="Times New Roman"/>
              </a:rPr>
            </a:br>
            <a:r>
              <a:rPr lang="ru-RU" sz="2800">
                <a:latin typeface="Times New Roman"/>
                <a:cs typeface="Times New Roman"/>
              </a:rPr>
              <a:t>Качество холодной и горячей воды нормируется </a:t>
            </a:r>
            <a:r>
              <a:rPr lang="ru-RU" sz="2800" u="sng">
                <a:latin typeface="Times New Roman"/>
                <a:cs typeface="Times New Roman"/>
                <a:hlinkClick r:id="rId2" tooltip="http://docs.cntd.ru/document/902156582"/>
              </a:rPr>
              <a:t>СаНПиН</a:t>
            </a:r>
            <a:r>
              <a:rPr lang="ru-RU" sz="2800" u="sng">
                <a:latin typeface="Times New Roman"/>
                <a:cs typeface="Times New Roman"/>
                <a:hlinkClick r:id="rId2" tooltip="http://docs.cntd.ru/document/902156582"/>
              </a:rPr>
              <a:t> 2.1.4.2496</a:t>
            </a:r>
            <a:r>
              <a:rPr lang="ru-RU" sz="2800">
                <a:latin typeface="Times New Roman"/>
                <a:cs typeface="Times New Roman"/>
              </a:rPr>
              <a:t>.</a:t>
            </a:r>
            <a:br>
              <a:rPr lang="ru-RU" sz="2600"/>
            </a:br>
            <a:endParaRPr lang="ru-RU" sz="2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Прямоугольник 4"/>
          <p:cNvSpPr/>
          <p:nvPr/>
        </p:nvSpPr>
        <p:spPr bwMode="auto">
          <a:xfrm flipH="0" flipV="0">
            <a:off x="452580" y="-2012829"/>
            <a:ext cx="11020420" cy="1310999"/>
          </a:xfrm>
          <a:prstGeom prst="rect">
            <a:avLst/>
          </a:prstGeom>
        </p:spPr>
        <p:txBody>
          <a:bodyPr wrap="square">
            <a:spAutoFit/>
          </a:bodyPr>
          <a:lstStyle/>
          <a:p>
            <a:pPr>
              <a:defRPr/>
            </a:pPr>
            <a:r>
              <a:rPr lang="ru-RU" sz="2000" b="1" i="0" cap="all">
                <a:solidFill>
                  <a:srgbClr val="000000"/>
                </a:solidFill>
                <a:latin typeface="Times New Roman"/>
                <a:cs typeface="Times New Roman"/>
              </a:rPr>
              <a:t>СИСТЕМЫ ХВС</a:t>
            </a:r>
            <a:endParaRPr sz="2000">
              <a:latin typeface="Times New Roman"/>
              <a:cs typeface="Times New Roman"/>
            </a:endParaRPr>
          </a:p>
          <a:p>
            <a:pPr>
              <a:defRPr/>
            </a:pPr>
            <a:r>
              <a:rPr lang="ru-RU" sz="2000" b="0" i="0">
                <a:solidFill>
                  <a:srgbClr val="000000"/>
                </a:solidFill>
                <a:latin typeface="Times New Roman"/>
                <a:cs typeface="Times New Roman"/>
              </a:rPr>
              <a:t>В1 – хозяйственно-питьевой водопровод</a:t>
            </a:r>
            <a:endParaRPr sz="2000">
              <a:latin typeface="Times New Roman"/>
              <a:cs typeface="Times New Roman"/>
            </a:endParaRPr>
          </a:p>
          <a:p>
            <a:pPr>
              <a:defRPr/>
            </a:pPr>
            <a:r>
              <a:rPr lang="ru-RU" sz="2000" b="0" i="0">
                <a:solidFill>
                  <a:srgbClr val="000000"/>
                </a:solidFill>
                <a:latin typeface="Times New Roman"/>
                <a:cs typeface="Times New Roman"/>
              </a:rPr>
              <a:t>В2 – противопожарный водопровод</a:t>
            </a:r>
            <a:endParaRPr sz="2000">
              <a:latin typeface="Times New Roman"/>
              <a:cs typeface="Times New Roman"/>
            </a:endParaRPr>
          </a:p>
          <a:p>
            <a:pPr>
              <a:defRPr/>
            </a:pPr>
            <a:r>
              <a:rPr lang="ru-RU" sz="2000" b="0" i="0">
                <a:solidFill>
                  <a:srgbClr val="000000"/>
                </a:solidFill>
                <a:latin typeface="Times New Roman"/>
                <a:cs typeface="Times New Roman"/>
              </a:rPr>
              <a:t>На вводе трубопровода холодного водоснабжения предусматривается установка водомерного узла.</a:t>
            </a:r>
            <a:endParaRPr lang="ru-RU" b="0" i="0">
              <a:solidFill>
                <a:srgbClr val="000000"/>
              </a:solidFill>
              <a:latin typeface="PT Sans"/>
            </a:endParaRPr>
          </a:p>
        </p:txBody>
      </p:sp>
      <p:pic>
        <p:nvPicPr>
          <p:cNvPr id="1030" name="Picture 6" descr="Принципиальная схема водомерного узла"/>
          <p:cNvPicPr>
            <a:picLocks noChangeAspect="1" noChangeArrowheads="1"/>
          </p:cNvPicPr>
          <p:nvPr/>
        </p:nvPicPr>
        <p:blipFill>
          <a:blip r:embed="rId2"/>
          <a:stretch/>
        </p:blipFill>
        <p:spPr bwMode="auto">
          <a:xfrm flipH="0" flipV="0">
            <a:off x="755937" y="-323490"/>
            <a:ext cx="9753599" cy="4583609"/>
          </a:xfrm>
          <a:prstGeom prst="rect">
            <a:avLst/>
          </a:prstGeom>
          <a:noFill/>
        </p:spPr>
      </p:pic>
      <p:sp>
        <p:nvSpPr>
          <p:cNvPr id="6" name="Прямоугольник 5"/>
          <p:cNvSpPr/>
          <p:nvPr/>
        </p:nvSpPr>
        <p:spPr bwMode="auto">
          <a:xfrm>
            <a:off x="1145308" y="4306285"/>
            <a:ext cx="6096719" cy="2530199"/>
          </a:xfrm>
          <a:prstGeom prst="rect">
            <a:avLst/>
          </a:prstGeom>
        </p:spPr>
        <p:txBody>
          <a:bodyPr>
            <a:spAutoFit/>
          </a:bodyPr>
          <a:lstStyle/>
          <a:p>
            <a:pPr>
              <a:buFont typeface="+mj-lt"/>
              <a:buAutoNum type="arabicPeriod"/>
              <a:defRPr/>
            </a:pPr>
            <a:r>
              <a:rPr lang="ru-RU" sz="2000" b="0" i="0">
                <a:solidFill>
                  <a:srgbClr val="000000"/>
                </a:solidFill>
                <a:latin typeface="Times New Roman"/>
                <a:cs typeface="Times New Roman"/>
              </a:rPr>
              <a:t>Трубопровод ввода;</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Задвижки;</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Водосчетчик;</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Манометр;</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Контрольно-спускной кран;</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Трубопровод внутренней сети;</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Обводная линия;</a:t>
            </a:r>
            <a:endParaRPr sz="2000">
              <a:latin typeface="Times New Roman"/>
              <a:cs typeface="Times New Roman"/>
            </a:endParaRPr>
          </a:p>
          <a:p>
            <a:pPr>
              <a:buFont typeface="+mj-lt"/>
              <a:buAutoNum type="arabicPeriod"/>
              <a:defRPr/>
            </a:pPr>
            <a:r>
              <a:rPr lang="ru-RU" sz="2000" b="0" i="0">
                <a:solidFill>
                  <a:srgbClr val="000000"/>
                </a:solidFill>
                <a:latin typeface="Times New Roman"/>
                <a:cs typeface="Times New Roman"/>
              </a:rPr>
              <a:t>Опоры.</a:t>
            </a:r>
            <a:endParaRPr sz="2000" b="0" i="0">
              <a:solidFill>
                <a:srgbClr val="00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598054" y="-215660"/>
            <a:ext cx="10515600" cy="4640311"/>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lang="ru-RU" sz="3600" b="1" cap="all">
                <a:latin typeface="Times New Roman"/>
                <a:cs typeface="Times New Roman"/>
              </a:rPr>
              <a:t>МАТЕРИАЛЫ ТРУБОПРОВОДОВ</a:t>
            </a:r>
            <a:br>
              <a:rPr lang="ru-RU" sz="3600" b="1" cap="all">
                <a:latin typeface="Times New Roman"/>
                <a:cs typeface="Times New Roman"/>
              </a:rPr>
            </a:br>
            <a:r>
              <a:rPr lang="ru-RU" sz="3600">
                <a:latin typeface="Times New Roman"/>
                <a:cs typeface="Times New Roman"/>
              </a:rPr>
              <a:t>Трубопроводы систем водоснабжения изготавливают из труб различных материалов.</a:t>
            </a:r>
            <a:br>
              <a:rPr lang="ru-RU" sz="3600">
                <a:latin typeface="Times New Roman"/>
                <a:cs typeface="Times New Roman"/>
              </a:rPr>
            </a:br>
            <a:r>
              <a:rPr lang="ru-RU" sz="3600">
                <a:latin typeface="Times New Roman"/>
                <a:cs typeface="Times New Roman"/>
              </a:rPr>
              <a:t>Как правило, стальные трубы (электросварные и водогазопроводные) предусматриваются для стояков и магистралей, а также противопожарного водопровода. Полипропиленовые трубы используют для разводки внутри квартир.</a:t>
            </a:r>
            <a:br>
              <a:rPr lang="ru-RU"/>
            </a:br>
            <a:br>
              <a:rPr lang="ru-RU"/>
            </a:b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644235" y="-790754"/>
            <a:ext cx="10515600" cy="5049151"/>
          </a:xfrm>
        </p:spPr>
        <p:txBody>
          <a:bodyPr>
            <a:noAutofit/>
          </a:bodyPr>
          <a:lstStyle/>
          <a:p>
            <a:pPr>
              <a:defRPr/>
            </a:pPr>
            <a:r>
              <a:rPr lang="ru-RU" sz="2200" b="1" cap="all">
                <a:latin typeface="Times New Roman"/>
                <a:cs typeface="Times New Roman"/>
              </a:rPr>
              <a:t>ОСОБЕННОСТИ ВОДОСНАБЖЕНИЯ ВЫСОТНЫХ ЗДАНИЙ</a:t>
            </a:r>
            <a:br>
              <a:rPr lang="ru-RU" sz="2200" b="1" cap="all">
                <a:latin typeface="Times New Roman"/>
                <a:cs typeface="Times New Roman"/>
              </a:rPr>
            </a:br>
            <a:r>
              <a:rPr lang="ru-RU" sz="2200">
                <a:latin typeface="Times New Roman"/>
                <a:cs typeface="Times New Roman"/>
              </a:rPr>
              <a:t>Поскольку в высотных жилых домах все «проблемные точки» обостряются в значительной степени, необходимо отметить нюансы конструирования систем водопровода в них.</a:t>
            </a:r>
            <a:br>
              <a:rPr lang="ru-RU" sz="2200">
                <a:latin typeface="Times New Roman"/>
                <a:cs typeface="Times New Roman"/>
              </a:rPr>
            </a:br>
            <a:r>
              <a:rPr lang="ru-RU" sz="2200" b="1">
                <a:latin typeface="Times New Roman"/>
                <a:cs typeface="Times New Roman"/>
              </a:rPr>
              <a:t>Высотное здание</a:t>
            </a:r>
            <a:r>
              <a:rPr lang="ru-RU" sz="2200">
                <a:latin typeface="Times New Roman"/>
                <a:cs typeface="Times New Roman"/>
              </a:rPr>
              <a:t> – это здание, которое имеет высоту более 75 м (согласно</a:t>
            </a:r>
            <a:r>
              <a:rPr lang="ru-RU" sz="2200" u="sng">
                <a:latin typeface="Times New Roman"/>
                <a:cs typeface="Times New Roman"/>
                <a:hlinkClick r:id="rId2" tooltip="http://docs.cntd.ru/document/456044284"/>
              </a:rPr>
              <a:t> СП 267.1325800.2016</a:t>
            </a:r>
            <a:r>
              <a:rPr lang="ru-RU" sz="2200">
                <a:latin typeface="Times New Roman"/>
                <a:cs typeface="Times New Roman"/>
              </a:rPr>
              <a:t>).</a:t>
            </a:r>
            <a:br>
              <a:rPr lang="ru-RU" sz="2200">
                <a:latin typeface="Times New Roman"/>
                <a:cs typeface="Times New Roman"/>
              </a:rPr>
            </a:br>
            <a:r>
              <a:rPr lang="ru-RU" sz="2200">
                <a:latin typeface="Times New Roman"/>
                <a:cs typeface="Times New Roman"/>
              </a:rPr>
              <a:t>В таких зданиях необходимо учитывать следующие особенности:</a:t>
            </a:r>
            <a:br>
              <a:rPr lang="ru-RU" sz="2200">
                <a:latin typeface="Times New Roman"/>
                <a:cs typeface="Times New Roman"/>
              </a:rPr>
            </a:br>
            <a:r>
              <a:rPr lang="ru-RU" sz="2200" u="sng">
                <a:latin typeface="Times New Roman"/>
                <a:cs typeface="Times New Roman"/>
              </a:rPr>
              <a:t>Высокие значения гидростатического давления в системах</a:t>
            </a:r>
            <a:r>
              <a:rPr lang="ru-RU" sz="2200">
                <a:latin typeface="Times New Roman"/>
                <a:cs typeface="Times New Roman"/>
              </a:rPr>
              <a:t>. Арматура не рассчитана на экстремальные значения давления, которое создается в зданиях выше 16 этажей. Чтобы избежать разрушения арматуры на нижних этажах предусматривают зонирование систем по вертикали. Высота зоны, как правило, не превышает 50 метров. Все насосные агрегаты должны иметь системы автоматизации;</a:t>
            </a:r>
            <a:br>
              <a:rPr lang="ru-RU" sz="2200">
                <a:latin typeface="Times New Roman"/>
                <a:cs typeface="Times New Roman"/>
              </a:rPr>
            </a:br>
            <a:r>
              <a:rPr lang="ru-RU" sz="2200" u="sng">
                <a:latin typeface="Times New Roman"/>
                <a:cs typeface="Times New Roman"/>
              </a:rPr>
              <a:t>Кроме жилых квартир в зданиях предусматриваются помещения различные по функциональности</a:t>
            </a:r>
            <a:r>
              <a:rPr lang="ru-RU" sz="2200">
                <a:latin typeface="Times New Roman"/>
                <a:cs typeface="Times New Roman"/>
              </a:rPr>
              <a:t> (магазины, офисы, фитнесклубы). Каждая группа помещений имеет свой определенный режим работы. Поэтому к каждой группе потребителей предусматривают отдельную ветвь и отдельный узел учета;</a:t>
            </a:r>
            <a:br>
              <a:rPr lang="ru-RU" sz="2200">
                <a:latin typeface="Times New Roman"/>
                <a:cs typeface="Times New Roman"/>
              </a:rPr>
            </a:br>
            <a:r>
              <a:rPr lang="ru-RU" sz="2200" u="sng">
                <a:latin typeface="Times New Roman"/>
                <a:cs typeface="Times New Roman"/>
              </a:rPr>
              <a:t>Повышенные требования к противопожарному водопроводу</a:t>
            </a:r>
            <a:r>
              <a:rPr lang="ru-RU" sz="2200">
                <a:latin typeface="Times New Roman"/>
                <a:cs typeface="Times New Roman"/>
              </a:rPr>
              <a:t>. Это связано с тем, что при помощи гидрантов пожарных машин потушить пожар, возникший на уровне выше 50 метров, практически невозможно. Поэтому предусматривают внутренний пожарный водопровод и автоматические установки пожаротушения.</a:t>
            </a:r>
            <a:br>
              <a:rPr lang="ru-RU" sz="2200">
                <a:latin typeface="Times New Roman"/>
                <a:cs typeface="Times New Roman"/>
              </a:rPr>
            </a:br>
            <a:r>
              <a:rPr lang="ru-RU" sz="2200" u="sng">
                <a:latin typeface="Times New Roman"/>
                <a:cs typeface="Times New Roman"/>
              </a:rPr>
              <a:t>Значительное ресурсопотребление</a:t>
            </a:r>
            <a:r>
              <a:rPr lang="ru-RU" sz="2200">
                <a:latin typeface="Times New Roman"/>
                <a:cs typeface="Times New Roman"/>
              </a:rPr>
              <a:t>. А значит, необходимо чтобы системы водоснабжения были надежными. Надежность обеспечивают следующие мероприятия:</a:t>
            </a:r>
            <a:br>
              <a:rPr lang="ru-RU" sz="2200">
                <a:latin typeface="Times New Roman"/>
                <a:cs typeface="Times New Roman"/>
              </a:rPr>
            </a:br>
            <a:r>
              <a:rPr lang="ru-RU" sz="2200">
                <a:latin typeface="Times New Roman"/>
                <a:cs typeface="Times New Roman"/>
              </a:rPr>
              <a:t>Применение трубопроводов, которые почти не подвержены коррозии и зарастанию (полиэтиленовые, медные);</a:t>
            </a:r>
            <a:br>
              <a:rPr lang="ru-RU" sz="2200">
                <a:latin typeface="Times New Roman"/>
                <a:cs typeface="Times New Roman"/>
              </a:rPr>
            </a:br>
            <a:r>
              <a:rPr lang="ru-RU" sz="2200">
                <a:latin typeface="Times New Roman"/>
                <a:cs typeface="Times New Roman"/>
              </a:rPr>
              <a:t>Применение коллекторной разводки, когда к каждому прибору идет отдельная труба. Это мероприятие позволяет снизить гидравлическую неустойчивость систем водоснабжения.</a:t>
            </a:r>
            <a:br>
              <a:rPr lang="ru-RU" sz="2000"/>
            </a:br>
            <a:endParaRPr lang="ru-RU"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189015" y="-1958914"/>
            <a:ext cx="10515600" cy="2408207"/>
          </a:xfrm>
        </p:spPr>
        <p:txBody>
          <a:bodyPr>
            <a:noAutofit/>
          </a:bodyPr>
          <a:lstStyle/>
          <a:p>
            <a:pPr>
              <a:defRPr/>
            </a:pPr>
            <a:r>
              <a:rPr lang="ru-RU" sz="2400" b="1" cap="all">
                <a:latin typeface="Times New Roman"/>
                <a:cs typeface="Times New Roman"/>
              </a:rPr>
              <a:t>КОНСТРУКТИВНЫЕ СХЕМЫ ВЫСОТНЫХ ЗДАНИЙ</a:t>
            </a:r>
            <a:br>
              <a:rPr lang="ru-RU" sz="2400" b="1" cap="all">
                <a:latin typeface="Times New Roman"/>
                <a:cs typeface="Times New Roman"/>
              </a:rPr>
            </a:br>
            <a:r>
              <a:rPr lang="ru-RU" sz="2400">
                <a:latin typeface="Times New Roman"/>
                <a:cs typeface="Times New Roman"/>
              </a:rPr>
              <a:t>В высотных зданиях предусматриваются следующие решения при конструировании систем водоснабжения.</a:t>
            </a:r>
            <a:br>
              <a:rPr lang="ru-RU" sz="2400">
                <a:latin typeface="Times New Roman"/>
                <a:cs typeface="Times New Roman"/>
              </a:rPr>
            </a:br>
            <a:r>
              <a:rPr lang="ru-RU" sz="2400">
                <a:latin typeface="Times New Roman"/>
                <a:cs typeface="Times New Roman"/>
              </a:rPr>
              <a:t>Зонирование систем по вертикали:</a:t>
            </a:r>
            <a:br>
              <a:rPr lang="ru-RU" sz="2400"/>
            </a:br>
            <a:endParaRPr lang="ru-RU" sz="2400"/>
          </a:p>
        </p:txBody>
      </p:sp>
      <p:pic>
        <p:nvPicPr>
          <p:cNvPr id="3" name="Рисунок 2"/>
          <p:cNvPicPr>
            <a:picLocks noChangeAspect="1"/>
          </p:cNvPicPr>
          <p:nvPr/>
        </p:nvPicPr>
        <p:blipFill>
          <a:blip r:embed="rId2"/>
          <a:stretch/>
        </p:blipFill>
        <p:spPr bwMode="auto">
          <a:xfrm flipH="0" flipV="0">
            <a:off x="83126" y="341462"/>
            <a:ext cx="4663207" cy="5211792"/>
          </a:xfrm>
          <a:prstGeom prst="rect">
            <a:avLst/>
          </a:prstGeom>
        </p:spPr>
      </p:pic>
      <p:sp>
        <p:nvSpPr>
          <p:cNvPr id="4" name="Прямоугольник 3"/>
          <p:cNvSpPr/>
          <p:nvPr/>
        </p:nvSpPr>
        <p:spPr bwMode="auto">
          <a:xfrm flipH="0" flipV="0">
            <a:off x="4852224" y="35943"/>
            <a:ext cx="6097079" cy="5212440"/>
          </a:xfrm>
          <a:prstGeom prst="rect">
            <a:avLst/>
          </a:prstGeom>
        </p:spPr>
        <p:txBody>
          <a:bodyPr>
            <a:spAutoFit/>
          </a:bodyPr>
          <a:lstStyle/>
          <a:p>
            <a:pPr>
              <a:buFont typeface="+mj-lt"/>
              <a:buAutoNum type="arabicPeriod" startAt="2"/>
              <a:defRPr/>
            </a:pPr>
            <a:r>
              <a:rPr lang="ru-RU" sz="2400" b="0" i="0">
                <a:solidFill>
                  <a:srgbClr val="000000"/>
                </a:solidFill>
                <a:latin typeface="Times New Roman"/>
                <a:cs typeface="Times New Roman"/>
              </a:rPr>
              <a:t>Магистрали прокладываются в пространстве технического этажа, материал труб-сталь.</a:t>
            </a:r>
            <a:endParaRPr>
              <a:latin typeface="Times New Roman"/>
              <a:cs typeface="Times New Roman"/>
            </a:endParaRPr>
          </a:p>
          <a:p>
            <a:pPr>
              <a:buFont typeface="+mj-lt"/>
              <a:buAutoNum type="arabicPeriod" startAt="3"/>
              <a:defRPr/>
            </a:pPr>
            <a:r>
              <a:rPr lang="ru-RU" sz="2400" b="0" i="0">
                <a:solidFill>
                  <a:srgbClr val="000000"/>
                </a:solidFill>
                <a:latin typeface="Times New Roman"/>
                <a:cs typeface="Times New Roman"/>
              </a:rPr>
              <a:t>Стояки выполняются также из стальных труб, прокладываются они в нишах лестничного холла. На стояках ГВС в обязательном порядке предусматриваются компенсаторы.</a:t>
            </a:r>
            <a:endParaRPr>
              <a:latin typeface="Times New Roman"/>
              <a:cs typeface="Times New Roman"/>
            </a:endParaRPr>
          </a:p>
          <a:p>
            <a:pPr>
              <a:buFont typeface="+mj-lt"/>
              <a:buAutoNum type="arabicPeriod" startAt="4"/>
              <a:defRPr/>
            </a:pPr>
            <a:r>
              <a:rPr lang="ru-RU" sz="2400" b="0" i="0">
                <a:solidFill>
                  <a:srgbClr val="000000"/>
                </a:solidFill>
                <a:latin typeface="Times New Roman"/>
                <a:cs typeface="Times New Roman"/>
              </a:rPr>
              <a:t>В лифтовом холле предусмотрены распределительные шкафы, где расположены узлы вводов в квартиры. Системы ГВС и ХВС оборудуются счетчиками горячей и холодной воды, фильтрами, а также регуляторами давления.</a:t>
            </a:r>
            <a:endParaRPr sz="2400" b="0" i="0">
              <a:solidFill>
                <a:srgbClr val="00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tretch/>
        </p:blipFill>
        <p:spPr bwMode="auto">
          <a:xfrm>
            <a:off x="1" y="0"/>
            <a:ext cx="12192000" cy="6502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Другая 1">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Тема Office">
      <a:majorFont>
        <a:latin typeface="Calibri Light"/>
        <a:ea typeface="Arial"/>
        <a:cs typeface="Arial"/>
      </a:majorFont>
      <a:minorFont>
        <a:latin typeface="Calibri"/>
        <a:ea typeface="Arial"/>
        <a:cs typeface="Arial"/>
      </a:minorFont>
    </a:fontScheme>
    <a:fmtScheme name="Тема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Р7-Офис/7.3.0.0</Application>
  <DocSecurity>0</DocSecurity>
  <PresentationFormat>Широкоэкранный</PresentationFormat>
  <Paragraphs>0</Paragraphs>
  <Slides>12</Slides>
  <Notes>12</Notes>
  <HiddenSlides>0</HiddenSlides>
  <MMClips>2</MMClips>
  <ScaleCrop>0</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Водоснабжение – это целый комплекс взаимосвязанных элементов и систем, которые служат для подачи воды необходимого качества потребителю. В состав водоснабжения входят: Водозабор; Насосные станции водоснабжения и повышения давления; Водоподготовка; Резервуары чистой воды; Сети водопровода. </dc:title>
  <dc:subject/>
  <dc:creator>User</dc:creator>
  <cp:keywords/>
  <dc:description/>
  <dc:identifier/>
  <dc:language/>
  <cp:lastModifiedBy/>
  <cp:revision>3</cp:revision>
  <dcterms:created xsi:type="dcterms:W3CDTF">2023-10-15T15:01:58Z</dcterms:created>
  <dcterms:modified xsi:type="dcterms:W3CDTF">2023-11-30T10:10:29Z</dcterms:modified>
  <cp:category/>
  <cp:contentStatus/>
  <cp:version/>
</cp:coreProperties>
</file>