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docProps/app.xml" ContentType="application/vnd.openxmlformats-officedocument.extended-properties+xml"/>
  <Override PartName="/ppt/slides/slide8.xml" ContentType="application/vnd.openxmlformats-officedocument.presentationml.slide+xml"/>
  <Override PartName="/ppt/slideLayouts/slideLayout5.xml" ContentType="application/vnd.openxmlformats-officedocument.presentationml.slideLayout+xml"/>
  <Override PartName="/docProps/core.xml" ContentType="application/vnd.openxmlformats-package.core-properties+xml"/>
  <Override PartName="/ppt/slides/slide4.xml" ContentType="application/vnd.openxmlformats-officedocument.presentationml.slide+xml"/>
  <Override PartName="/ppt/viewProps.xml" ContentType="application/vnd.openxmlformats-officedocument.presentationml.viewProps+xml"/>
  <Override PartName="/ppt/slides/slide11.xml" ContentType="application/vnd.openxmlformats-officedocument.presentationml.slide+xml"/>
  <Override PartName="/ppt/presProps.xml" ContentType="application/vnd.openxmlformats-officedocument.presentationml.presProps+xml"/>
  <Override PartName="/ppt/slides/slide7.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tableStyles.xml" ContentType="application/vnd.openxmlformats-officedocument.presentationml.tableStyles+xml"/>
  <Override PartName="/ppt/presentation.xml" ContentType="application/vnd.openxmlformats-officedocument.presentationml.presentation.main+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16" d="100"/>
          <a:sy n="116" d="100"/>
        </p:scale>
        <p:origin x="-390" y="-114"/>
      </p:cViewPr>
      <p:guideLst>
        <p:guide pos="2160" orient="horz"/>
        <p:guide pos="3840"/>
      </p:guideLst>
    </p:cSldViewPr>
  </p:slideViewPr>
  <p:gridSpacing cx="73736200" cy="737362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esProps" Target="presProps.xml" /><Relationship Id="rId15" Type="http://schemas.openxmlformats.org/officeDocument/2006/relationships/tableStyles" Target="tableStyles.xml" /><Relationship Id="rId16"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0" type="title" userDrawn="1">
  <p:cSld name="Титульный слайд">
    <p:spTree>
      <p:nvGrpSpPr>
        <p:cNvPr id="1" name=""/>
        <p:cNvGrpSpPr/>
        <p:nvPr/>
      </p:nvGrpSpPr>
      <p:grpSpPr bwMode="auto">
        <a:xfrm>
          <a:off x="0" y="0"/>
          <a:ext cx="0" cy="0"/>
          <a:chOff x="0" y="0"/>
          <a:chExt cx="0" cy="0"/>
        </a:xfrm>
      </p:grpSpPr>
      <p:grpSp>
        <p:nvGrpSpPr>
          <p:cNvPr id="7" name="Group 6"/>
          <p:cNvGrpSpPr/>
          <p:nvPr/>
        </p:nvGrpSpPr>
        <p:grpSpPr bwMode="auto">
          <a:xfrm>
            <a:off x="0" y="-8467"/>
            <a:ext cx="12192000" cy="6866466"/>
            <a:chOff x="0" y="-8467"/>
            <a:chExt cx="12192000" cy="6866466"/>
          </a:xfrm>
        </p:grpSpPr>
        <p:cxnSp>
          <p:nvCxnSpPr>
            <p:cNvPr id="32" name="Straight Connector 31"/>
            <p:cNvCxnSpPr>
              <a:cxnSpLocks/>
            </p:cNvCxnSpPr>
            <p:nvPr/>
          </p:nvCxnSpPr>
          <p:spPr bwMode="auto">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bwMode="auto">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bwMode="auto">
            <a:xfrm>
              <a:off x="9181476" y="-8467"/>
              <a:ext cx="3007349" cy="6866466"/>
            </a:xfrm>
            <a:custGeom>
              <a:avLst/>
              <a:gdLst/>
              <a:ahLst/>
              <a:cxnLst/>
              <a:rect l="l" t="t" r="r" b="b"/>
              <a:pathLst>
                <a:path w="3007349" h="6866467" fill="norm" stroke="1" extrusionOk="0">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bwMode="auto">
            <a:xfrm>
              <a:off x="9603442" y="-8467"/>
              <a:ext cx="2588558" cy="6866466"/>
            </a:xfrm>
            <a:custGeom>
              <a:avLst/>
              <a:gdLst/>
              <a:ahLst/>
              <a:cxnLst/>
              <a:rect l="l" t="t" r="r" b="b"/>
              <a:pathLst>
                <a:path w="2573311" h="6866467" fill="norm" stroke="1" extrusionOk="0">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bwMode="auto">
            <a:xfrm>
              <a:off x="8932333" y="3048000"/>
              <a:ext cx="325966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bwMode="auto">
            <a:xfrm>
              <a:off x="9334500" y="-8467"/>
              <a:ext cx="2854326" cy="6866466"/>
            </a:xfrm>
            <a:custGeom>
              <a:avLst/>
              <a:gdLst/>
              <a:ahLst/>
              <a:cxnLst/>
              <a:rect l="l" t="t" r="r" b="b"/>
              <a:pathLst>
                <a:path w="2858013" h="6866467" fill="norm" stroke="1" extrusionOk="0">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bwMode="auto">
            <a:xfrm>
              <a:off x="10898730" y="-8467"/>
              <a:ext cx="1290094" cy="6866466"/>
            </a:xfrm>
            <a:custGeom>
              <a:avLst/>
              <a:gdLst/>
              <a:ahLst/>
              <a:cxnLst/>
              <a:rect l="l" t="t" r="r" b="b"/>
              <a:pathLst>
                <a:path w="1290094" h="6858000" fill="norm" stroke="1" extrusionOk="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bwMode="auto">
            <a:xfrm>
              <a:off x="10938999" y="-8467"/>
              <a:ext cx="1249825" cy="6866466"/>
            </a:xfrm>
            <a:custGeom>
              <a:avLst/>
              <a:gdLst/>
              <a:ahLst/>
              <a:cxnLst/>
              <a:rect l="l" t="t" r="r" b="b"/>
              <a:pathLst>
                <a:path w="1249825" h="6858000" fill="norm" stroke="1" extrusionOk="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bwMode="auto">
            <a:xfrm>
              <a:off x="10371666" y="3589867"/>
              <a:ext cx="1817158"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bwMode="auto">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bwMode="auto">
          <a:xfrm>
            <a:off x="1507067" y="2404534"/>
            <a:ext cx="7766936" cy="1646302"/>
          </a:xfrm>
        </p:spPr>
        <p:txBody>
          <a:bodyPr anchor="b">
            <a:noAutofit/>
          </a:bodyPr>
          <a:lstStyle>
            <a:lvl1pPr algn="r">
              <a:defRPr sz="5400">
                <a:solidFill>
                  <a:schemeClr val="accent1"/>
                </a:solidFill>
              </a:defRPr>
            </a:lvl1pPr>
          </a:lstStyle>
          <a:p>
            <a:pPr>
              <a:defRPr/>
            </a:pPr>
            <a:r>
              <a:rPr lang="ru-RU"/>
              <a:t>Образец заголовка</a:t>
            </a:r>
            <a:endParaRPr lang="en-US"/>
          </a:p>
        </p:txBody>
      </p:sp>
      <p:sp>
        <p:nvSpPr>
          <p:cNvPr id="3" name="Subtitle 2"/>
          <p:cNvSpPr>
            <a:spLocks noGrp="1"/>
          </p:cNvSpPr>
          <p:nvPr>
            <p:ph type="subTitle" idx="1"/>
          </p:nvPr>
        </p:nvSpPr>
        <p:spPr bwMode="auto">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endParaRPr lang="en-US"/>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Заголовок и подпись">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609600"/>
            <a:ext cx="8596668" cy="3403600"/>
          </a:xfrm>
        </p:spPr>
        <p:txBody>
          <a:bodyPr anchor="ctr">
            <a:normAutofit/>
          </a:bodyPr>
          <a:lstStyle>
            <a:lvl1pPr algn="l">
              <a:defRPr sz="4400" b="0" cap="none"/>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Цитата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ru-RU"/>
              <a:t>Образец заголовка</a:t>
            </a:r>
            <a:endParaRPr lang="en-US"/>
          </a:p>
        </p:txBody>
      </p:sp>
      <p:sp>
        <p:nvSpPr>
          <p:cNvPr id="23" name="Text Placeholder 9"/>
          <p:cNvSpPr>
            <a:spLocks noGrp="1"/>
          </p:cNvSpPr>
          <p:nvPr>
            <p:ph type="body" sz="quarter" idx="13"/>
          </p:nvPr>
        </p:nvSpPr>
        <p:spPr bwMode="auto">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ru-RU"/>
              <a:t>Образец текста</a:t>
            </a:r>
            <a:endParaRPr/>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
        <p:nvSpPr>
          <p:cNvPr id="20" name="TextBox 19"/>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a:p>
        </p:txBody>
      </p:sp>
      <p:sp>
        <p:nvSpPr>
          <p:cNvPr id="22" name="TextBox 21"/>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Карточка имени">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1931988"/>
            <a:ext cx="8596668" cy="2595460"/>
          </a:xfrm>
        </p:spPr>
        <p:txBody>
          <a:bodyPr anchor="b">
            <a:normAutofit/>
          </a:bodyPr>
          <a:lstStyle>
            <a:lvl1pPr algn="l">
              <a:defRPr sz="4400" b="0" cap="none"/>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Цитата карточки имени">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ru-RU"/>
              <a:t>Образец заголовка</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ru-RU"/>
              <a:t>Образец текста</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
        <p:nvSpPr>
          <p:cNvPr id="24" name="TextBox 23"/>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a:p>
        </p:txBody>
      </p:sp>
      <p:sp>
        <p:nvSpPr>
          <p:cNvPr id="25" name="TextBox 24"/>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lumMod val="60000"/>
                    <a:lumOff val="40000"/>
                  </a:schemeClr>
                </a:solidFill>
                <a:latin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Истина или ложь">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85799" y="609600"/>
            <a:ext cx="8588203" cy="3022600"/>
          </a:xfrm>
        </p:spPr>
        <p:txBody>
          <a:bodyPr anchor="ctr">
            <a:normAutofit/>
          </a:bodyPr>
          <a:lstStyle>
            <a:lvl1pPr algn="l">
              <a:defRPr sz="4400" b="0" cap="none"/>
            </a:lvl1pPr>
          </a:lstStyle>
          <a:p>
            <a:pPr>
              <a:defRPr/>
            </a:pPr>
            <a:r>
              <a:rPr lang="ru-RU"/>
              <a:t>Образец заголовка</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ru-RU"/>
              <a:t>Образец текста</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7967673" y="609599"/>
            <a:ext cx="1304743" cy="5251451"/>
          </a:xfrm>
        </p:spPr>
        <p:txBody>
          <a:bodyPr vert="eaVert" anchor="ct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a:xfrm>
            <a:off x="677335" y="609600"/>
            <a:ext cx="7060150" cy="5251450"/>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lvl1pPr>
              <a:defRPr sz="3600"/>
            </a:lvl1pPr>
          </a:lstStyle>
          <a:p>
            <a:pPr>
              <a:defRPr/>
            </a:pPr>
            <a:r>
              <a:rPr lang="ru-RU"/>
              <a:t>Образец заголовка</a:t>
            </a:r>
            <a:endParaRPr lang="en-US"/>
          </a:p>
        </p:txBody>
      </p:sp>
      <p:sp>
        <p:nvSpPr>
          <p:cNvPr id="3" name="Content Placeholder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2700867"/>
            <a:ext cx="8596668" cy="1826581"/>
          </a:xfrm>
        </p:spPr>
        <p:txBody>
          <a:bodyPr anchor="b"/>
          <a:lstStyle>
            <a:lvl1pPr algn="l">
              <a:defRPr sz="4000" b="0" cap="none"/>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Content Placeholder 2"/>
          <p:cNvSpPr>
            <a:spLocks noGrp="1"/>
          </p:cNvSpPr>
          <p:nvPr>
            <p:ph sz="half" idx="1"/>
          </p:nvPr>
        </p:nvSpPr>
        <p:spPr bwMode="auto">
          <a:xfrm>
            <a:off x="677334" y="2160589"/>
            <a:ext cx="4184035" cy="3880772"/>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Content Placeholder 3"/>
          <p:cNvSpPr>
            <a:spLocks noGrp="1"/>
          </p:cNvSpPr>
          <p:nvPr>
            <p:ph sz="half" idx="2"/>
          </p:nvPr>
        </p:nvSpPr>
        <p:spPr bwMode="auto">
          <a:xfrm>
            <a:off x="5089970" y="2160589"/>
            <a:ext cx="4184034" cy="3880773"/>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Date Placeholder 4"/>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Content Placeholder 3"/>
          <p:cNvSpPr>
            <a:spLocks noGrp="1"/>
          </p:cNvSpPr>
          <p:nvPr>
            <p:ph sz="half" idx="2"/>
          </p:nvPr>
        </p:nvSpPr>
        <p:spPr bwMode="auto">
          <a:xfrm>
            <a:off x="675745" y="2737245"/>
            <a:ext cx="4185623" cy="3304117"/>
          </a:xfrm>
        </p:spPr>
        <p:txBody>
          <a:bodyPr>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Text Placeholder 4"/>
          <p:cNvSpPr>
            <a:spLocks noGrp="1"/>
          </p:cNvSpPr>
          <p:nvPr>
            <p:ph type="body" sz="quarter" idx="3"/>
          </p:nvPr>
        </p:nvSpPr>
        <p:spPr bwMode="auto">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Content Placeholder 5"/>
          <p:cNvSpPr>
            <a:spLocks noGrp="1"/>
          </p:cNvSpPr>
          <p:nvPr>
            <p:ph sz="quarter" idx="4"/>
          </p:nvPr>
        </p:nvSpPr>
        <p:spPr bwMode="auto">
          <a:xfrm>
            <a:off x="5088384" y="2737245"/>
            <a:ext cx="4185617" cy="3304117"/>
          </a:xfrm>
        </p:spPr>
        <p:txBody>
          <a:bodyPr>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Date Placeholder 6"/>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8" name="Footer Placeholder 7"/>
          <p:cNvSpPr>
            <a:spLocks noGrp="1"/>
          </p:cNvSpPr>
          <p:nvPr>
            <p:ph type="ftr" sz="quarter" idx="11"/>
          </p:nvPr>
        </p:nvSpPr>
        <p:spPr bwMode="auto"/>
        <p:txBody>
          <a:bodyPr/>
          <a:lstStyle/>
          <a:p>
            <a:pPr>
              <a:defRPr/>
            </a:pPr>
            <a:endParaRPr lang="ru-RU"/>
          </a:p>
        </p:txBody>
      </p:sp>
      <p:sp>
        <p:nvSpPr>
          <p:cNvPr id="9" name="Slide Number Placeholder 8"/>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609600"/>
            <a:ext cx="8596668" cy="1320800"/>
          </a:xfrm>
        </p:spPr>
        <p:txBody>
          <a:bodyPr/>
          <a:lstStyle/>
          <a:p>
            <a:pPr>
              <a:defRPr/>
            </a:pPr>
            <a:r>
              <a:rPr lang="ru-RU"/>
              <a:t>Образец заголовка</a:t>
            </a:r>
            <a:endParaRPr lang="en-US"/>
          </a:p>
        </p:txBody>
      </p:sp>
      <p:sp>
        <p:nvSpPr>
          <p:cNvPr id="3" name="Date Placeholder 2"/>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4" name="Footer Placeholder 3"/>
          <p:cNvSpPr>
            <a:spLocks noGrp="1"/>
          </p:cNvSpPr>
          <p:nvPr>
            <p:ph type="ftr" sz="quarter" idx="11"/>
          </p:nvPr>
        </p:nvSpPr>
        <p:spPr bwMode="auto"/>
        <p:txBody>
          <a:bodyPr/>
          <a:lstStyle/>
          <a:p>
            <a:pPr>
              <a:defRPr/>
            </a:pPr>
            <a:endParaRPr lang="ru-RU"/>
          </a:p>
        </p:txBody>
      </p:sp>
      <p:sp>
        <p:nvSpPr>
          <p:cNvPr id="5" name="Slide Number Placeholder 4"/>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3" name="Footer Placeholder 2"/>
          <p:cNvSpPr>
            <a:spLocks noGrp="1"/>
          </p:cNvSpPr>
          <p:nvPr>
            <p:ph type="ftr" sz="quarter" idx="11"/>
          </p:nvPr>
        </p:nvSpPr>
        <p:spPr bwMode="auto"/>
        <p:txBody>
          <a:bodyPr/>
          <a:lstStyle/>
          <a:p>
            <a:pPr>
              <a:defRPr/>
            </a:pPr>
            <a:endParaRPr lang="ru-RU"/>
          </a:p>
        </p:txBody>
      </p:sp>
      <p:sp>
        <p:nvSpPr>
          <p:cNvPr id="4" name="Slide Number Placeholder 3"/>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1498604"/>
            <a:ext cx="3854528" cy="1278466"/>
          </a:xfrm>
        </p:spPr>
        <p:txBody>
          <a:bodyPr anchor="b">
            <a:normAutofit/>
          </a:bodyPr>
          <a:lstStyle>
            <a:lvl1pPr>
              <a:defRPr sz="2000"/>
            </a:lvl1pPr>
          </a:lstStyle>
          <a:p>
            <a:pPr>
              <a:defRPr/>
            </a:pPr>
            <a:r>
              <a:rPr lang="ru-RU"/>
              <a:t>Образец заголовка</a:t>
            </a:r>
            <a:endParaRPr lang="en-US"/>
          </a:p>
        </p:txBody>
      </p:sp>
      <p:sp>
        <p:nvSpPr>
          <p:cNvPr id="3" name="Content Placeholder 2"/>
          <p:cNvSpPr>
            <a:spLocks noGrp="1"/>
          </p:cNvSpPr>
          <p:nvPr>
            <p:ph idx="1"/>
          </p:nvPr>
        </p:nvSpPr>
        <p:spPr bwMode="auto">
          <a:xfrm>
            <a:off x="4760461" y="514924"/>
            <a:ext cx="4513541" cy="5526437"/>
          </a:xfrm>
        </p:spPr>
        <p:txBody>
          <a:bodyPr>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Text Placeholder 3"/>
          <p:cNvSpPr>
            <a:spLocks noGrp="1"/>
          </p:cNvSpPr>
          <p:nvPr>
            <p:ph type="body" sz="half" idx="2"/>
          </p:nvPr>
        </p:nvSpPr>
        <p:spPr bwMode="auto">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4800600"/>
            <a:ext cx="8596667" cy="566738"/>
          </a:xfrm>
        </p:spPr>
        <p:txBody>
          <a:bodyPr anchor="b">
            <a:normAutofit/>
          </a:bodyPr>
          <a:lstStyle>
            <a:lvl1pPr algn="l">
              <a:defRPr sz="2400" b="0"/>
            </a:lvl1pPr>
          </a:lstStyle>
          <a:p>
            <a:pPr>
              <a:defRPr/>
            </a:pPr>
            <a:r>
              <a:rPr lang="ru-RU"/>
              <a:t>Образец заголовка</a:t>
            </a:r>
            <a:endParaRPr lang="en-US"/>
          </a:p>
        </p:txBody>
      </p:sp>
      <p:sp>
        <p:nvSpPr>
          <p:cNvPr id="3" name="Picture Placeholder 2"/>
          <p:cNvSpPr>
            <a:spLocks noChangeAspect="1" noGrp="1"/>
          </p:cNvSpPr>
          <p:nvPr>
            <p:ph type="pic" idx="1"/>
          </p:nvPr>
        </p:nvSpPr>
        <p:spPr bwMode="auto">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ru-RU"/>
              <a:t>Вставка рисунка</a:t>
            </a:r>
            <a:endParaRPr lang="en-US"/>
          </a:p>
        </p:txBody>
      </p:sp>
      <p:sp>
        <p:nvSpPr>
          <p:cNvPr id="4" name="Text Placeholder 3"/>
          <p:cNvSpPr>
            <a:spLocks noGrp="1"/>
          </p:cNvSpPr>
          <p:nvPr>
            <p:ph type="body" sz="half" idx="2"/>
          </p:nvPr>
        </p:nvSpPr>
        <p:spPr bwMode="auto">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49019CAF-CDBB-4887-B53E-5EFF794F3934}"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E91C16A5-1A64-4A74-956A-DDBEB0FFF380}"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grpSp>
        <p:nvGrpSpPr>
          <p:cNvPr id="7" name="Group 6"/>
          <p:cNvGrpSpPr/>
          <p:nvPr/>
        </p:nvGrpSpPr>
        <p:grpSpPr bwMode="auto">
          <a:xfrm>
            <a:off x="0" y="-8467"/>
            <a:ext cx="12192000" cy="6866466"/>
            <a:chOff x="0" y="-8467"/>
            <a:chExt cx="12192000" cy="6866466"/>
          </a:xfrm>
        </p:grpSpPr>
        <p:cxnSp>
          <p:nvCxnSpPr>
            <p:cNvPr id="20" name="Straight Connector 19"/>
            <p:cNvCxnSpPr>
              <a:cxnSpLocks/>
            </p:cNvCxnSpPr>
            <p:nvPr/>
          </p:nvCxnSpPr>
          <p:spPr bwMode="auto">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bwMode="auto">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bwMode="auto">
            <a:xfrm>
              <a:off x="9181476" y="-8467"/>
              <a:ext cx="3007349" cy="6866466"/>
            </a:xfrm>
            <a:custGeom>
              <a:avLst/>
              <a:gdLst/>
              <a:ahLst/>
              <a:cxnLst/>
              <a:rect l="l" t="t" r="r" b="b"/>
              <a:pathLst>
                <a:path w="3007349" h="6866467" fill="norm" stroke="1" extrusionOk="0">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bwMode="auto">
            <a:xfrm>
              <a:off x="9603442" y="-8467"/>
              <a:ext cx="2588558" cy="6866466"/>
            </a:xfrm>
            <a:custGeom>
              <a:avLst/>
              <a:gdLst/>
              <a:ahLst/>
              <a:cxnLst/>
              <a:rect l="l" t="t" r="r" b="b"/>
              <a:pathLst>
                <a:path w="2573311" h="6866467" fill="norm" stroke="1" extrusionOk="0">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bwMode="auto">
            <a:xfrm>
              <a:off x="8932333" y="3048000"/>
              <a:ext cx="3259666"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bwMode="auto">
            <a:xfrm>
              <a:off x="9334500" y="-8467"/>
              <a:ext cx="2854326" cy="6866466"/>
            </a:xfrm>
            <a:custGeom>
              <a:avLst/>
              <a:gdLst/>
              <a:ahLst/>
              <a:cxnLst/>
              <a:rect l="l" t="t" r="r" b="b"/>
              <a:pathLst>
                <a:path w="2858013" h="6866467" fill="norm" stroke="1" extrusionOk="0">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bwMode="auto">
            <a:xfrm>
              <a:off x="10898730" y="-8467"/>
              <a:ext cx="1290094" cy="6866466"/>
            </a:xfrm>
            <a:custGeom>
              <a:avLst/>
              <a:gdLst/>
              <a:ahLst/>
              <a:cxnLst/>
              <a:rect l="l" t="t" r="r" b="b"/>
              <a:pathLst>
                <a:path w="1290094" h="6858000" fill="norm" stroke="1" extrusionOk="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bwMode="auto">
            <a:xfrm>
              <a:off x="10938999" y="-8467"/>
              <a:ext cx="1249825" cy="6866466"/>
            </a:xfrm>
            <a:custGeom>
              <a:avLst/>
              <a:gdLst/>
              <a:ahLst/>
              <a:cxnLst/>
              <a:rect l="l" t="t" r="r" b="b"/>
              <a:pathLst>
                <a:path w="1249825" h="6858000" fill="norm" stroke="1" extrusionOk="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bwMode="auto">
            <a:xfrm>
              <a:off x="10371666" y="3589867"/>
              <a:ext cx="1817158"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bwMode="auto">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bwMode="auto">
          <a:xfrm>
            <a:off x="677334" y="609600"/>
            <a:ext cx="8596668" cy="1320800"/>
          </a:xfrm>
          <a:prstGeom prst="rect">
            <a:avLst/>
          </a:prstGeom>
        </p:spPr>
        <p:txBody>
          <a:bodyPr vert="horz" lIns="91440" tIns="45720" rIns="91440" bIns="45720" rtlCol="0" anchor="t">
            <a:normAutofit/>
          </a:bodyPr>
          <a:lstStyle/>
          <a:p>
            <a:pPr>
              <a:defRPr/>
            </a:pPr>
            <a:r>
              <a:rPr lang="ru-RU"/>
              <a:t>Образец заголовка</a:t>
            </a:r>
            <a:endParaRPr lang="en-US"/>
          </a:p>
        </p:txBody>
      </p:sp>
      <p:sp>
        <p:nvSpPr>
          <p:cNvPr id="3" name="Text Placeholder 2"/>
          <p:cNvSpPr>
            <a:spLocks noGrp="1"/>
          </p:cNvSpPr>
          <p:nvPr>
            <p:ph type="body" idx="1"/>
          </p:nvPr>
        </p:nvSpPr>
        <p:spPr bwMode="auto">
          <a:xfrm>
            <a:off x="677334" y="2160589"/>
            <a:ext cx="8596668" cy="3880773"/>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2"/>
          </p:nvPr>
        </p:nvSpPr>
        <p:spPr bwMode="auto">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9019CAF-CDBB-4887-B53E-5EFF794F3934}" type="datetimeFigureOut">
              <a:rPr lang="ru-RU"/>
              <a:t/>
            </a:fld>
            <a:endParaRPr lang="ru-RU"/>
          </a:p>
        </p:txBody>
      </p:sp>
      <p:sp>
        <p:nvSpPr>
          <p:cNvPr id="5" name="Footer Placeholder 4"/>
          <p:cNvSpPr>
            <a:spLocks noGrp="1"/>
          </p:cNvSpPr>
          <p:nvPr>
            <p:ph type="ftr" sz="quarter" idx="3"/>
          </p:nvPr>
        </p:nvSpPr>
        <p:spPr bwMode="auto">
          <a:xfrm>
            <a:off x="677334" y="6041362"/>
            <a:ext cx="6297611"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auto">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91C16A5-1A64-4A74-956A-DDBEB0FFF380}" type="slidenum">
              <a:rPr lang="ru-RU"/>
              <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342900" indent="-342900" algn="l" defTabSz="457200">
        <a:spcBef>
          <a:spcPts val="1000"/>
        </a:spcBef>
        <a:spcAft>
          <a:spcPts val="0"/>
        </a:spcAft>
        <a:buClr>
          <a:schemeClr val="accent1"/>
        </a:buClr>
        <a:buSzPct val="80000"/>
        <a:buFont typeface="Wingdings 3"/>
        <a:buChar char=""/>
        <a:defRPr sz="1800">
          <a:solidFill>
            <a:schemeClr val="tx1">
              <a:lumMod val="75000"/>
              <a:lumOff val="25000"/>
            </a:schemeClr>
          </a:solidFill>
          <a:latin typeface="+mn-lt"/>
          <a:ea typeface="+mn-ea"/>
          <a:cs typeface="+mn-cs"/>
        </a:defRPr>
      </a:lvl1pPr>
      <a:lvl2pPr marL="742950" indent="-285750" algn="l" defTabSz="457200">
        <a:spcBef>
          <a:spcPts val="1000"/>
        </a:spcBef>
        <a:spcAft>
          <a:spcPts val="0"/>
        </a:spcAft>
        <a:buClr>
          <a:schemeClr val="accent1"/>
        </a:buClr>
        <a:buSzPct val="80000"/>
        <a:buFont typeface="Wingdings 3"/>
        <a:buChar char=""/>
        <a:defRPr sz="1600">
          <a:solidFill>
            <a:schemeClr val="tx1">
              <a:lumMod val="75000"/>
              <a:lumOff val="25000"/>
            </a:schemeClr>
          </a:solidFill>
          <a:latin typeface="+mn-lt"/>
          <a:ea typeface="+mn-ea"/>
          <a:cs typeface="+mn-cs"/>
        </a:defRPr>
      </a:lvl2pPr>
      <a:lvl3pPr marL="1143000" indent="-228600" algn="l" defTabSz="457200">
        <a:spcBef>
          <a:spcPts val="1000"/>
        </a:spcBef>
        <a:spcAft>
          <a:spcPts val="0"/>
        </a:spcAft>
        <a:buClr>
          <a:schemeClr val="accent1"/>
        </a:buClr>
        <a:buSzPct val="80000"/>
        <a:buFont typeface="Wingdings 3"/>
        <a:buChar char=""/>
        <a:defRPr sz="1400">
          <a:solidFill>
            <a:schemeClr val="tx1">
              <a:lumMod val="75000"/>
              <a:lumOff val="25000"/>
            </a:schemeClr>
          </a:solidFill>
          <a:latin typeface="+mn-lt"/>
          <a:ea typeface="+mn-ea"/>
          <a:cs typeface="+mn-cs"/>
        </a:defRPr>
      </a:lvl3pPr>
      <a:lvl4pPr marL="1600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4pPr>
      <a:lvl5pPr marL="20574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5pPr>
      <a:lvl6pPr marL="25146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6pPr>
      <a:lvl7pPr marL="29718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7pPr>
      <a:lvl8pPr marL="34290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8pPr>
      <a:lvl9pPr marL="3886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639588" y="940905"/>
            <a:ext cx="7766936" cy="2831636"/>
          </a:xfrm>
        </p:spPr>
        <p:txBody>
          <a:bodyPr/>
          <a:lstStyle/>
          <a:p>
            <a:pPr algn="ctr">
              <a:defRPr/>
            </a:pPr>
            <a:r>
              <a:rPr lang="ru-RU" b="1"/>
              <a:t>Гипотезы </a:t>
            </a:r>
            <a:r>
              <a:rPr lang="ru-RU" b="1"/>
              <a:t>и </a:t>
            </a:r>
            <a:r>
              <a:rPr lang="ru-RU" b="1"/>
              <a:t>теории </a:t>
            </a:r>
            <a:r>
              <a:rPr lang="ru-RU" b="1"/>
              <a:t>возникновения жизни на земле</a:t>
            </a:r>
            <a:endParaRPr/>
          </a:p>
        </p:txBody>
      </p:sp>
      <p:sp>
        <p:nvSpPr>
          <p:cNvPr id="3" name="Подзаголовок 2"/>
          <p:cNvSpPr>
            <a:spLocks noGrp="1"/>
          </p:cNvSpPr>
          <p:nvPr>
            <p:ph type="subTitle" idx="1"/>
          </p:nvPr>
        </p:nvSpPr>
        <p:spPr bwMode="auto">
          <a:xfrm>
            <a:off x="114873" y="5761101"/>
            <a:ext cx="7766936" cy="1096899"/>
          </a:xfrm>
        </p:spPr>
        <p:txBody>
          <a:bodyPr/>
          <a:lstStyle/>
          <a:p>
            <a:pPr algn="ctr">
              <a:defRPr/>
            </a:pP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77334" y="331304"/>
            <a:ext cx="8596668" cy="1179443"/>
          </a:xfrm>
        </p:spPr>
        <p:txBody>
          <a:bodyPr>
            <a:normAutofit fontScale="90000"/>
          </a:bodyPr>
          <a:lstStyle/>
          <a:p>
            <a:pPr>
              <a:defRPr/>
            </a:pPr>
            <a:r>
              <a:rPr lang="ru-RU"/>
              <a:t>Гипотеза №6:теория стационарного состояния</a:t>
            </a:r>
            <a:br>
              <a:rPr lang="ru-RU"/>
            </a:br>
            <a:endParaRPr lang="ru-RU"/>
          </a:p>
        </p:txBody>
      </p:sp>
      <p:sp>
        <p:nvSpPr>
          <p:cNvPr id="3" name="Объект 2"/>
          <p:cNvSpPr>
            <a:spLocks noGrp="1"/>
          </p:cNvSpPr>
          <p:nvPr>
            <p:ph idx="1"/>
          </p:nvPr>
        </p:nvSpPr>
        <p:spPr bwMode="auto">
          <a:xfrm>
            <a:off x="278296" y="1510747"/>
            <a:ext cx="5486400" cy="5181601"/>
          </a:xfrm>
        </p:spPr>
        <p:txBody>
          <a:bodyPr>
            <a:normAutofit/>
          </a:bodyPr>
          <a:lstStyle/>
          <a:p>
            <a:pPr>
              <a:defRPr/>
            </a:pPr>
            <a:r>
              <a:rPr lang="ru-RU"/>
              <a:t>Эта гипотеза утверждает, что Земля и жизнь на ней никогда не возникали, а существуют вечно. При этом живое может произойти только от живого (идея биогенеза), а у всех живущих видов есть две возможности развития: поддержание численности или вымирание.</a:t>
            </a:r>
            <a:endParaRPr/>
          </a:p>
          <a:p>
            <a:pPr>
              <a:defRPr/>
            </a:pPr>
            <a:r>
              <a:rPr lang="ru-RU"/>
              <a:t>Эта гипотеза опровергнута данными астрономических наблюдений, геологических и палеонтологических исследований и всерьёз наукой не рассматривается. Теория стационарного состояния была впервые предложена сэром Джеймсом Джинсом в 1920-х годах, но по-настоящему она получила развитие в 1948 году, когда была переформулирована Фредом </a:t>
            </a:r>
            <a:r>
              <a:rPr lang="ru-RU"/>
              <a:t>Хойлом</a:t>
            </a:r>
            <a:r>
              <a:rPr lang="ru-RU"/>
              <a:t>, Томасом </a:t>
            </a:r>
            <a:r>
              <a:rPr lang="ru-RU"/>
              <a:t>Голдом</a:t>
            </a:r>
            <a:r>
              <a:rPr lang="ru-RU"/>
              <a:t> и Германом </a:t>
            </a:r>
            <a:r>
              <a:rPr lang="ru-RU"/>
              <a:t>Бонди</a:t>
            </a:r>
            <a:r>
              <a:rPr lang="ru-RU"/>
              <a:t>.</a:t>
            </a:r>
            <a:endParaRPr/>
          </a:p>
        </p:txBody>
      </p:sp>
      <p:pic>
        <p:nvPicPr>
          <p:cNvPr id="4" name="Рисунок 3"/>
          <p:cNvPicPr>
            <a:picLocks noChangeAspect="1"/>
          </p:cNvPicPr>
          <p:nvPr/>
        </p:nvPicPr>
        <p:blipFill>
          <a:blip r:embed="rId2"/>
          <a:stretch/>
        </p:blipFill>
        <p:spPr bwMode="auto">
          <a:xfrm>
            <a:off x="5944411" y="1510747"/>
            <a:ext cx="3149876" cy="41263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77334" y="463826"/>
            <a:ext cx="8596668" cy="821635"/>
          </a:xfrm>
        </p:spPr>
        <p:txBody>
          <a:bodyPr>
            <a:normAutofit fontScale="90000"/>
          </a:bodyPr>
          <a:lstStyle/>
          <a:p>
            <a:pPr>
              <a:defRPr/>
            </a:pPr>
            <a:r>
              <a:rPr lang="ru-RU"/>
              <a:t>Гипотеза №7:биохимическая эволюция</a:t>
            </a:r>
            <a:br>
              <a:rPr lang="ru-RU"/>
            </a:br>
            <a:r>
              <a:rPr lang="ru-RU"/>
              <a:t> </a:t>
            </a:r>
            <a:endParaRPr/>
          </a:p>
        </p:txBody>
      </p:sp>
      <p:sp>
        <p:nvSpPr>
          <p:cNvPr id="3" name="Объект 2"/>
          <p:cNvSpPr>
            <a:spLocks noGrp="1"/>
          </p:cNvSpPr>
          <p:nvPr>
            <p:ph idx="1"/>
          </p:nvPr>
        </p:nvSpPr>
        <p:spPr bwMode="auto">
          <a:xfrm>
            <a:off x="524197" y="1285460"/>
            <a:ext cx="3597229" cy="5274365"/>
          </a:xfrm>
        </p:spPr>
        <p:txBody>
          <a:bodyPr>
            <a:normAutofit lnSpcReduction="10000"/>
          </a:bodyPr>
          <a:lstStyle/>
          <a:p>
            <a:pPr>
              <a:defRPr/>
            </a:pPr>
            <a:r>
              <a:rPr lang="ru-RU"/>
              <a:t>Биохимическая эволюция — одна из наиболее дискутируемых тем в современной науке. Ее гипотеза утверждает, что жизнь в мире началась благодаря химическим реакциям, которые произошли внутри грубых клеточных </a:t>
            </a:r>
            <a:r>
              <a:rPr lang="ru-RU"/>
              <a:t>околопротоплазматических</a:t>
            </a:r>
            <a:r>
              <a:rPr lang="ru-RU"/>
              <a:t> мембран. Она состоит в том, что организмы могут эволюционировать благодаря изменению их биохимических свойств, включая их метаболизм и ферментативную активность.</a:t>
            </a:r>
            <a:endParaRPr/>
          </a:p>
        </p:txBody>
      </p:sp>
      <p:pic>
        <p:nvPicPr>
          <p:cNvPr id="8" name="Рисунок 7"/>
          <p:cNvPicPr>
            <a:picLocks noChangeAspect="1"/>
          </p:cNvPicPr>
          <p:nvPr/>
        </p:nvPicPr>
        <p:blipFill>
          <a:blip r:embed="rId2"/>
          <a:srcRect l="0" t="16038" r="33354" b="6763"/>
          <a:stretch/>
        </p:blipFill>
        <p:spPr bwMode="auto">
          <a:xfrm>
            <a:off x="3982943" y="1428317"/>
            <a:ext cx="5134553" cy="445489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705096" y="583096"/>
            <a:ext cx="8596668" cy="1320800"/>
          </a:xfrm>
        </p:spPr>
        <p:txBody>
          <a:bodyPr/>
          <a:lstStyle/>
          <a:p>
            <a:pPr>
              <a:defRPr/>
            </a:pPr>
            <a:r>
              <a:rPr lang="ru-RU"/>
              <a:t>Что такое жизнь?</a:t>
            </a:r>
            <a:endParaRPr/>
          </a:p>
        </p:txBody>
      </p:sp>
      <p:sp>
        <p:nvSpPr>
          <p:cNvPr id="3" name="Объект 2"/>
          <p:cNvSpPr>
            <a:spLocks noGrp="1"/>
          </p:cNvSpPr>
          <p:nvPr>
            <p:ph idx="1"/>
          </p:nvPr>
        </p:nvSpPr>
        <p:spPr bwMode="auto">
          <a:xfrm>
            <a:off x="265042" y="1413378"/>
            <a:ext cx="9435549" cy="3880773"/>
          </a:xfrm>
        </p:spPr>
        <p:txBody>
          <a:bodyPr/>
          <a:lstStyle/>
          <a:p>
            <a:pPr>
              <a:defRPr/>
            </a:pPr>
            <a:r>
              <a:rPr lang="ru-RU"/>
              <a:t>Жизнь  — основное понятие биологии и философии — активная форма существования материи от рождения до смерти, которая в обязательном порядке содержит в себе «свойства живого»; совокупность физических и химических процессов, протекающих в организме, позволяющих осуществлять обмен веществ и деление его клеток или размножение. Приспосабливаясь к окружающей среде, живая клетка формирует всё многообразие живых организмов (вне клетки жизнь не существует, вирусы проявляют свойства живой материи только после переноса генетического материала вириона в клетку). Основной атрибут живой материи — генетическая информация, используемая для репликации.</a:t>
            </a:r>
            <a:endParaRPr/>
          </a:p>
        </p:txBody>
      </p:sp>
      <p:pic>
        <p:nvPicPr>
          <p:cNvPr id="6" name="Рисунок 5"/>
          <p:cNvPicPr>
            <a:picLocks noChangeAspect="1"/>
          </p:cNvPicPr>
          <p:nvPr/>
        </p:nvPicPr>
        <p:blipFill>
          <a:blip r:embed="rId2"/>
          <a:stretch/>
        </p:blipFill>
        <p:spPr bwMode="auto">
          <a:xfrm>
            <a:off x="993913" y="4119404"/>
            <a:ext cx="3975653" cy="2650435"/>
          </a:xfrm>
          <a:prstGeom prst="rect">
            <a:avLst/>
          </a:prstGeom>
        </p:spPr>
      </p:pic>
      <p:pic>
        <p:nvPicPr>
          <p:cNvPr id="7" name="Рисунок 6"/>
          <p:cNvPicPr>
            <a:picLocks noChangeAspect="1"/>
          </p:cNvPicPr>
          <p:nvPr/>
        </p:nvPicPr>
        <p:blipFill>
          <a:blip r:embed="rId3"/>
          <a:stretch/>
        </p:blipFill>
        <p:spPr bwMode="auto">
          <a:xfrm>
            <a:off x="5244548" y="3955774"/>
            <a:ext cx="2902226" cy="290222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Теории  и гипотезы происхождения жизни на земле:</a:t>
            </a:r>
            <a:endParaRPr/>
          </a:p>
        </p:txBody>
      </p:sp>
      <p:sp>
        <p:nvSpPr>
          <p:cNvPr id="3" name="Объект 2"/>
          <p:cNvSpPr>
            <a:spLocks noGrp="1"/>
          </p:cNvSpPr>
          <p:nvPr>
            <p:ph idx="1"/>
          </p:nvPr>
        </p:nvSpPr>
        <p:spPr bwMode="auto"/>
        <p:txBody>
          <a:bodyPr/>
          <a:lstStyle/>
          <a:p>
            <a:pPr>
              <a:buFont typeface="+mj-lt"/>
              <a:buAutoNum type="arabicPeriod"/>
              <a:defRPr/>
            </a:pPr>
            <a:r>
              <a:rPr lang="ru-RU"/>
              <a:t>Креационизм</a:t>
            </a:r>
            <a:endParaRPr/>
          </a:p>
          <a:p>
            <a:pPr>
              <a:buFont typeface="+mj-lt"/>
              <a:buAutoNum type="arabicPeriod"/>
              <a:defRPr/>
            </a:pPr>
            <a:r>
              <a:rPr lang="ru-RU"/>
              <a:t>Витализм (самозарождение)</a:t>
            </a:r>
            <a:endParaRPr/>
          </a:p>
          <a:p>
            <a:pPr>
              <a:buFont typeface="+mj-lt"/>
              <a:buAutoNum type="arabicPeriod"/>
              <a:defRPr/>
            </a:pPr>
            <a:r>
              <a:rPr lang="ru-RU"/>
              <a:t>Теория стационарного состояния</a:t>
            </a:r>
            <a:endParaRPr/>
          </a:p>
          <a:p>
            <a:pPr>
              <a:buFont typeface="+mj-lt"/>
              <a:buAutoNum type="arabicPeriod"/>
              <a:defRPr/>
            </a:pPr>
            <a:r>
              <a:rPr lang="ru-RU"/>
              <a:t>Панспермия</a:t>
            </a:r>
            <a:endParaRPr/>
          </a:p>
          <a:p>
            <a:pPr>
              <a:buFont typeface="+mj-lt"/>
              <a:buAutoNum type="arabicPeriod"/>
              <a:defRPr/>
            </a:pPr>
            <a:r>
              <a:rPr lang="ru-RU"/>
              <a:t>Биохимическая эволюция</a:t>
            </a:r>
            <a:endParaRPr/>
          </a:p>
          <a:p>
            <a:pPr>
              <a:buFont typeface="+mj-lt"/>
              <a:buAutoNum type="arabicPeriod"/>
              <a:defRPr/>
            </a:pPr>
            <a:r>
              <a:rPr lang="ru-RU"/>
              <a:t>Биогенез-происхождение </a:t>
            </a:r>
            <a:r>
              <a:rPr lang="ru-RU"/>
              <a:t>живого от живого.</a:t>
            </a:r>
            <a:endParaRPr/>
          </a:p>
          <a:p>
            <a:pPr>
              <a:buFont typeface="+mj-lt"/>
              <a:buAutoNum type="arabicPeriod"/>
              <a:defRPr/>
            </a:pPr>
            <a:r>
              <a:rPr lang="ru-RU"/>
              <a:t>Абиогенез-происхождение </a:t>
            </a:r>
            <a:r>
              <a:rPr lang="ru-RU"/>
              <a:t>живого </a:t>
            </a:r>
            <a:r>
              <a:rPr lang="ru-RU"/>
              <a:t>от неживого</a:t>
            </a:r>
            <a:r>
              <a:rPr lang="ru-RU"/>
              <a:t>.</a:t>
            </a:r>
            <a:endParaRPr/>
          </a:p>
          <a:p>
            <a:pPr>
              <a:buFont typeface="+mj-lt"/>
              <a:buAutoNum type="arabicPeriod"/>
              <a:defRPr/>
            </a:pPr>
            <a:endParaRPr lang="ru-RU"/>
          </a:p>
        </p:txBody>
      </p:sp>
      <p:pic>
        <p:nvPicPr>
          <p:cNvPr id="6" name="Рисунок 5"/>
          <p:cNvPicPr>
            <a:picLocks noChangeAspect="1"/>
          </p:cNvPicPr>
          <p:nvPr/>
        </p:nvPicPr>
        <p:blipFill>
          <a:blip r:embed="rId2"/>
          <a:stretch/>
        </p:blipFill>
        <p:spPr bwMode="auto">
          <a:xfrm>
            <a:off x="6650072" y="1270000"/>
            <a:ext cx="2623930" cy="2623930"/>
          </a:xfrm>
          <a:prstGeom prst="rect">
            <a:avLst/>
          </a:prstGeom>
        </p:spPr>
      </p:pic>
      <p:pic>
        <p:nvPicPr>
          <p:cNvPr id="7" name="Рисунок 6"/>
          <p:cNvPicPr>
            <a:picLocks noChangeAspect="1"/>
          </p:cNvPicPr>
          <p:nvPr/>
        </p:nvPicPr>
        <p:blipFill>
          <a:blip r:embed="rId3"/>
          <a:stretch/>
        </p:blipFill>
        <p:spPr bwMode="auto">
          <a:xfrm>
            <a:off x="6453633" y="4195278"/>
            <a:ext cx="2239793" cy="166218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78551" y="511837"/>
            <a:ext cx="7419746" cy="680858"/>
          </a:xfrm>
        </p:spPr>
        <p:txBody>
          <a:bodyPr>
            <a:normAutofit/>
          </a:bodyPr>
          <a:lstStyle/>
          <a:p>
            <a:pPr>
              <a:defRPr/>
            </a:pPr>
            <a:r>
              <a:rPr lang="ru-RU"/>
              <a:t>Гипотеза №1:креационизм</a:t>
            </a:r>
            <a:endParaRPr/>
          </a:p>
        </p:txBody>
      </p:sp>
      <p:sp>
        <p:nvSpPr>
          <p:cNvPr id="3" name="Объект 2"/>
          <p:cNvSpPr>
            <a:spLocks noGrp="1"/>
          </p:cNvSpPr>
          <p:nvPr>
            <p:ph idx="1"/>
          </p:nvPr>
        </p:nvSpPr>
        <p:spPr bwMode="auto">
          <a:xfrm>
            <a:off x="332780" y="1475117"/>
            <a:ext cx="5431916" cy="5382882"/>
          </a:xfrm>
        </p:spPr>
        <p:txBody>
          <a:bodyPr>
            <a:normAutofit/>
          </a:bodyPr>
          <a:lstStyle/>
          <a:p>
            <a:pPr>
              <a:defRPr/>
            </a:pPr>
            <a:r>
              <a:rPr lang="ru-RU"/>
              <a:t>Креациони́зм</a:t>
            </a:r>
            <a:r>
              <a:rPr lang="ru-RU"/>
              <a:t>  — религиозные представления, религиозное и философское учение, согласно которому мир и человек были созданы Богом посредством сверхъестественного акта творения.</a:t>
            </a:r>
            <a:endParaRPr/>
          </a:p>
          <a:p>
            <a:pPr>
              <a:defRPr/>
            </a:pPr>
            <a:r>
              <a:rPr lang="ru-RU"/>
              <a:t>В самом широком смысле креационизм включает в себя большое количество разнообразных религиозных взглядов, которые различаются в своём принятии или непринятии научных объяснений происхождения и развития природных явлений, включая биологическую эволюцию. Креационизм в качестве направления мысли, дискутирующего с современной наукой, восходит к космогоническим мифам и к креационизму (</a:t>
            </a:r>
            <a:r>
              <a:rPr lang="ru-RU"/>
              <a:t>креационистским</a:t>
            </a:r>
            <a:r>
              <a:rPr lang="ru-RU"/>
              <a:t> представлениям) религиозных учений.</a:t>
            </a:r>
            <a:endParaRPr/>
          </a:p>
          <a:p>
            <a:pPr marL="0" indent="0">
              <a:buNone/>
              <a:defRPr/>
            </a:pPr>
            <a:r>
              <a:rPr lang="ru-RU"/>
              <a:t>   </a:t>
            </a:r>
            <a:endParaRPr/>
          </a:p>
        </p:txBody>
      </p:sp>
      <p:pic>
        <p:nvPicPr>
          <p:cNvPr id="5" name="Рисунок 4"/>
          <p:cNvPicPr>
            <a:picLocks noChangeAspect="1"/>
          </p:cNvPicPr>
          <p:nvPr/>
        </p:nvPicPr>
        <p:blipFill>
          <a:blip r:embed="rId2"/>
          <a:stretch/>
        </p:blipFill>
        <p:spPr bwMode="auto">
          <a:xfrm>
            <a:off x="6308034" y="1475117"/>
            <a:ext cx="2322443" cy="46448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Гипотеза №</a:t>
            </a:r>
            <a:r>
              <a:rPr lang="ru-RU"/>
              <a:t>2:биогенез</a:t>
            </a:r>
            <a:endParaRPr lang="ru-RU"/>
          </a:p>
        </p:txBody>
      </p:sp>
      <p:sp>
        <p:nvSpPr>
          <p:cNvPr id="3" name="Объект 2"/>
          <p:cNvSpPr>
            <a:spLocks noGrp="1"/>
          </p:cNvSpPr>
          <p:nvPr>
            <p:ph idx="1"/>
          </p:nvPr>
        </p:nvSpPr>
        <p:spPr bwMode="auto">
          <a:xfrm>
            <a:off x="171755" y="1488613"/>
            <a:ext cx="9607825" cy="3880773"/>
          </a:xfrm>
        </p:spPr>
        <p:txBody>
          <a:bodyPr/>
          <a:lstStyle/>
          <a:p>
            <a:pPr>
              <a:defRPr/>
            </a:pPr>
            <a:r>
              <a:rPr lang="ru-RU"/>
              <a:t>Биогенез — образование органических соединений живыми организмами.</a:t>
            </a:r>
            <a:endParaRPr/>
          </a:p>
          <a:p>
            <a:pPr>
              <a:defRPr/>
            </a:pPr>
            <a:r>
              <a:rPr lang="ru-RU"/>
              <a:t>В основе представлений о биогенезе лежат противопоставление живого неживому и идея вечности жизни. В XIX веке биогенез противопоставляли представлениям о спонтанном самозарождении микроорганизмов (бактерий и простейших) из неорганического вещества. Как гипотеза о вечности жизни биогенез несостоятелен. Согласно современным научным представлениям, живое вещество на Земле возникло из неорганического вещества, но не в результате спонтанного самозарождения, а в результате химической (</a:t>
            </a:r>
            <a:r>
              <a:rPr lang="ru-RU"/>
              <a:t>пребиотической</a:t>
            </a:r>
            <a:r>
              <a:rPr lang="ru-RU"/>
              <a:t>) эволюции, длящейся миллионы лет.</a:t>
            </a:r>
            <a:endParaRPr/>
          </a:p>
        </p:txBody>
      </p:sp>
      <p:pic>
        <p:nvPicPr>
          <p:cNvPr id="4" name="Рисунок 3"/>
          <p:cNvPicPr>
            <a:picLocks noChangeAspect="1"/>
          </p:cNvPicPr>
          <p:nvPr/>
        </p:nvPicPr>
        <p:blipFill>
          <a:blip r:embed="rId2"/>
          <a:stretch/>
        </p:blipFill>
        <p:spPr bwMode="auto">
          <a:xfrm>
            <a:off x="827737" y="4600021"/>
            <a:ext cx="1875707" cy="1929988"/>
          </a:xfrm>
          <a:prstGeom prst="rect">
            <a:avLst/>
          </a:prstGeom>
        </p:spPr>
      </p:pic>
      <p:pic>
        <p:nvPicPr>
          <p:cNvPr id="5" name="Рисунок 4"/>
          <p:cNvPicPr>
            <a:picLocks noChangeAspect="1"/>
          </p:cNvPicPr>
          <p:nvPr/>
        </p:nvPicPr>
        <p:blipFill>
          <a:blip r:embed="rId3"/>
          <a:stretch/>
        </p:blipFill>
        <p:spPr bwMode="auto">
          <a:xfrm>
            <a:off x="3703983" y="4223038"/>
            <a:ext cx="3730487" cy="22926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a:off x="677334" y="808383"/>
            <a:ext cx="4570527" cy="5232979"/>
          </a:xfrm>
        </p:spPr>
        <p:txBody>
          <a:bodyPr>
            <a:normAutofit/>
          </a:bodyPr>
          <a:lstStyle/>
          <a:p>
            <a:pPr>
              <a:defRPr/>
            </a:pPr>
            <a:r>
              <a:rPr lang="ru-RU"/>
              <a:t>Для проверки этих гипотез Л. Пастер в 1865 г. поставил специальный эксперимент. Он использовал колбу с открытым, дважды изогнутым горлышком в виде буквы S, чтобы «жизненная сила» смогла проникнуть внутрь, а микробы — нет (споры микробов переносятся по воздуху на пылинках, которые просто осядут на стенках изогнутой трубки). Эту колбу он заполнил прокипячённым бульоном, подержал сутки и обнаружил, что микробы в ней не </a:t>
            </a:r>
            <a:r>
              <a:rPr lang="ru-RU"/>
              <a:t>самозародились</a:t>
            </a:r>
            <a:r>
              <a:rPr lang="ru-RU"/>
              <a:t>. Вывод: «жизненной силы» не существует, и в настоящее время микроорганизмы не </a:t>
            </a:r>
            <a:r>
              <a:rPr lang="ru-RU"/>
              <a:t>самозарождаются</a:t>
            </a:r>
            <a:r>
              <a:rPr lang="ru-RU"/>
              <a:t> из неживого субстрата.</a:t>
            </a:r>
            <a:endParaRPr/>
          </a:p>
        </p:txBody>
      </p:sp>
      <p:pic>
        <p:nvPicPr>
          <p:cNvPr id="4" name="Рисунок 3"/>
          <p:cNvPicPr>
            <a:picLocks noChangeAspect="1"/>
          </p:cNvPicPr>
          <p:nvPr/>
        </p:nvPicPr>
        <p:blipFill>
          <a:blip r:embed="rId2"/>
          <a:stretch/>
        </p:blipFill>
        <p:spPr bwMode="auto">
          <a:xfrm>
            <a:off x="5596375" y="1192695"/>
            <a:ext cx="3601425" cy="42539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77333" y="386427"/>
            <a:ext cx="8596668" cy="1320800"/>
          </a:xfrm>
        </p:spPr>
        <p:txBody>
          <a:bodyPr/>
          <a:lstStyle/>
          <a:p>
            <a:pPr>
              <a:defRPr/>
            </a:pPr>
            <a:r>
              <a:rPr lang="ru-RU"/>
              <a:t>Гипотеза №3:витализм</a:t>
            </a:r>
            <a:endParaRPr/>
          </a:p>
        </p:txBody>
      </p:sp>
      <p:sp>
        <p:nvSpPr>
          <p:cNvPr id="3" name="Объект 2"/>
          <p:cNvSpPr>
            <a:spLocks noGrp="1"/>
          </p:cNvSpPr>
          <p:nvPr>
            <p:ph idx="1"/>
          </p:nvPr>
        </p:nvSpPr>
        <p:spPr bwMode="auto">
          <a:xfrm>
            <a:off x="198259" y="1270000"/>
            <a:ext cx="9554817" cy="3880773"/>
          </a:xfrm>
        </p:spPr>
        <p:txBody>
          <a:bodyPr/>
          <a:lstStyle/>
          <a:p>
            <a:pPr>
              <a:defRPr/>
            </a:pPr>
            <a:r>
              <a:rPr lang="ru-RU"/>
              <a:t>Витализм  </a:t>
            </a:r>
            <a:r>
              <a:rPr lang="ru-RU"/>
              <a:t>— устаревшее учение о наличии в живых организмах нематериальной сверхъестественной силы, управляющей жизненными явлениями — «жизненной силы». Теория витализма постулирует, что процессы в биологических организмах зависят от этой силы и не могут быть полностью объяснены законами физики и химии.</a:t>
            </a:r>
            <a:endParaRPr/>
          </a:p>
          <a:p>
            <a:pPr>
              <a:defRPr/>
            </a:pPr>
            <a:r>
              <a:rPr lang="ru-RU"/>
              <a:t>В результате накопления химией и биологией опытных данных и осуществления Фридрихом </a:t>
            </a:r>
            <a:r>
              <a:rPr lang="ru-RU"/>
              <a:t>Вёлером</a:t>
            </a:r>
            <a:r>
              <a:rPr lang="ru-RU"/>
              <a:t> в 1828 году синтеза мочевины, витализм потерял своё значение. В настоящее время он относится к неакадемическим теориям и часто используется как пейоративный эпитет.</a:t>
            </a:r>
            <a:endParaRPr/>
          </a:p>
        </p:txBody>
      </p:sp>
      <p:pic>
        <p:nvPicPr>
          <p:cNvPr id="4" name="Рисунок 3"/>
          <p:cNvPicPr>
            <a:picLocks noChangeAspect="1"/>
          </p:cNvPicPr>
          <p:nvPr/>
        </p:nvPicPr>
        <p:blipFill>
          <a:blip r:embed="rId2"/>
          <a:stretch/>
        </p:blipFill>
        <p:spPr bwMode="auto">
          <a:xfrm>
            <a:off x="980661" y="4250205"/>
            <a:ext cx="4797287" cy="24166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pic>
        <p:nvPicPr>
          <p:cNvPr id="5" name="Рисунок 4"/>
          <p:cNvPicPr>
            <a:picLocks noChangeAspect="1"/>
          </p:cNvPicPr>
          <p:nvPr/>
        </p:nvPicPr>
        <p:blipFill>
          <a:blip r:embed="rId3"/>
          <a:stretch/>
        </p:blipFill>
        <p:spPr bwMode="auto">
          <a:xfrm>
            <a:off x="6096000" y="4037763"/>
            <a:ext cx="3326296" cy="187104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77334" y="609600"/>
            <a:ext cx="8596668" cy="755374"/>
          </a:xfrm>
        </p:spPr>
        <p:txBody>
          <a:bodyPr/>
          <a:lstStyle/>
          <a:p>
            <a:pPr>
              <a:defRPr/>
            </a:pPr>
            <a:r>
              <a:rPr lang="ru-RU"/>
              <a:t>Гипотеза №</a:t>
            </a:r>
            <a:r>
              <a:rPr lang="ru-RU"/>
              <a:t>4:абиогенез</a:t>
            </a:r>
            <a:endParaRPr lang="ru-RU"/>
          </a:p>
        </p:txBody>
      </p:sp>
      <p:sp>
        <p:nvSpPr>
          <p:cNvPr id="3" name="Объект 2"/>
          <p:cNvSpPr>
            <a:spLocks noGrp="1"/>
          </p:cNvSpPr>
          <p:nvPr>
            <p:ph idx="1"/>
          </p:nvPr>
        </p:nvSpPr>
        <p:spPr bwMode="auto">
          <a:xfrm>
            <a:off x="425543" y="1405215"/>
            <a:ext cx="9102770" cy="3880773"/>
          </a:xfrm>
        </p:spPr>
        <p:txBody>
          <a:bodyPr>
            <a:normAutofit/>
          </a:bodyPr>
          <a:lstStyle/>
          <a:p>
            <a:pPr>
              <a:defRPr/>
            </a:pPr>
            <a:r>
              <a:rPr lang="ru-RU"/>
              <a:t>абиогенез — процесс превращения неживой природы в живую. В узком смысле слова под абиогенезом также понимают образование органических соединений, распространённых в живой природе, вне организма без участия ферментов. Альтернативой </a:t>
            </a:r>
            <a:r>
              <a:rPr lang="ru-RU"/>
              <a:t>зарождения </a:t>
            </a:r>
            <a:r>
              <a:rPr lang="ru-RU"/>
              <a:t>жизни на Земле является панспермия</a:t>
            </a:r>
            <a:r>
              <a:rPr lang="ru-RU"/>
              <a:t>, </a:t>
            </a:r>
            <a:r>
              <a:rPr lang="ru-RU"/>
              <a:t>которая не </a:t>
            </a:r>
            <a:r>
              <a:rPr lang="ru-RU"/>
              <a:t>решает принципиального вопроса о возникновении жизни, а лишь отдаляет его в ещё более далёкое прошлое Вселенной.</a:t>
            </a:r>
            <a:endParaRPr/>
          </a:p>
          <a:p>
            <a:pPr>
              <a:defRPr/>
            </a:pPr>
            <a:r>
              <a:rPr lang="ru-RU"/>
              <a:t>Согласно современным моделям, на Земле жизнь возникла около 4,1—3,8 млрд лет назад, при том, что сама планета сформировалась примерно 4,5 миллиарда лет назад. Древнейшие известные ископаемые строматолиты имеют возраст 3,7 миллиарда лет.</a:t>
            </a:r>
            <a:endParaRPr/>
          </a:p>
        </p:txBody>
      </p:sp>
      <p:pic>
        <p:nvPicPr>
          <p:cNvPr id="4" name="Рисунок 3"/>
          <p:cNvPicPr>
            <a:picLocks noChangeAspect="1"/>
          </p:cNvPicPr>
          <p:nvPr/>
        </p:nvPicPr>
        <p:blipFill>
          <a:blip r:embed="rId2"/>
          <a:stretch/>
        </p:blipFill>
        <p:spPr bwMode="auto">
          <a:xfrm>
            <a:off x="1033670" y="4576161"/>
            <a:ext cx="3611215" cy="20839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pic>
        <p:nvPicPr>
          <p:cNvPr id="5" name="Рисунок 4"/>
          <p:cNvPicPr>
            <a:picLocks noChangeAspect="1"/>
          </p:cNvPicPr>
          <p:nvPr/>
        </p:nvPicPr>
        <p:blipFill>
          <a:blip r:embed="rId3"/>
          <a:stretch/>
        </p:blipFill>
        <p:spPr bwMode="auto">
          <a:xfrm>
            <a:off x="5372280" y="4211821"/>
            <a:ext cx="1929666" cy="24471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77334" y="609600"/>
            <a:ext cx="8596668" cy="636104"/>
          </a:xfrm>
        </p:spPr>
        <p:txBody>
          <a:bodyPr>
            <a:normAutofit fontScale="90000"/>
          </a:bodyPr>
          <a:lstStyle/>
          <a:p>
            <a:pPr>
              <a:defRPr/>
            </a:pPr>
            <a:r>
              <a:rPr lang="ru-RU"/>
              <a:t>Гипотеза №5:панспермия</a:t>
            </a:r>
            <a:endParaRPr/>
          </a:p>
        </p:txBody>
      </p:sp>
      <p:sp>
        <p:nvSpPr>
          <p:cNvPr id="3" name="Объект 2"/>
          <p:cNvSpPr>
            <a:spLocks noGrp="1"/>
          </p:cNvSpPr>
          <p:nvPr>
            <p:ph idx="1"/>
          </p:nvPr>
        </p:nvSpPr>
        <p:spPr bwMode="auto">
          <a:xfrm>
            <a:off x="132522" y="1470992"/>
            <a:ext cx="5128591" cy="5049077"/>
          </a:xfrm>
        </p:spPr>
        <p:txBody>
          <a:bodyPr>
            <a:normAutofit/>
          </a:bodyPr>
          <a:lstStyle/>
          <a:p>
            <a:pPr>
              <a:defRPr/>
            </a:pPr>
            <a:r>
              <a:rPr lang="ru-RU"/>
              <a:t>Панспермия - гипотеза о возможности переноса живых организмов или их зародышей через космическое пространство (как с естественными объектами, такими как метеориты, астероиды или кометы, так и с космическими аппаратами). Следствием этой гипотезы является предположение о зарождении жизни на Земле в результате занесения её из космического пространства.</a:t>
            </a:r>
            <a:endParaRPr/>
          </a:p>
          <a:p>
            <a:pPr>
              <a:defRPr/>
            </a:pPr>
            <a:r>
              <a:rPr lang="ru-RU"/>
              <a:t>В основе данной гипотезы лежит предположение о том, что микроскопические формы жизни, такие как </a:t>
            </a:r>
            <a:r>
              <a:rPr lang="ru-RU"/>
              <a:t>экстремофилы</a:t>
            </a:r>
            <a:r>
              <a:rPr lang="ru-RU"/>
              <a:t>, могут пережить воздействие условий космического пространства. </a:t>
            </a:r>
            <a:endParaRPr/>
          </a:p>
        </p:txBody>
      </p:sp>
      <p:pic>
        <p:nvPicPr>
          <p:cNvPr id="4" name="Рисунок 3"/>
          <p:cNvPicPr>
            <a:picLocks noChangeAspect="1"/>
          </p:cNvPicPr>
          <p:nvPr/>
        </p:nvPicPr>
        <p:blipFill>
          <a:blip r:embed="rId2"/>
          <a:stretch/>
        </p:blipFill>
        <p:spPr bwMode="auto">
          <a:xfrm>
            <a:off x="5409304" y="1405364"/>
            <a:ext cx="3864698" cy="30917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pic>
        <p:nvPicPr>
          <p:cNvPr id="5" name="Рисунок 4"/>
          <p:cNvPicPr>
            <a:picLocks noChangeAspect="1"/>
          </p:cNvPicPr>
          <p:nvPr/>
        </p:nvPicPr>
        <p:blipFill>
          <a:blip r:embed="rId3"/>
          <a:srcRect l="0" t="20492" r="0" b="40676"/>
          <a:stretch/>
        </p:blipFill>
        <p:spPr bwMode="auto">
          <a:xfrm>
            <a:off x="5094554" y="5129225"/>
            <a:ext cx="3318057" cy="17287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Аспект">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спект">
      <a:majorFont>
        <a:latin typeface="Trebuchet MS"/>
        <a:ea typeface="Arial"/>
        <a:cs typeface="Arial"/>
      </a:majorFont>
      <a:minorFont>
        <a:latin typeface="Trebuchet MS"/>
        <a:ea typeface="Arial"/>
        <a:cs typeface="Arial"/>
      </a:minorFont>
    </a:fontScheme>
    <a:fmtScheme name="Аспект">
      <a:fillStyleLst>
        <a:solidFill>
          <a:schemeClr val="phClr"/>
        </a:solidFill>
        <a:gradFill>
          <a:gsLst>
            <a:gs pos="0">
              <a:schemeClr val="phClr">
                <a:tint val="65000"/>
                <a:lumMod val="110000"/>
              </a:schemeClr>
            </a:gs>
            <a:gs pos="88000">
              <a:schemeClr val="phClr">
                <a:tint val="90000"/>
              </a:schemeClr>
            </a:gs>
          </a:gsLst>
          <a:lin ang="5400000" scaled="0"/>
        </a:gradFill>
        <a:gradFill>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gradFill>
        <a:gradFill>
          <a:gsLst>
            <a:gs pos="0">
              <a:schemeClr val="phClr">
                <a:tint val="90000"/>
                <a:lumMod val="110000"/>
              </a:schemeClr>
            </a:gs>
            <a:gs pos="100000">
              <a:schemeClr val="phClr">
                <a:shade val="94000"/>
                <a:lumMod val="96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Facet</Template>
  <TotalTime>0</TotalTime>
  <Words>0</Words>
  <Application>Р7-Офис/2024.1.1.373</Application>
  <DocSecurity>0</DocSecurity>
  <PresentationFormat>Произвольный</PresentationFormat>
  <Paragraphs>0</Paragraphs>
  <Slides>11</Slides>
  <Notes>11</Notes>
  <HiddenSlides>0</HiddenSlides>
  <MMClips>2</MMClips>
  <ScaleCrop>0</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Гипотеза и теория возникновения жизни на земле</dc:title>
  <dc:subject/>
  <dc:creator>Professional</dc:creator>
  <cp:keywords/>
  <dc:description/>
  <dc:identifier/>
  <dc:language/>
  <cp:lastModifiedBy/>
  <cp:revision>23</cp:revision>
  <dcterms:created xsi:type="dcterms:W3CDTF">2024-01-20T14:13:32Z</dcterms:created>
  <dcterms:modified xsi:type="dcterms:W3CDTF">2024-02-09T07:44:34Z</dcterms:modified>
  <cp:category/>
  <cp:contentStatus/>
  <cp:version/>
</cp:coreProperties>
</file>