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091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57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709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609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10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776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152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075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411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57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0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07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551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7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422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35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727A25-B11D-4BD2-A136-E1D4E0DD2F5F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BEA44A-8FE9-46B2-81E5-F979D4B2C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93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810" y="879566"/>
            <a:ext cx="9146382" cy="271707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Профсоюзы как элемент политической 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5221" y="5475514"/>
            <a:ext cx="9336779" cy="138248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latinLnBrk="1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реподавателем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Сыроежкиной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1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2024г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30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189" y="3818312"/>
            <a:ext cx="1036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Профсоюзы являются важнейшим институтом общества, от которого зависит стабильность функционирования политической системы. Это не только механизм защиты прав наемных работников, но это и механизм сцепления между государством и гражданским обществом. Трехсторонние взаимодействия между властью, бизнесом и профсоюзами являются не только необходимым в современных российских условиях, но само это взаимодействия нуждается в серьезных изменениях.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1189" y="757032"/>
            <a:ext cx="1036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организация представляет собой объединение сотрудников того или иного предприятия, которые имеют общие интересы. Это объединение создается на общественных началах с целью защиты прав и интересов всех его участников.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Что такое профсоюз. Объясняем простыми слов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042" y="1788384"/>
            <a:ext cx="2705493" cy="20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55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929052" y="4214948"/>
            <a:ext cx="2194560" cy="20116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Профсоюз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 rot="7830741">
            <a:off x="6389161" y="3115378"/>
            <a:ext cx="1707544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7123612" y="4998940"/>
            <a:ext cx="1654628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181927">
            <a:off x="3500847" y="3958043"/>
            <a:ext cx="1654628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199017" y="2927029"/>
            <a:ext cx="1654628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288798">
            <a:off x="6933553" y="4026203"/>
            <a:ext cx="1654628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200588">
            <a:off x="4101738" y="3121161"/>
            <a:ext cx="1654628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426824" y="4985656"/>
            <a:ext cx="1654628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3737" y="4841964"/>
            <a:ext cx="2376810" cy="1089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давление (митинги, забастовки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1534" y="3352529"/>
            <a:ext cx="2669949" cy="1089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Воздействие через СМИ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2046" y="2253006"/>
            <a:ext cx="3445820" cy="734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Оказание финансовой помощи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98422" y="1165472"/>
            <a:ext cx="2611046" cy="12929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Выдвижение профсоюзных активистов на государственные должности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74770" y="1451732"/>
            <a:ext cx="3086945" cy="1594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Выдвижение профсоюзами проектов государственных реформ и программ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90090" y="3378118"/>
            <a:ext cx="3087509" cy="1089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 профсоюзами кандидатов от той или иной партии в избирательной кампании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21180" y="4828678"/>
            <a:ext cx="2856419" cy="1089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Призывы голосовать за ту или иную партию (кандидата)</a:t>
            </a: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16595" y="630734"/>
            <a:ext cx="8022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профсоюз может влиять на политическую систему?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427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759132" y="1933303"/>
            <a:ext cx="4014651" cy="391014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система определяет правовое поле (создает законы для) всех общественных объединений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9132" y="858186"/>
            <a:ext cx="7968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система и профсоюзы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5773782" y="1933303"/>
            <a:ext cx="4319451" cy="391014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поле должно создавать равные условия для политического участия всех общественных объединений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13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272938" y="1190413"/>
            <a:ext cx="6836228" cy="50100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18275" y="728748"/>
            <a:ext cx="9057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работников на объединение в профессиональные союзы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54107" y="2696068"/>
            <a:ext cx="4147795" cy="1336482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(принята всенародным голосованием 12.12.1993) – ст. 30 гл. 2 «Права и свободы человека и гражданина»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85469" y="1359586"/>
            <a:ext cx="5332428" cy="1336482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акты: Конвенция ООН «О защите прав человека и основных свобод» (1950), Международный пакт «О гражданских и политических правах» (1966), Европейская социальная хартия (1961, пересмотрена в 1996) и др.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2751" y="4023122"/>
            <a:ext cx="5390560" cy="1336482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ФЗ-№82 «Об общественных объединениях» (от 19.05.1995), ФЗ-№10 «О профессиональных союзах, их правах и гарантиях деятельности» (от 12.01.1996), Трудовой кодекс РФ (от 30.12.2001) и др.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504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>
            <a:stCxn id="6" idx="0"/>
          </p:cNvCxnSpPr>
          <p:nvPr/>
        </p:nvCxnSpPr>
        <p:spPr>
          <a:xfrm>
            <a:off x="1522429" y="1480008"/>
            <a:ext cx="909215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4"/>
          </p:cNvCxnSpPr>
          <p:nvPr/>
        </p:nvCxnSpPr>
        <p:spPr>
          <a:xfrm flipV="1">
            <a:off x="1522429" y="2743199"/>
            <a:ext cx="9092152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stCxn id="6" idx="0"/>
            <a:endCxn id="8" idx="4"/>
          </p:cNvCxnSpPr>
          <p:nvPr/>
        </p:nvCxnSpPr>
        <p:spPr>
          <a:xfrm flipH="1">
            <a:off x="1522428" y="1480008"/>
            <a:ext cx="1" cy="4205141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848412" y="1480008"/>
            <a:ext cx="1348033" cy="12631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8411" y="2950982"/>
            <a:ext cx="1348033" cy="126319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522427" y="2998507"/>
            <a:ext cx="9092152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522427" y="4214760"/>
            <a:ext cx="9092152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522427" y="5685148"/>
            <a:ext cx="9092152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522427" y="4460053"/>
            <a:ext cx="9092152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848411" y="4421957"/>
            <a:ext cx="1348033" cy="12631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96444" y="1854478"/>
            <a:ext cx="841813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Взаимный обмен информацией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96445" y="3105835"/>
            <a:ext cx="8418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 решении социально значимых проблем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96444" y="4705346"/>
            <a:ext cx="8418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процессе законотворчества и правотворчества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48410" y="785469"/>
            <a:ext cx="10199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сотрудничества профсоюзов и политической системы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14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900" y="689670"/>
            <a:ext cx="8464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профсоюзов в политической системе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7840" y="1989055"/>
            <a:ext cx="3101419" cy="678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05160" y="1989055"/>
            <a:ext cx="3101419" cy="678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Агрегирование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09567" y="3497342"/>
            <a:ext cx="4242062" cy="2149311"/>
          </a:xfrm>
          <a:prstGeom prst="roundRect">
            <a:avLst/>
          </a:prstGeom>
          <a:solidFill>
            <a:schemeClr val="accent4">
              <a:alpha val="29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общественными организациями и политическими партиями требований индивидов и социальных групп, предъявляемых к представителям власти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95881" y="3619891"/>
            <a:ext cx="3919979" cy="2149311"/>
          </a:xfrm>
          <a:prstGeom prst="roundRect">
            <a:avLst/>
          </a:prstGeom>
          <a:solidFill>
            <a:schemeClr val="accent4">
              <a:alpha val="29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и соединение общественных требований в программы развития, политические и социальные программы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оединительная линия уступом 10"/>
          <p:cNvCxnSpPr>
            <a:endCxn id="5" idx="1"/>
          </p:cNvCxnSpPr>
          <p:nvPr/>
        </p:nvCxnSpPr>
        <p:spPr>
          <a:xfrm rot="16200000" flipH="1">
            <a:off x="1202127" y="3464558"/>
            <a:ext cx="1904212" cy="310668"/>
          </a:xfrm>
          <a:prstGeom prst="bentConnector2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1"/>
            <a:endCxn id="6" idx="1"/>
          </p:cNvCxnSpPr>
          <p:nvPr/>
        </p:nvCxnSpPr>
        <p:spPr>
          <a:xfrm rot="10800000" flipV="1">
            <a:off x="7495882" y="2328419"/>
            <a:ext cx="409279" cy="2366127"/>
          </a:xfrm>
          <a:prstGeom prst="bentConnector3">
            <a:avLst>
              <a:gd name="adj1" fmla="val 1558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92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6384" y="802792"/>
            <a:ext cx="707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могут артикулироваться интересы граждан?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6384" y="1603342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контакт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95974" y="1603342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давление на власть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95974" y="2781212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Умеренное давление на власть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6384" y="2781213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на выборах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6384" y="3959084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через общественную организацию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5974" y="3959085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давление на власть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5974" y="5136952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давление на власть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6384" y="5136950"/>
            <a:ext cx="3516198" cy="838985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 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4" idx="0"/>
            <a:endCxn id="5" idx="0"/>
          </p:cNvCxnSpPr>
          <p:nvPr/>
        </p:nvCxnSpPr>
        <p:spPr>
          <a:xfrm>
            <a:off x="4284483" y="1603342"/>
            <a:ext cx="4169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</p:cNvCxnSpPr>
          <p:nvPr/>
        </p:nvCxnSpPr>
        <p:spPr>
          <a:xfrm>
            <a:off x="4284483" y="2442327"/>
            <a:ext cx="4169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4483" y="2781212"/>
            <a:ext cx="4169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2"/>
          </p:cNvCxnSpPr>
          <p:nvPr/>
        </p:nvCxnSpPr>
        <p:spPr>
          <a:xfrm flipV="1">
            <a:off x="4284483" y="3620197"/>
            <a:ext cx="416959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4483" y="3959084"/>
            <a:ext cx="4169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4483" y="4781572"/>
            <a:ext cx="4169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4483" y="5136950"/>
            <a:ext cx="4169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4483" y="5975935"/>
            <a:ext cx="4169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028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423" y="918816"/>
            <a:ext cx="9172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агрегируются интересы в различных партийных системах?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28702" y="1725105"/>
            <a:ext cx="4317475" cy="1121790"/>
          </a:xfrm>
          <a:prstGeom prst="roundRect">
            <a:avLst/>
          </a:prstGeom>
          <a:solidFill>
            <a:schemeClr val="lt1"/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Многопартийная система: агрегирование завершится на парламентском уровне, в процессе переговоров между лидерами различных партий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34783" y="3421721"/>
            <a:ext cx="4655271" cy="1121790"/>
          </a:xfrm>
          <a:prstGeom prst="roundRect">
            <a:avLst/>
          </a:prstGeom>
          <a:solidFill>
            <a:schemeClr val="lt1"/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err="1" smtClean="0"/>
              <a:t>Двухпартиная</a:t>
            </a:r>
            <a:r>
              <a:rPr lang="ru-RU" dirty="0" smtClean="0"/>
              <a:t> система: центр агрегирования интересов будет определяться лидирующей партией («партией власти»)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91372" y="4615660"/>
            <a:ext cx="4854805" cy="1121790"/>
          </a:xfrm>
          <a:prstGeom prst="roundRect">
            <a:avLst/>
          </a:prstGeom>
          <a:solidFill>
            <a:schemeClr val="lt1"/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mtClean="0"/>
              <a:t>Однопартийная система: процесс артикуляции и агрегирования осуществляется внутри самой партии 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579" y="1489584"/>
            <a:ext cx="1101585" cy="1592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295" y="3082416"/>
            <a:ext cx="1079448" cy="1659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8288" y="4615660"/>
            <a:ext cx="1013412" cy="145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0342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441</Words>
  <Application>Microsoft Office PowerPoint</Application>
  <PresentationFormat>Произвольный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Профсоюзы как элемент политической системы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Профсоюзы как элемент политической системы</dc:title>
  <dc:creator>Пользователь Windows</dc:creator>
  <cp:lastModifiedBy>siroegkina</cp:lastModifiedBy>
  <cp:revision>13</cp:revision>
  <dcterms:created xsi:type="dcterms:W3CDTF">2022-04-14T22:05:54Z</dcterms:created>
  <dcterms:modified xsi:type="dcterms:W3CDTF">2024-02-02T07:40:06Z</dcterms:modified>
</cp:coreProperties>
</file>