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8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slides/slide8.xml" ContentType="application/vnd.openxmlformats-officedocument.presentationml.slide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autoCompressPictures="0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12192000" cy="6858000"/>
  <p:notesSz cx="12192000" cy="6858000"/>
  <p:defaultTextStyle>
    <a:defPPr>
      <a:defRPr lang="en-US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7864436" d="7340144"/>
          <a:sy n="7274591" d="3604528"/>
        </p:scale>
        <p:origin x="6684769" y="6488164"/>
      </p:cViewPr>
      <p:guideLst>
        <p:guide pos="3840"/>
        <p:guide pos="2160" orient="horz"/>
      </p:guideLst>
    </p:cSldViewPr>
  </p:slideViewPr>
  <p:gridSpacing cx="76200" cy="76200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presProps" Target="presProps.xml" /><Relationship Id="rId23" Type="http://schemas.openxmlformats.org/officeDocument/2006/relationships/tableStyles" Target="tableStyles.xml" /><Relationship Id="rId24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914400" y="2130427"/>
            <a:ext cx="10363199" cy="1470025"/>
          </a:xfrm>
        </p:spPr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828800" y="3886200"/>
            <a:ext cx="8534399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/>
              <a:t>Образец подзаголовка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328A2AD-CA6C-4CEE-80DD-5B3591997DB0}" type="datetimeFigureOut">
              <a:rPr/>
              <a:t/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F5014F7-E485-415F-A69C-6237A648DEF6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328A2AD-CA6C-4CEE-80DD-5B3591997DB0}" type="datetimeFigureOut">
              <a:rPr/>
              <a:t/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F5014F7-E485-415F-A69C-6237A648DEF6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839199" y="274639"/>
            <a:ext cx="2743200" cy="5851525"/>
          </a:xfrm>
        </p:spPr>
        <p:txBody>
          <a:bodyPr vert="eaVert"/>
          <a:lstStyle>
            <a:lvl1pPr algn="l">
              <a:defRPr/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609599" y="274639"/>
            <a:ext cx="8026399" cy="5851525"/>
          </a:xfrm>
        </p:spPr>
        <p:txBody>
          <a:bodyPr vert="eaVert"/>
          <a:lstStyle/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328A2AD-CA6C-4CEE-80DD-5B3591997DB0}" type="datetimeFigureOut">
              <a:rPr/>
              <a:t/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F5014F7-E485-415F-A69C-6237A648DEF6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328A2AD-CA6C-4CEE-80DD-5B3591997DB0}" type="datetimeFigureOut">
              <a:rPr/>
              <a:t/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F5014F7-E485-415F-A69C-6237A648DEF6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963083" y="4406901"/>
            <a:ext cx="10363199" cy="136207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963083" y="2906713"/>
            <a:ext cx="10363199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328A2AD-CA6C-4CEE-80DD-5B3591997DB0}" type="datetimeFigureOut">
              <a:rPr/>
              <a:t/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F5014F7-E485-415F-A69C-6237A648DEF6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609599" y="1600201"/>
            <a:ext cx="5384799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97599" y="1600201"/>
            <a:ext cx="5384799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328A2AD-CA6C-4CEE-80DD-5B3591997DB0}" type="datetimeFigureOut">
              <a:rPr/>
              <a:t/>
            </a:fld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F5014F7-E485-415F-A69C-6237A648DEF6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609599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09599" y="2174874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93373" y="2174874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328A2AD-CA6C-4CEE-80DD-5B3591997DB0}" type="datetimeFigureOut">
              <a:rPr/>
              <a:t/>
            </a:fld>
            <a:endParaRPr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F5014F7-E485-415F-A69C-6237A648DEF6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328A2AD-CA6C-4CEE-80DD-5B3591997DB0}" type="datetimeFigureOut">
              <a:rPr/>
              <a:t/>
            </a:fld>
            <a:endParaRPr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F5014F7-E485-415F-A69C-6237A648DEF6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328A2AD-CA6C-4CEE-80DD-5B3591997DB0}" type="datetimeFigureOut">
              <a:rPr/>
              <a:t/>
            </a:fld>
            <a:endParaRPr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F5014F7-E485-415F-A69C-6237A648DEF6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6" y="273049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4766732" y="273053"/>
            <a:ext cx="681566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609606" y="1435103"/>
            <a:ext cx="4011084" cy="4691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328A2AD-CA6C-4CEE-80DD-5B3591997DB0}" type="datetimeFigureOut">
              <a:rPr/>
              <a:t/>
            </a:fld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F5014F7-E485-415F-A69C-6237A648DEF6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2389717" y="612774"/>
            <a:ext cx="7315200" cy="41147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2389717" y="5367339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328A2AD-CA6C-4CEE-80DD-5B3591997DB0}" type="datetimeFigureOut">
              <a:rPr/>
              <a:t/>
            </a:fld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F5014F7-E485-415F-A69C-6237A648DEF6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Shape 1058"/>
          <p:cNvSpPr>
            <a:spLocks noChangeArrowheads="1" noGrp="1"/>
          </p:cNvSpPr>
          <p:nvPr userDrawn="1"/>
        </p:nvSpPr>
        <p:spPr bwMode="auto">
          <a:xfrm>
            <a:off x="0" y="2"/>
            <a:ext cx="12191999" cy="683895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0" y="30392"/>
                </a:moveTo>
                <a:lnTo>
                  <a:pt x="0" y="30392"/>
                </a:lnTo>
                <a:cubicBezTo>
                  <a:pt x="0" y="30392"/>
                  <a:pt x="30246" y="52055"/>
                  <a:pt x="43200" y="35131"/>
                </a:cubicBezTo>
                <a:lnTo>
                  <a:pt x="43200" y="0"/>
                </a:lnTo>
                <a:lnTo>
                  <a:pt x="0" y="0"/>
                </a:lnTo>
                <a:lnTo>
                  <a:pt x="0" y="30392"/>
                </a:lnTo>
                <a:close/>
              </a:path>
            </a:pathLst>
          </a:custGeom>
          <a:solidFill>
            <a:schemeClr val="accent1"/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" name="Shape 1059"/>
          <p:cNvSpPr>
            <a:spLocks noChangeArrowheads="1" noGrp="1"/>
          </p:cNvSpPr>
          <p:nvPr userDrawn="1"/>
        </p:nvSpPr>
        <p:spPr bwMode="auto">
          <a:xfrm>
            <a:off x="0" y="2"/>
            <a:ext cx="12191999" cy="6838950"/>
          </a:xfrm>
          <a:custGeom>
            <a:avLst/>
            <a:gdLst/>
            <a:ahLst/>
            <a:cxnLst/>
            <a:rect l="l" t="t" r="r" b="b"/>
            <a:pathLst>
              <a:path w="43200" h="43200" fill="none" stroke="1" extrusionOk="0">
                <a:moveTo>
                  <a:pt x="-22" y="30392"/>
                </a:moveTo>
                <a:lnTo>
                  <a:pt x="-22" y="30392"/>
                </a:lnTo>
                <a:cubicBezTo>
                  <a:pt x="-22" y="30392"/>
                  <a:pt x="30330" y="52055"/>
                  <a:pt x="43245" y="35131"/>
                </a:cubicBezTo>
              </a:path>
            </a:pathLst>
          </a:custGeom>
          <a:solidFill>
            <a:srgbClr val="FFFFFF"/>
          </a:solidFill>
          <a:ln w="7560">
            <a:solidFill>
              <a:srgbClr val="FFFFFF"/>
            </a:solidFill>
            <a:round/>
            <a:headEnd/>
            <a:tailEnd/>
          </a:ln>
        </p:spPr>
      </p:sp>
      <p:sp>
        <p:nvSpPr>
          <p:cNvPr id="9" name="Shape 1060"/>
          <p:cNvSpPr>
            <a:spLocks noChangeArrowheads="1" noGrp="1"/>
          </p:cNvSpPr>
          <p:nvPr userDrawn="1"/>
        </p:nvSpPr>
        <p:spPr bwMode="auto">
          <a:xfrm>
            <a:off x="0" y="2"/>
            <a:ext cx="12191999" cy="6838950"/>
          </a:xfrm>
          <a:custGeom>
            <a:avLst/>
            <a:gdLst/>
            <a:ahLst/>
            <a:cxnLst/>
            <a:rect l="l" t="t" r="r" b="b"/>
            <a:pathLst>
              <a:path w="43200" h="43200" fill="none" stroke="1" extrusionOk="0">
                <a:moveTo>
                  <a:pt x="-22" y="29977"/>
                </a:moveTo>
                <a:lnTo>
                  <a:pt x="-22" y="29977"/>
                </a:lnTo>
                <a:cubicBezTo>
                  <a:pt x="-22" y="29977"/>
                  <a:pt x="29238" y="51595"/>
                  <a:pt x="43239" y="32973"/>
                </a:cubicBezTo>
              </a:path>
            </a:pathLst>
          </a:custGeom>
          <a:solidFill>
            <a:srgbClr val="FFFFFF"/>
          </a:solidFill>
          <a:ln w="6930">
            <a:solidFill>
              <a:srgbClr val="FFFFFF">
                <a:alpha val="0"/>
              </a:srgbClr>
            </a:solidFill>
            <a:round/>
            <a:headEnd/>
            <a:tailEnd/>
          </a:ln>
        </p:spPr>
      </p:sp>
      <p:sp>
        <p:nvSpPr>
          <p:cNvPr id="10" name="Shape 1061"/>
          <p:cNvSpPr>
            <a:spLocks noChangeArrowheads="1" noGrp="1"/>
          </p:cNvSpPr>
          <p:nvPr userDrawn="1"/>
        </p:nvSpPr>
        <p:spPr bwMode="auto">
          <a:xfrm>
            <a:off x="0" y="2"/>
            <a:ext cx="12191999" cy="6838950"/>
          </a:xfrm>
          <a:custGeom>
            <a:avLst/>
            <a:gdLst/>
            <a:ahLst/>
            <a:cxnLst/>
            <a:rect l="l" t="t" r="r" b="b"/>
            <a:pathLst>
              <a:path w="43200" h="43200" fill="none" stroke="1" extrusionOk="0">
                <a:moveTo>
                  <a:pt x="-22" y="29562"/>
                </a:moveTo>
                <a:lnTo>
                  <a:pt x="-22" y="29562"/>
                </a:lnTo>
                <a:cubicBezTo>
                  <a:pt x="-22" y="29562"/>
                  <a:pt x="28147" y="51135"/>
                  <a:pt x="43233" y="30816"/>
                </a:cubicBezTo>
              </a:path>
            </a:pathLst>
          </a:custGeom>
          <a:solidFill>
            <a:srgbClr val="FFFFFF"/>
          </a:solidFill>
          <a:ln w="6300">
            <a:solidFill>
              <a:srgbClr val="FFFFFF">
                <a:alpha val="77254"/>
              </a:srgbClr>
            </a:solidFill>
            <a:round/>
            <a:headEnd/>
            <a:tailEnd/>
          </a:ln>
        </p:spPr>
      </p:sp>
      <p:sp>
        <p:nvSpPr>
          <p:cNvPr id="11" name="Shape 1062"/>
          <p:cNvSpPr>
            <a:spLocks noChangeArrowheads="1" noGrp="1"/>
          </p:cNvSpPr>
          <p:nvPr userDrawn="1"/>
        </p:nvSpPr>
        <p:spPr bwMode="auto">
          <a:xfrm>
            <a:off x="0" y="2"/>
            <a:ext cx="12191999" cy="6838950"/>
          </a:xfrm>
          <a:custGeom>
            <a:avLst/>
            <a:gdLst/>
            <a:ahLst/>
            <a:cxnLst/>
            <a:rect l="l" t="t" r="r" b="b"/>
            <a:pathLst>
              <a:path w="43200" h="43200" fill="none" stroke="1" extrusionOk="0">
                <a:moveTo>
                  <a:pt x="-22" y="29147"/>
                </a:moveTo>
                <a:lnTo>
                  <a:pt x="-22" y="29147"/>
                </a:lnTo>
                <a:cubicBezTo>
                  <a:pt x="-22" y="29147"/>
                  <a:pt x="27056" y="50675"/>
                  <a:pt x="43228" y="28658"/>
                </a:cubicBezTo>
              </a:path>
            </a:pathLst>
          </a:custGeom>
          <a:solidFill>
            <a:srgbClr val="FFFFFF"/>
          </a:solidFill>
          <a:ln w="5670">
            <a:solidFill>
              <a:srgbClr val="FFFFFF">
                <a:alpha val="65882"/>
              </a:srgbClr>
            </a:solidFill>
            <a:round/>
            <a:headEnd/>
            <a:tailEnd/>
          </a:ln>
        </p:spPr>
      </p:sp>
      <p:sp>
        <p:nvSpPr>
          <p:cNvPr id="12" name="Shape 1063"/>
          <p:cNvSpPr>
            <a:spLocks noChangeArrowheads="1" noGrp="1"/>
          </p:cNvSpPr>
          <p:nvPr userDrawn="1"/>
        </p:nvSpPr>
        <p:spPr bwMode="auto">
          <a:xfrm>
            <a:off x="0" y="2"/>
            <a:ext cx="12191999" cy="6838950"/>
          </a:xfrm>
          <a:custGeom>
            <a:avLst/>
            <a:gdLst/>
            <a:ahLst/>
            <a:cxnLst/>
            <a:rect l="l" t="t" r="r" b="b"/>
            <a:pathLst>
              <a:path w="43200" h="43200" fill="none" stroke="1" extrusionOk="0">
                <a:moveTo>
                  <a:pt x="-22" y="28733"/>
                </a:moveTo>
                <a:lnTo>
                  <a:pt x="-22" y="28733"/>
                </a:lnTo>
                <a:cubicBezTo>
                  <a:pt x="-22" y="28733"/>
                  <a:pt x="25965" y="50214"/>
                  <a:pt x="43222" y="26500"/>
                </a:cubicBezTo>
              </a:path>
            </a:pathLst>
          </a:custGeom>
          <a:solidFill>
            <a:srgbClr val="FFFFFF"/>
          </a:solidFill>
          <a:ln w="5040">
            <a:solidFill>
              <a:srgbClr val="FFFFFF">
                <a:alpha val="54900"/>
              </a:srgbClr>
            </a:solidFill>
            <a:round/>
            <a:headEnd/>
            <a:tailEnd/>
          </a:ln>
        </p:spPr>
      </p:sp>
      <p:sp>
        <p:nvSpPr>
          <p:cNvPr id="13" name="Shape 1064"/>
          <p:cNvSpPr>
            <a:spLocks noChangeArrowheads="1" noGrp="1"/>
          </p:cNvSpPr>
          <p:nvPr userDrawn="1"/>
        </p:nvSpPr>
        <p:spPr bwMode="auto">
          <a:xfrm>
            <a:off x="0" y="2"/>
            <a:ext cx="12191999" cy="6838950"/>
          </a:xfrm>
          <a:custGeom>
            <a:avLst/>
            <a:gdLst/>
            <a:ahLst/>
            <a:cxnLst/>
            <a:rect l="l" t="t" r="r" b="b"/>
            <a:pathLst>
              <a:path w="43200" h="43200" fill="none" stroke="1" extrusionOk="0">
                <a:moveTo>
                  <a:pt x="-22" y="28319"/>
                </a:moveTo>
                <a:lnTo>
                  <a:pt x="-22" y="28319"/>
                </a:lnTo>
                <a:cubicBezTo>
                  <a:pt x="-22" y="28319"/>
                  <a:pt x="24873" y="49754"/>
                  <a:pt x="43216" y="24342"/>
                </a:cubicBezTo>
              </a:path>
            </a:pathLst>
          </a:custGeom>
          <a:solidFill>
            <a:srgbClr val="FFFFFF"/>
          </a:solidFill>
          <a:ln w="4410">
            <a:solidFill>
              <a:srgbClr val="FFFFFF">
                <a:alpha val="43529"/>
              </a:srgbClr>
            </a:solidFill>
            <a:round/>
            <a:headEnd/>
            <a:tailEnd/>
          </a:ln>
        </p:spPr>
      </p:sp>
      <p:sp>
        <p:nvSpPr>
          <p:cNvPr id="14" name="Shape 1065"/>
          <p:cNvSpPr>
            <a:spLocks noChangeArrowheads="1" noGrp="1"/>
          </p:cNvSpPr>
          <p:nvPr userDrawn="1"/>
        </p:nvSpPr>
        <p:spPr bwMode="auto">
          <a:xfrm>
            <a:off x="0" y="2"/>
            <a:ext cx="12191999" cy="6838950"/>
          </a:xfrm>
          <a:custGeom>
            <a:avLst/>
            <a:gdLst/>
            <a:ahLst/>
            <a:cxnLst/>
            <a:rect l="l" t="t" r="r" b="b"/>
            <a:pathLst>
              <a:path w="43200" h="43200" fill="none" stroke="1" extrusionOk="0">
                <a:moveTo>
                  <a:pt x="-22" y="27904"/>
                </a:moveTo>
                <a:lnTo>
                  <a:pt x="-22" y="27904"/>
                </a:lnTo>
                <a:cubicBezTo>
                  <a:pt x="-22" y="27904"/>
                  <a:pt x="23782" y="49294"/>
                  <a:pt x="43211" y="22185"/>
                </a:cubicBezTo>
              </a:path>
            </a:pathLst>
          </a:custGeom>
          <a:solidFill>
            <a:srgbClr val="FFFFFF"/>
          </a:solidFill>
          <a:ln w="3780">
            <a:solidFill>
              <a:srgbClr val="FFFFFF">
                <a:alpha val="32156"/>
              </a:srgbClr>
            </a:solidFill>
            <a:round/>
            <a:headEnd/>
            <a:tailEnd/>
          </a:ln>
        </p:spPr>
      </p:sp>
      <p:sp>
        <p:nvSpPr>
          <p:cNvPr id="15" name="Shape 1066"/>
          <p:cNvSpPr>
            <a:spLocks noChangeArrowheads="1" noGrp="1"/>
          </p:cNvSpPr>
          <p:nvPr userDrawn="1"/>
        </p:nvSpPr>
        <p:spPr bwMode="auto">
          <a:xfrm>
            <a:off x="0" y="2"/>
            <a:ext cx="12191999" cy="6838950"/>
          </a:xfrm>
          <a:custGeom>
            <a:avLst/>
            <a:gdLst/>
            <a:ahLst/>
            <a:cxnLst/>
            <a:rect l="l" t="t" r="r" b="b"/>
            <a:pathLst>
              <a:path w="43200" h="43200" fill="none" stroke="1" extrusionOk="0">
                <a:moveTo>
                  <a:pt x="-22" y="27489"/>
                </a:moveTo>
                <a:lnTo>
                  <a:pt x="-22" y="27489"/>
                </a:lnTo>
                <a:cubicBezTo>
                  <a:pt x="-22" y="27489"/>
                  <a:pt x="22691" y="48834"/>
                  <a:pt x="43205" y="20027"/>
                </a:cubicBezTo>
              </a:path>
            </a:pathLst>
          </a:custGeom>
          <a:solidFill>
            <a:srgbClr val="FFFFFF"/>
          </a:solidFill>
          <a:ln w="3150">
            <a:solidFill>
              <a:srgbClr val="FFFFFF">
                <a:alpha val="21176"/>
              </a:srgbClr>
            </a:solidFill>
            <a:round/>
            <a:headEnd/>
            <a:tailEnd/>
          </a:ln>
        </p:spPr>
      </p:sp>
      <p:sp>
        <p:nvSpPr>
          <p:cNvPr id="16" name="Shape 1067"/>
          <p:cNvSpPr>
            <a:spLocks noChangeArrowheads="1" noGrp="1"/>
          </p:cNvSpPr>
          <p:nvPr userDrawn="1"/>
        </p:nvSpPr>
        <p:spPr bwMode="auto">
          <a:xfrm>
            <a:off x="0" y="2"/>
            <a:ext cx="12191999" cy="6838950"/>
          </a:xfrm>
          <a:custGeom>
            <a:avLst/>
            <a:gdLst/>
            <a:ahLst/>
            <a:cxnLst/>
            <a:rect l="l" t="t" r="r" b="b"/>
            <a:pathLst>
              <a:path w="43200" h="43200" fill="none" stroke="1" extrusionOk="0">
                <a:moveTo>
                  <a:pt x="-22" y="27075"/>
                </a:moveTo>
                <a:lnTo>
                  <a:pt x="-22" y="27075"/>
                </a:lnTo>
                <a:cubicBezTo>
                  <a:pt x="-22" y="27075"/>
                  <a:pt x="21600" y="48374"/>
                  <a:pt x="43200" y="17869"/>
                </a:cubicBezTo>
              </a:path>
            </a:pathLst>
          </a:custGeom>
          <a:solidFill>
            <a:srgbClr val="FFFFFF"/>
          </a:solidFill>
          <a:ln w="2520">
            <a:solidFill>
              <a:srgbClr val="FFFFFF">
                <a:alpha val="9803"/>
              </a:srgbClr>
            </a:solidFill>
            <a:round/>
            <a:headEnd/>
            <a:tailEnd/>
          </a:ln>
        </p:spPr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609599" y="1600201"/>
            <a:ext cx="10972800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609599" y="6356351"/>
            <a:ext cx="28447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28A2AD-CA6C-4CEE-80DD-5B3591997DB0}" type="datetimeFigureOut">
              <a:rPr/>
              <a:t/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165599" y="6356351"/>
            <a:ext cx="3860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737599" y="6356351"/>
            <a:ext cx="28447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F5014F7-E485-415F-A69C-6237A648DEF6}" type="slidenum">
              <a:rPr/>
              <a:t/>
            </a:fld>
            <a:endParaRPr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09599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>
        <a:spcBef>
          <a:spcPts val="0"/>
        </a:spcBef>
        <a:buNone/>
        <a:defRPr sz="4400" b="1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599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g"/></Relationships>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g"/></Relationships>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g"/></Relationships>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g"/></Relationships>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8.jpg"/></Relationships>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jpg"/></Relationships>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studopedia.ru/5_21707_oboznacheniya-graficheskie-materialov-na-vidah.html" TargetMode="External"/><Relationship Id="rId3" Type="http://schemas.openxmlformats.org/officeDocument/2006/relationships/hyperlink" Target="https://ppt-online.org/454892" TargetMode="Externa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Relationship Id="rId3" Type="http://schemas.openxmlformats.org/officeDocument/2006/relationships/image" Target="../media/image4.jp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g"/><Relationship Id="rId3" Type="http://schemas.openxmlformats.org/officeDocument/2006/relationships/image" Target="../media/image6.jp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g"/><Relationship Id="rId3" Type="http://schemas.openxmlformats.org/officeDocument/2006/relationships/image" Target="../media/image8.jpg"/><Relationship Id="rId4" Type="http://schemas.openxmlformats.org/officeDocument/2006/relationships/image" Target="../media/image9.jp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jpg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3033737" y="1303549"/>
            <a:ext cx="6540162" cy="223198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6000">
                <a:latin typeface="Times New Roman"/>
                <a:cs typeface="Times New Roman"/>
              </a:rPr>
              <a:t>Презентация на тему: «СЕЧЕНИЯ»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3667380" y="4657572"/>
            <a:ext cx="8046757" cy="159223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400">
                <a:latin typeface="Times New Roman"/>
                <a:ea typeface="Times New Roman"/>
                <a:cs typeface="Times New Roman"/>
              </a:rPr>
              <a:t>Преподаватель:</a:t>
            </a:r>
            <a:r>
              <a:rPr lang="ru-RU" sz="2400"/>
              <a:t> </a:t>
            </a:r>
            <a:r>
              <a:rPr lang="ru-RU" sz="2400">
                <a:latin typeface="Times New Roman"/>
                <a:ea typeface="Times New Roman"/>
                <a:cs typeface="Times New Roman"/>
              </a:rPr>
              <a:t>Гомозова</a:t>
            </a:r>
            <a:r>
              <a:rPr lang="ru-RU" sz="2400">
                <a:latin typeface="Times New Roman"/>
                <a:ea typeface="Times New Roman"/>
                <a:cs typeface="Times New Roman"/>
              </a:rPr>
              <a:t> Л.Н.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13113" y="218413"/>
            <a:ext cx="10304113" cy="1517479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/>
          </a:bodyPr>
          <a:lstStyle/>
          <a:p>
            <a:pPr>
              <a:defRPr/>
            </a:pPr>
            <a:r>
              <a:rPr lang="ru-RU" sz="2800" b="1" i="0">
                <a:latin typeface="Times New Roman"/>
                <a:cs typeface="Times New Roman"/>
              </a:rPr>
              <a:t>4.</a:t>
            </a:r>
            <a:r>
              <a:rPr lang="ru-RU" sz="2800" b="1" i="0">
                <a:latin typeface="Times New Roman"/>
                <a:cs typeface="Times New Roman"/>
              </a:rPr>
              <a:t> </a:t>
            </a:r>
            <a:r>
              <a:rPr lang="ru-RU" sz="2800" b="1" i="0">
                <a:latin typeface="Times New Roman"/>
                <a:cs typeface="Times New Roman"/>
              </a:rPr>
              <a:t>Построение фигур сечений:</a:t>
            </a:r>
            <a:br>
              <a:rPr lang="ru-RU"/>
            </a:br>
            <a:r>
              <a:rPr lang="ru-RU"/>
              <a:t>     </a:t>
            </a:r>
            <a:r>
              <a:rPr lang="ru-RU" sz="2800" b="1">
                <a:latin typeface="Times New Roman"/>
                <a:ea typeface="Times New Roman"/>
                <a:cs typeface="Times New Roman"/>
              </a:rPr>
              <a:t>а) проведение центровых линий фигуры сечения</a:t>
            </a:r>
            <a:endParaRPr sz="2800" b="1">
              <a:latin typeface="Times New Roman"/>
              <a:cs typeface="Times New Roman"/>
            </a:endParaRPr>
          </a:p>
        </p:txBody>
      </p:sp>
      <p:pic>
        <p:nvPicPr>
          <p:cNvPr id="4" name="Объект 3"/>
          <p:cNvPicPr>
            <a:picLocks noChangeAspect="1" noGrp="1"/>
          </p:cNvPicPr>
          <p:nvPr>
            <p:ph idx="1"/>
          </p:nvPr>
        </p:nvPicPr>
        <p:blipFill>
          <a:blip r:embed="rId2"/>
          <a:stretch/>
        </p:blipFill>
        <p:spPr bwMode="auto">
          <a:xfrm flipH="0" flipV="0">
            <a:off x="1036217" y="2090310"/>
            <a:ext cx="9519944" cy="4255239"/>
          </a:xfrm>
          <a:prstGeom prst="roundRect">
            <a:avLst>
              <a:gd name="adj" fmla="val 16667"/>
            </a:avLst>
          </a:prstGeom>
          <a:ln w="38099">
            <a:solidFill>
              <a:schemeClr val="accent6">
                <a:lumMod val="74901"/>
              </a:schemeClr>
            </a:solidFill>
            <a:prstDash val="solid"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 flipH="0" flipV="0">
            <a:off x="270164" y="242862"/>
            <a:ext cx="10131424" cy="860527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 fontScale="90000" lnSpcReduction="2000"/>
          </a:bodyPr>
          <a:lstStyle/>
          <a:p>
            <a:pPr>
              <a:defRPr/>
            </a:pPr>
            <a:br>
              <a:rPr lang="ru-RU"/>
            </a:br>
            <a:r>
              <a:rPr lang="ru-RU" sz="2800" b="1">
                <a:latin typeface="Times New Roman"/>
                <a:ea typeface="Times New Roman"/>
                <a:cs typeface="Times New Roman"/>
              </a:rPr>
              <a:t>б) Построение общего очертания фигуры сечения</a:t>
            </a:r>
            <a:endParaRPr sz="2800" b="1">
              <a:latin typeface="Times New Roman"/>
              <a:cs typeface="Times New Roman"/>
            </a:endParaRPr>
          </a:p>
        </p:txBody>
      </p:sp>
      <p:pic>
        <p:nvPicPr>
          <p:cNvPr id="4" name="Объект 3"/>
          <p:cNvPicPr>
            <a:picLocks noChangeAspect="1" noGrp="1"/>
          </p:cNvPicPr>
          <p:nvPr>
            <p:ph idx="1"/>
          </p:nvPr>
        </p:nvPicPr>
        <p:blipFill>
          <a:blip r:embed="rId2"/>
          <a:stretch/>
        </p:blipFill>
        <p:spPr bwMode="auto">
          <a:xfrm flipH="0" flipV="0">
            <a:off x="1703668" y="1750269"/>
            <a:ext cx="8697921" cy="4773575"/>
          </a:xfrm>
          <a:prstGeom prst="roundRect">
            <a:avLst>
              <a:gd name="adj" fmla="val 16667"/>
            </a:avLst>
          </a:prstGeom>
          <a:ln w="38099">
            <a:solidFill>
              <a:schemeClr val="accent6">
                <a:lumMod val="74901"/>
              </a:schemeClr>
            </a:solidFill>
            <a:prstDash val="solid"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60143" y="242861"/>
            <a:ext cx="10131425" cy="661757"/>
          </a:xfrm>
        </p:spPr>
        <p:txBody>
          <a:bodyPr/>
          <a:lstStyle/>
          <a:p>
            <a:pPr>
              <a:defRPr/>
            </a:pPr>
            <a:r>
              <a:rPr lang="ru-RU" sz="2800">
                <a:latin typeface="Times New Roman"/>
                <a:ea typeface="Times New Roman"/>
                <a:cs typeface="Times New Roman"/>
              </a:rPr>
              <a:t>В) Уточнение фигуры сечения</a:t>
            </a:r>
            <a:endParaRPr/>
          </a:p>
        </p:txBody>
      </p:sp>
      <p:pic>
        <p:nvPicPr>
          <p:cNvPr id="4" name="Объект 3"/>
          <p:cNvPicPr>
            <a:picLocks noChangeAspect="1" noGrp="1"/>
          </p:cNvPicPr>
          <p:nvPr>
            <p:ph idx="1"/>
          </p:nvPr>
        </p:nvPicPr>
        <p:blipFill>
          <a:blip r:embed="rId2"/>
          <a:stretch/>
        </p:blipFill>
        <p:spPr bwMode="auto">
          <a:xfrm flipH="0" flipV="0">
            <a:off x="1373727" y="1149110"/>
            <a:ext cx="10165814" cy="4909231"/>
          </a:xfrm>
          <a:prstGeom prst="roundRect">
            <a:avLst>
              <a:gd name="adj" fmla="val 4635"/>
            </a:avLst>
          </a:prstGeom>
          <a:ln w="38099">
            <a:solidFill>
              <a:schemeClr val="accent6">
                <a:lumMod val="74901"/>
              </a:schemeClr>
            </a:solidFill>
            <a:prstDash val="solid"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84592" y="230638"/>
            <a:ext cx="10131425" cy="1052945"/>
          </a:xfrm>
        </p:spPr>
        <p:txBody>
          <a:bodyPr/>
          <a:lstStyle/>
          <a:p>
            <a:pPr>
              <a:defRPr/>
            </a:pPr>
            <a:r>
              <a:rPr lang="ru-RU" sz="2800">
                <a:latin typeface="Times New Roman"/>
                <a:ea typeface="Times New Roman"/>
                <a:cs typeface="Times New Roman"/>
              </a:rPr>
              <a:t>Г) Штриховка фигуры сечения</a:t>
            </a:r>
            <a:endParaRPr sz="2800">
              <a:latin typeface="Times New Roman"/>
              <a:cs typeface="Times New Roman"/>
            </a:endParaRPr>
          </a:p>
        </p:txBody>
      </p:sp>
      <p:pic>
        <p:nvPicPr>
          <p:cNvPr id="4" name="Объект 3"/>
          <p:cNvPicPr>
            <a:picLocks noChangeAspect="1" noGrp="1"/>
          </p:cNvPicPr>
          <p:nvPr>
            <p:ph idx="1"/>
          </p:nvPr>
        </p:nvPicPr>
        <p:blipFill>
          <a:blip r:embed="rId2"/>
          <a:stretch/>
        </p:blipFill>
        <p:spPr bwMode="auto">
          <a:xfrm flipH="0" flipV="0">
            <a:off x="914608" y="1283582"/>
            <a:ext cx="9674780" cy="4982624"/>
          </a:xfrm>
          <a:prstGeom prst="roundRect">
            <a:avLst>
              <a:gd name="adj" fmla="val 16667"/>
            </a:avLst>
          </a:prstGeom>
          <a:ln w="38099">
            <a:solidFill>
              <a:schemeClr val="accent6">
                <a:lumMod val="74901"/>
              </a:schemeClr>
            </a:solidFill>
            <a:prstDash val="solid"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366738" y="268942"/>
            <a:ext cx="10450488" cy="118578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800" b="1" i="0">
                <a:latin typeface="Times New Roman"/>
                <a:cs typeface="Times New Roman"/>
              </a:rPr>
              <a:t>5. Обозначение секущих плоскостей</a:t>
            </a:r>
            <a:br>
              <a:rPr lang="ru-RU" sz="2800" b="1" i="0">
                <a:latin typeface="Times New Roman"/>
                <a:cs typeface="Times New Roman"/>
              </a:rPr>
            </a:br>
            <a:r>
              <a:rPr lang="ru-RU" sz="2800" b="1" i="0">
                <a:latin typeface="Times New Roman"/>
                <a:cs typeface="Times New Roman"/>
              </a:rPr>
              <a:t>и фигур сечений, обводка</a:t>
            </a:r>
            <a:endParaRPr i="0"/>
          </a:p>
        </p:txBody>
      </p:sp>
      <p:pic>
        <p:nvPicPr>
          <p:cNvPr id="4" name="Объект 3"/>
          <p:cNvPicPr>
            <a:picLocks noChangeAspect="1" noGrp="1"/>
          </p:cNvPicPr>
          <p:nvPr>
            <p:ph idx="1"/>
          </p:nvPr>
        </p:nvPicPr>
        <p:blipFill>
          <a:blip r:embed="rId2"/>
          <a:stretch/>
        </p:blipFill>
        <p:spPr bwMode="auto">
          <a:xfrm>
            <a:off x="2031312" y="1664778"/>
            <a:ext cx="8347373" cy="4558951"/>
          </a:xfrm>
          <a:prstGeom prst="rect">
            <a:avLst/>
          </a:prstGeom>
          <a:ln w="38099">
            <a:solidFill>
              <a:schemeClr val="accent6">
                <a:lumMod val="74901"/>
              </a:schemeClr>
            </a:solidFill>
            <a:prstDash val="solid"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245715" y="242862"/>
            <a:ext cx="10131425" cy="955149"/>
          </a:xfrm>
        </p:spPr>
        <p:txBody>
          <a:bodyPr>
            <a:normAutofit/>
          </a:bodyPr>
          <a:lstStyle/>
          <a:p>
            <a:pPr marL="571500" indent="-571500">
              <a:buFont typeface="Arial"/>
              <a:buChar char="•"/>
              <a:defRPr/>
            </a:pPr>
            <a:r>
              <a:rPr lang="ru-RU" sz="2800">
                <a:latin typeface="Times New Roman"/>
                <a:cs typeface="Times New Roman"/>
              </a:rPr>
              <a:t>Обозначение СЕЧЕНИЙ</a:t>
            </a:r>
            <a:endParaRPr sz="280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453533" y="1198010"/>
            <a:ext cx="6428916" cy="5085433"/>
          </a:xfrm>
        </p:spPr>
        <p:txBody>
          <a:bodyPr/>
          <a:lstStyle/>
          <a:p>
            <a:pPr>
              <a:defRPr/>
            </a:pPr>
            <a:r>
              <a:rPr lang="ru-RU" sz="2400" b="0" i="0">
                <a:latin typeface="Times New Roman"/>
                <a:cs typeface="Times New Roman"/>
              </a:rPr>
              <a:t>ГОСТ 2.305-68 устанавливает правила изображения и обозначения сечений.</a:t>
            </a:r>
            <a:endParaRPr sz="2400" b="0" i="0"/>
          </a:p>
          <a:p>
            <a:pPr>
              <a:defRPr/>
            </a:pPr>
            <a:r>
              <a:rPr lang="ru-RU" sz="2400">
                <a:latin typeface="Times New Roman"/>
                <a:cs typeface="Times New Roman"/>
              </a:rPr>
              <a:t>При вынесенном сечении положение секущей плоскости указывают на чертеже линией сече</a:t>
            </a:r>
            <a:r>
              <a:rPr lang="ru-RU" sz="2400">
                <a:latin typeface="Times New Roman"/>
                <a:cs typeface="Times New Roman"/>
              </a:rPr>
              <a:t>ния- разомкнутой линией, которая проводится в виде отдельных штрихов, не пересекающих контур соответствующего изображения</a:t>
            </a:r>
            <a:endParaRPr sz="2400">
              <a:latin typeface="Times New Roman"/>
              <a:cs typeface="Times New Roman"/>
            </a:endParaRPr>
          </a:p>
          <a:p>
            <a:pPr>
              <a:defRPr/>
            </a:pPr>
            <a:r>
              <a:rPr lang="ru-RU" sz="2400">
                <a:latin typeface="Times New Roman"/>
                <a:cs typeface="Times New Roman"/>
              </a:rPr>
              <a:t>Расстояние между штрихами берут от 1 до 2 мм.</a:t>
            </a:r>
            <a:endParaRPr sz="2400">
              <a:latin typeface="Times New Roman"/>
              <a:cs typeface="Times New Roman"/>
            </a:endParaRPr>
          </a:p>
          <a:p>
            <a:pPr>
              <a:defRPr/>
            </a:pPr>
            <a:r>
              <a:rPr lang="ru-RU" sz="2400">
                <a:latin typeface="Times New Roman"/>
                <a:cs typeface="Times New Roman"/>
              </a:rPr>
              <a:t>Толщина штрихов в 2-3 раза меньше основной 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6882447" y="1430460"/>
            <a:ext cx="4897451" cy="5196932"/>
          </a:xfrm>
          <a:prstGeom prst="rect">
            <a:avLst/>
          </a:prstGeom>
          <a:ln w="38099">
            <a:solidFill>
              <a:schemeClr val="accent6">
                <a:lumMod val="74901"/>
              </a:schemeClr>
            </a:solidFill>
            <a:prstDash val="solid"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 flipH="0" flipV="0">
            <a:off x="476759" y="342287"/>
            <a:ext cx="10963635" cy="6051175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ru-RU"/>
              <a:t>   </a:t>
            </a:r>
            <a:r>
              <a:rPr lang="ru-RU" sz="2800" b="0">
                <a:latin typeface="Times New Roman"/>
                <a:cs typeface="Times New Roman"/>
              </a:rPr>
              <a:t>При вынесенном сечении положение секущей плоскости на чертеже обозначают буквами:</a:t>
            </a:r>
            <a:br>
              <a:rPr lang="ru-RU" sz="2800" b="0">
                <a:latin typeface="Times New Roman"/>
                <a:cs typeface="Times New Roman"/>
              </a:rPr>
            </a:br>
            <a:r>
              <a:rPr lang="ru-RU" sz="2800" b="0">
                <a:latin typeface="Times New Roman"/>
                <a:cs typeface="Times New Roman"/>
              </a:rPr>
              <a:t>      у начала и конца линии сечения ставят одну и ту же прописную букву русского алфавита ( начиная с буквы А). </a:t>
            </a:r>
            <a:br>
              <a:rPr lang="ru-RU" sz="2800" b="0">
                <a:latin typeface="Times New Roman"/>
                <a:cs typeface="Times New Roman"/>
              </a:rPr>
            </a:br>
            <a:r>
              <a:rPr lang="ru-RU" sz="2800" b="0">
                <a:latin typeface="Times New Roman"/>
                <a:cs typeface="Times New Roman"/>
              </a:rPr>
              <a:t>Буквы наносят около стрелок, указывающих направление взгляда со стороны внешнего угла.</a:t>
            </a:r>
            <a:br>
              <a:rPr lang="ru-RU" sz="2800" b="0">
                <a:latin typeface="Times New Roman"/>
                <a:cs typeface="Times New Roman"/>
              </a:rPr>
            </a:br>
            <a:r>
              <a:rPr lang="ru-RU" sz="2800" b="0">
                <a:latin typeface="Times New Roman"/>
                <a:cs typeface="Times New Roman"/>
              </a:rPr>
              <a:t>     Фигура сечения отмечается надписью по типу «А-А»  </a:t>
            </a:r>
            <a:br>
              <a:rPr lang="ru-RU" sz="2800" b="0">
                <a:latin typeface="Times New Roman"/>
                <a:cs typeface="Times New Roman"/>
              </a:rPr>
            </a:br>
            <a:r>
              <a:rPr lang="ru-RU" sz="2800" b="0">
                <a:latin typeface="Times New Roman"/>
                <a:cs typeface="Times New Roman"/>
              </a:rPr>
              <a:t>( ВСЕГДА ДВУМЯ БУКВАМИ ЧЕРЕЗ ТИРЕ)</a:t>
            </a:r>
            <a:endParaRPr sz="2800" b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 flipH="0" flipV="0">
            <a:off x="685800" y="609600"/>
            <a:ext cx="7708480" cy="489792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ru-RU" sz="2600" b="0" i="0">
                <a:latin typeface="Times New Roman"/>
                <a:cs typeface="Times New Roman"/>
              </a:rPr>
              <a:t>Фигура сечения изображается штриховкой:</a:t>
            </a:r>
            <a:br>
              <a:rPr lang="ru-RU" sz="2600" b="0" i="1">
                <a:latin typeface="Times New Roman"/>
                <a:cs typeface="Times New Roman"/>
              </a:rPr>
            </a:br>
            <a:br>
              <a:rPr lang="ru-RU" sz="2600" b="0" i="1">
                <a:latin typeface="Times New Roman"/>
                <a:cs typeface="Times New Roman"/>
              </a:rPr>
            </a:br>
            <a:r>
              <a:rPr lang="ru-RU" sz="2600" b="0">
                <a:latin typeface="Times New Roman"/>
                <a:cs typeface="Times New Roman"/>
              </a:rPr>
              <a:t>1. Тонкими линиями</a:t>
            </a:r>
            <a:br>
              <a:rPr lang="ru-RU" sz="2600" b="0">
                <a:latin typeface="Times New Roman"/>
                <a:cs typeface="Times New Roman"/>
              </a:rPr>
            </a:br>
            <a:r>
              <a:rPr lang="ru-RU" sz="2600" b="0">
                <a:latin typeface="Times New Roman"/>
                <a:cs typeface="Times New Roman"/>
              </a:rPr>
              <a:t>2. Под углом 45°</a:t>
            </a:r>
            <a:br>
              <a:rPr lang="ru-RU" sz="2600" b="0">
                <a:latin typeface="Times New Roman"/>
                <a:cs typeface="Times New Roman"/>
              </a:rPr>
            </a:br>
            <a:r>
              <a:rPr lang="ru-RU" sz="2600" b="0">
                <a:latin typeface="Times New Roman"/>
                <a:cs typeface="Times New Roman"/>
              </a:rPr>
              <a:t>3. Через 2мм</a:t>
            </a:r>
            <a:br>
              <a:rPr lang="ru-RU" sz="2600" b="0">
                <a:latin typeface="Times New Roman"/>
                <a:cs typeface="Times New Roman"/>
              </a:rPr>
            </a:br>
            <a:br>
              <a:rPr lang="ru-RU" sz="2600" b="0">
                <a:latin typeface="Times New Roman"/>
                <a:cs typeface="Times New Roman"/>
              </a:rPr>
            </a:br>
            <a:r>
              <a:rPr lang="ru-RU" sz="2600" b="0">
                <a:latin typeface="Times New Roman"/>
                <a:cs typeface="Times New Roman"/>
              </a:rPr>
              <a:t>В сечении показывается только то , что находится непосредственно в секущей плоскости, что соприкасается с секущей плоскостью.</a:t>
            </a:r>
            <a:endParaRPr sz="2600" b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7913316" y="1034598"/>
            <a:ext cx="3907640" cy="45781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8099">
            <a:solidFill>
              <a:schemeClr val="accent6">
                <a:lumMod val="74901"/>
              </a:schemeClr>
            </a:solidFill>
            <a:prstDash val="solid"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751482" y="429720"/>
            <a:ext cx="11233183" cy="759555"/>
          </a:xfrm>
        </p:spPr>
        <p:txBody>
          <a:bodyPr>
            <a:noAutofit/>
          </a:bodyPr>
          <a:lstStyle/>
          <a:p>
            <a:pPr marL="571500" indent="-571500">
              <a:buFont typeface="Arial"/>
              <a:buChar char="•"/>
              <a:defRPr/>
            </a:pPr>
            <a:r>
              <a:rPr lang="ru-RU" sz="2800">
                <a:latin typeface="Times New Roman"/>
                <a:cs typeface="Times New Roman"/>
              </a:rPr>
              <a:t>Особенности выполнения сечений</a:t>
            </a:r>
            <a:endParaRPr sz="280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 bwMode="auto">
          <a:xfrm>
            <a:off x="5941154" y="1750878"/>
            <a:ext cx="5782235" cy="4385869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ru-RU" sz="2800">
                <a:latin typeface="Times New Roman"/>
                <a:cs typeface="Times New Roman"/>
              </a:rPr>
              <a:t>Желательно сечения выполнять в том же масштабе, что и изображение, к которому оно относится, или указывают масштаб, если он изменён. По построению и расположению сечение должно соответствовать направлению, указанному стрелками.</a:t>
            </a:r>
            <a:endParaRPr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468611" y="2124265"/>
            <a:ext cx="4999657" cy="31200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8099">
            <a:solidFill>
              <a:schemeClr val="accent6">
                <a:lumMod val="74901"/>
              </a:schemeClr>
            </a:solidFill>
            <a:prstDash val="solid"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 flipH="0" flipV="0">
            <a:off x="585668" y="242975"/>
            <a:ext cx="11279107" cy="5203471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 fontScale="90000" lnSpcReduction="2000"/>
          </a:bodyPr>
          <a:lstStyle/>
          <a:p>
            <a:pPr marL="571500" indent="-571500" algn="l">
              <a:buFont typeface="Arial"/>
              <a:buChar char="•"/>
              <a:defRPr/>
            </a:pPr>
            <a:r>
              <a:rPr lang="ru-RU" sz="6000">
                <a:latin typeface="Times New Roman"/>
                <a:cs typeface="Times New Roman"/>
              </a:rPr>
              <a:t>Источники</a:t>
            </a:r>
            <a:br>
              <a:rPr lang="ru-RU"/>
            </a:br>
            <a:br>
              <a:rPr lang="ru-RU"/>
            </a:br>
            <a:r>
              <a:rPr lang="ru-RU"/>
              <a:t>1. </a:t>
            </a:r>
            <a:r>
              <a:rPr lang="ru-RU" u="sng">
                <a:solidFill>
                  <a:schemeClr val="tx1"/>
                </a:solidFill>
                <a:hlinkClick r:id="rId2" tooltip="https://studopedia.ru/5_21707_oboznacheniya-graficheskie-materialov-na-vidah.html"/>
              </a:rPr>
              <a:t>https://studopedia.ru/5_21707_oboznacheniya-graficheskie-materialov-na-vidah.html</a:t>
            </a:r>
            <a:br>
              <a:rPr lang="ru-RU"/>
            </a:br>
            <a:r>
              <a:rPr lang="ru-RU"/>
              <a:t>2. https://studfile.net/preview/3711419/page:5/</a:t>
            </a:r>
            <a:br>
              <a:rPr lang="ru-RU"/>
            </a:br>
            <a:r>
              <a:rPr lang="ru-RU"/>
              <a:t>3. https://studfile.net/preview/6334780/</a:t>
            </a:r>
            <a:br>
              <a:rPr lang="ru-RU"/>
            </a:br>
            <a:r>
              <a:rPr lang="ru-RU"/>
              <a:t>4. </a:t>
            </a:r>
            <a:r>
              <a:rPr lang="ru-RU" u="sng">
                <a:hlinkClick r:id="rId3" tooltip="https://ppt-online.org/454892"/>
              </a:rPr>
              <a:t>https://ppt-online.org/454892</a:t>
            </a:r>
            <a:br>
              <a:rPr lang="ru-RU"/>
            </a:br>
            <a:r>
              <a:rPr lang="ru-RU"/>
              <a:t>5.https://urok-1sept </a:t>
            </a:r>
            <a:r>
              <a:rPr lang="ru-RU"/>
              <a:t>ru.turbopages.org</a:t>
            </a:r>
            <a:r>
              <a:rPr lang="ru-RU"/>
              <a:t>/</a:t>
            </a:r>
            <a:r>
              <a:rPr lang="ru-RU"/>
              <a:t>turbo</a:t>
            </a:r>
            <a:r>
              <a:rPr lang="ru-RU"/>
              <a:t>/urok.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 marL="571500" indent="-571500">
              <a:buFont typeface="Arial"/>
              <a:buChar char="•"/>
              <a:defRPr/>
            </a:pPr>
            <a:r>
              <a:rPr lang="ru-RU" sz="2800">
                <a:latin typeface="Times New Roman"/>
                <a:ea typeface="Times New Roman"/>
                <a:cs typeface="Times New Roman"/>
              </a:rPr>
              <a:t>Содержание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 flipH="0" flipV="0">
            <a:off x="962895" y="1535888"/>
            <a:ext cx="7157895" cy="4425394"/>
          </a:xfrm>
        </p:spPr>
        <p:txBody>
          <a:bodyPr>
            <a:normAutofit/>
          </a:bodyPr>
          <a:lstStyle/>
          <a:p>
            <a:pPr marL="342900" indent="-342900">
              <a:buAutoNum type="arabicParenR"/>
              <a:defRPr/>
            </a:pPr>
            <a:r>
              <a:rPr lang="ru-RU" sz="2400">
                <a:latin typeface="Times New Roman"/>
                <a:ea typeface="Times New Roman"/>
                <a:cs typeface="Times New Roman"/>
              </a:rPr>
              <a:t>Сечение</a:t>
            </a:r>
            <a:endParaRPr sz="2400">
              <a:latin typeface="Times New Roman"/>
              <a:cs typeface="Times New Roman"/>
            </a:endParaRPr>
          </a:p>
          <a:p>
            <a:pPr marL="342900" indent="-342900">
              <a:buAutoNum type="arabicParenR"/>
              <a:defRPr/>
            </a:pPr>
            <a:r>
              <a:rPr lang="ru-RU" sz="2400">
                <a:latin typeface="Times New Roman"/>
                <a:ea typeface="Times New Roman"/>
                <a:cs typeface="Times New Roman"/>
              </a:rPr>
              <a:t>Суть использования сечения</a:t>
            </a:r>
            <a:endParaRPr sz="2400">
              <a:latin typeface="Times New Roman"/>
              <a:cs typeface="Times New Roman"/>
            </a:endParaRPr>
          </a:p>
          <a:p>
            <a:pPr marL="342900" indent="-342900">
              <a:buAutoNum type="arabicParenR"/>
              <a:defRPr/>
            </a:pPr>
            <a:r>
              <a:rPr lang="ru-RU" sz="2400">
                <a:latin typeface="Times New Roman"/>
                <a:ea typeface="Times New Roman"/>
                <a:cs typeface="Times New Roman"/>
              </a:rPr>
              <a:t>Виды сечений </a:t>
            </a:r>
            <a:endParaRPr sz="2400">
              <a:latin typeface="Times New Roman"/>
              <a:cs typeface="Times New Roman"/>
            </a:endParaRPr>
          </a:p>
          <a:p>
            <a:pPr marL="0" indent="0">
              <a:buNone/>
              <a:defRPr/>
            </a:pPr>
            <a:r>
              <a:rPr lang="ru-RU" sz="2400">
                <a:latin typeface="Times New Roman"/>
                <a:ea typeface="Times New Roman"/>
                <a:cs typeface="Times New Roman"/>
              </a:rPr>
              <a:t>          а) Наложенные</a:t>
            </a:r>
            <a:endParaRPr sz="2400">
              <a:latin typeface="Times New Roman"/>
              <a:cs typeface="Times New Roman"/>
            </a:endParaRPr>
          </a:p>
          <a:p>
            <a:pPr marL="0" indent="0">
              <a:buNone/>
              <a:defRPr/>
            </a:pPr>
            <a:r>
              <a:rPr lang="ru-RU" sz="2400">
                <a:latin typeface="Times New Roman"/>
                <a:ea typeface="Times New Roman"/>
                <a:cs typeface="Times New Roman"/>
              </a:rPr>
              <a:t>          б) Вынесенные</a:t>
            </a:r>
            <a:endParaRPr sz="2400">
              <a:latin typeface="Times New Roman"/>
              <a:cs typeface="Times New Roman"/>
            </a:endParaRPr>
          </a:p>
          <a:p>
            <a:pPr marL="0" indent="0">
              <a:buNone/>
              <a:defRPr/>
            </a:pPr>
            <a:r>
              <a:rPr lang="ru-RU" sz="2400">
                <a:latin typeface="Times New Roman"/>
                <a:ea typeface="Times New Roman"/>
                <a:cs typeface="Times New Roman"/>
              </a:rPr>
              <a:t>4) Построение сечений</a:t>
            </a:r>
            <a:endParaRPr sz="2400">
              <a:latin typeface="Times New Roman"/>
              <a:cs typeface="Times New Roman"/>
            </a:endParaRPr>
          </a:p>
          <a:p>
            <a:pPr marL="0" indent="0">
              <a:buNone/>
              <a:defRPr/>
            </a:pPr>
            <a:r>
              <a:rPr lang="ru-RU" sz="2400">
                <a:latin typeface="Times New Roman"/>
                <a:ea typeface="Times New Roman"/>
                <a:cs typeface="Times New Roman"/>
              </a:rPr>
              <a:t>5) Обозначение сечений</a:t>
            </a:r>
            <a:endParaRPr sz="2400">
              <a:latin typeface="Times New Roman"/>
              <a:cs typeface="Times New Roman"/>
            </a:endParaRPr>
          </a:p>
          <a:p>
            <a:pPr marL="0" indent="0">
              <a:buNone/>
              <a:defRPr/>
            </a:pPr>
            <a:r>
              <a:rPr lang="ru-RU" sz="2400">
                <a:latin typeface="Times New Roman"/>
                <a:ea typeface="Times New Roman"/>
                <a:cs typeface="Times New Roman"/>
              </a:rPr>
              <a:t>6) Особенности выполнения сечений </a:t>
            </a:r>
            <a:endParaRPr sz="2400">
              <a:latin typeface="Times New Roman"/>
              <a:cs typeface="Times New Roman"/>
            </a:endParaRPr>
          </a:p>
          <a:p>
            <a:pPr marL="0" indent="0">
              <a:buNone/>
              <a:defRPr/>
            </a:pPr>
            <a:r>
              <a:rPr lang="ru-RU" sz="2400">
                <a:latin typeface="Times New Roman"/>
                <a:ea typeface="Times New Roman"/>
                <a:cs typeface="Times New Roman"/>
              </a:rPr>
              <a:t>7) Источники</a:t>
            </a:r>
            <a:endParaRPr sz="2400">
              <a:latin typeface="Times New Roman"/>
              <a:cs typeface="Times New Roman"/>
            </a:endParaRPr>
          </a:p>
          <a:p>
            <a:pPr marL="342900" indent="-342900">
              <a:buAutoNum type="arabicParenR"/>
              <a:defRPr/>
            </a:pPr>
            <a:endParaRPr lang="ru-RU" sz="2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 flipH="0" flipV="0">
            <a:off x="255593" y="0"/>
            <a:ext cx="11297970" cy="2235074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/>
          </a:bodyPr>
          <a:lstStyle/>
          <a:p>
            <a:pPr>
              <a:defRPr/>
            </a:pPr>
            <a:r>
              <a:rPr lang="ru-RU" sz="6000">
                <a:latin typeface="Times New Roman"/>
                <a:cs typeface="Times New Roman"/>
              </a:rPr>
              <a:t>Сечение -</a:t>
            </a:r>
            <a:r>
              <a:rPr lang="ru-RU" sz="2000">
                <a:latin typeface="Times New Roman"/>
                <a:cs typeface="Times New Roman"/>
              </a:rPr>
              <a:t>  </a:t>
            </a:r>
            <a:r>
              <a:rPr lang="ru-RU" sz="2400">
                <a:latin typeface="Times New Roman"/>
                <a:cs typeface="Times New Roman"/>
              </a:rPr>
              <a:t>Это </a:t>
            </a:r>
            <a:r>
              <a:rPr lang="ru-RU" sz="2400">
                <a:latin typeface="Times New Roman"/>
                <a:cs typeface="Times New Roman"/>
              </a:rPr>
              <a:t>изображение фигуры,</a:t>
            </a:r>
            <a:br>
              <a:rPr lang="ru-RU" sz="2400">
                <a:latin typeface="Times New Roman"/>
                <a:cs typeface="Times New Roman"/>
              </a:rPr>
            </a:br>
            <a:r>
              <a:rPr lang="ru-RU" sz="2400">
                <a:latin typeface="Times New Roman"/>
                <a:cs typeface="Times New Roman"/>
              </a:rPr>
              <a:t>получающееся при мысленном рассечении предмета одной или несколькими плоскостями</a:t>
            </a:r>
            <a:br>
              <a:rPr lang="ru-RU" sz="2000">
                <a:latin typeface="Times New Roman"/>
                <a:cs typeface="Times New Roman"/>
              </a:rPr>
            </a:br>
            <a:r>
              <a:rPr lang="ru-RU" sz="2400">
                <a:latin typeface="Times New Roman"/>
                <a:cs typeface="Times New Roman"/>
              </a:rPr>
              <a:t>В сечении показывается только то, что попало в секущую плоскость</a:t>
            </a:r>
            <a:endParaRPr sz="2400"/>
          </a:p>
        </p:txBody>
      </p:sp>
      <p:pic>
        <p:nvPicPr>
          <p:cNvPr id="7" name="Объект 6"/>
          <p:cNvPicPr>
            <a:picLocks noChangeAspect="1" noGrp="1"/>
          </p:cNvPicPr>
          <p:nvPr>
            <p:ph idx="1"/>
          </p:nvPr>
        </p:nvPicPr>
        <p:blipFill>
          <a:blip r:embed="rId2"/>
          <a:stretch/>
        </p:blipFill>
        <p:spPr bwMode="auto">
          <a:xfrm flipH="0" flipV="0">
            <a:off x="2861515" y="2235074"/>
            <a:ext cx="8111815" cy="4243811"/>
          </a:xfrm>
          <a:prstGeom prst="rect">
            <a:avLst/>
          </a:prstGeom>
          <a:solidFill>
            <a:srgbClr val="FFFFFF">
              <a:shade val="85000"/>
            </a:srgbClr>
          </a:solidFill>
          <a:ln w="57150" cap="sq">
            <a:solidFill>
              <a:schemeClr val="accent6">
                <a:lumMod val="74901"/>
              </a:schemeClr>
            </a:solidFill>
            <a:prstDash val="solid"/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229576" y="392816"/>
            <a:ext cx="10903119" cy="673983"/>
          </a:xfrm>
        </p:spPr>
        <p:txBody>
          <a:bodyPr>
            <a:noAutofit/>
          </a:bodyPr>
          <a:lstStyle/>
          <a:p>
            <a:pPr marL="571500" indent="-571500">
              <a:buFont typeface="Arial"/>
              <a:buChar char="•"/>
              <a:defRPr/>
            </a:pPr>
            <a:r>
              <a:rPr lang="ru-RU" sz="4800">
                <a:latin typeface="Times New Roman"/>
                <a:cs typeface="Times New Roman"/>
              </a:rPr>
              <a:t>Суть использования сечения </a:t>
            </a:r>
            <a:endParaRPr/>
          </a:p>
        </p:txBody>
      </p:sp>
      <p:pic>
        <p:nvPicPr>
          <p:cNvPr id="5" name="Объект 4"/>
          <p:cNvPicPr>
            <a:picLocks noChangeAspect="1" noGrp="1"/>
          </p:cNvPicPr>
          <p:nvPr>
            <p:ph sz="half" idx="1"/>
          </p:nvPr>
        </p:nvPicPr>
        <p:blipFill>
          <a:blip r:embed="rId2"/>
          <a:stretch/>
        </p:blipFill>
        <p:spPr bwMode="auto">
          <a:xfrm>
            <a:off x="367961" y="1777799"/>
            <a:ext cx="5573195" cy="35684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19049">
            <a:solidFill>
              <a:schemeClr val="accent6">
                <a:lumMod val="74901"/>
              </a:schemeClr>
            </a:solidFill>
            <a:prstDash val="solid"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647709" y="2093415"/>
            <a:ext cx="5176330" cy="4238926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br>
              <a:rPr lang="ru-RU" sz="2800">
                <a:latin typeface="Times New Roman"/>
                <a:cs typeface="Times New Roman"/>
              </a:rPr>
            </a:br>
            <a:r>
              <a:rPr lang="ru-RU" sz="2800">
                <a:latin typeface="Times New Roman"/>
                <a:cs typeface="Times New Roman"/>
              </a:rPr>
              <a:t>Часть детали, геометрическую форму которой трудно установить по чертежу, мысленно рассекают секущей плоскостью</a:t>
            </a:r>
            <a:endParaRPr/>
          </a:p>
          <a:p>
            <a:pPr>
              <a:defRPr/>
            </a:pPr>
            <a:endParaRPr lang="ru-RU"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319063" y="365108"/>
            <a:ext cx="10131425" cy="918475"/>
          </a:xfrm>
        </p:spPr>
        <p:txBody>
          <a:bodyPr/>
          <a:lstStyle/>
          <a:p>
            <a:pPr marL="571500" indent="-571500">
              <a:buFont typeface="Arial"/>
              <a:buChar char="•"/>
              <a:defRPr/>
            </a:pPr>
            <a:r>
              <a:rPr lang="ru-RU" sz="5400">
                <a:latin typeface="Times New Roman"/>
                <a:cs typeface="Times New Roman"/>
              </a:rPr>
              <a:t>Виды</a:t>
            </a:r>
            <a:r>
              <a:rPr lang="ru-RU"/>
              <a:t> </a:t>
            </a:r>
            <a:r>
              <a:rPr lang="ru-RU" sz="5400">
                <a:latin typeface="Times New Roman"/>
                <a:cs typeface="Times New Roman"/>
              </a:rPr>
              <a:t>сечений</a:t>
            </a:r>
            <a:r>
              <a:rPr lang="ru-RU"/>
              <a:t> 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 flipH="0" flipV="0">
            <a:off x="371894" y="1283582"/>
            <a:ext cx="4884314" cy="1134311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ru-RU" sz="3600">
                <a:latin typeface="Times New Roman"/>
                <a:cs typeface="Times New Roman"/>
              </a:rPr>
              <a:t>Наложенные</a:t>
            </a:r>
            <a:r>
              <a:rPr lang="ru-RU" sz="3600"/>
              <a:t> </a:t>
            </a:r>
            <a:endParaRPr sz="360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 flipH="0" flipV="0">
            <a:off x="5853318" y="433811"/>
            <a:ext cx="4313933" cy="1735247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/>
          <a:p>
            <a:pPr marL="0" indent="0" algn="ctr">
              <a:buNone/>
              <a:defRPr/>
            </a:pPr>
            <a:endParaRPr lang="ru-RU" sz="6000"/>
          </a:p>
          <a:p>
            <a:pPr marL="0" indent="0" algn="ctr">
              <a:buNone/>
              <a:defRPr/>
            </a:pPr>
            <a:r>
              <a:rPr lang="ru-RU" sz="3600">
                <a:latin typeface="Times New Roman"/>
                <a:cs typeface="Times New Roman"/>
              </a:rPr>
              <a:t>Вынесенные</a:t>
            </a:r>
            <a:endParaRPr sz="2800"/>
          </a:p>
        </p:txBody>
      </p:sp>
      <p:sp>
        <p:nvSpPr>
          <p:cNvPr id="5" name="Облако 4"/>
          <p:cNvSpPr/>
          <p:nvPr/>
        </p:nvSpPr>
        <p:spPr bwMode="auto">
          <a:xfrm>
            <a:off x="5384774" y="709027"/>
            <a:ext cx="6435330" cy="4115298"/>
          </a:xfrm>
          <a:prstGeom prst="cloud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309360641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6288297" y="2087820"/>
            <a:ext cx="5245605" cy="3730916"/>
          </a:xfrm>
          <a:prstGeom prst="rect">
            <a:avLst/>
          </a:prstGeom>
          <a:ln w="38099">
            <a:solidFill>
              <a:schemeClr val="accent6">
                <a:lumMod val="74901"/>
              </a:schemeClr>
            </a:solidFill>
            <a:prstDash val="solid"/>
          </a:ln>
        </p:spPr>
      </p:pic>
      <p:pic>
        <p:nvPicPr>
          <p:cNvPr id="640098408" name=""/>
          <p:cNvPicPr>
            <a:picLocks noChangeAspect="1"/>
          </p:cNvPicPr>
          <p:nvPr/>
        </p:nvPicPr>
        <p:blipFill>
          <a:blip r:embed="rId3"/>
          <a:srcRect l="0" t="0" r="49895" b="0"/>
          <a:stretch/>
        </p:blipFill>
        <p:spPr bwMode="auto">
          <a:xfrm flipH="0" flipV="0">
            <a:off x="1783366" y="2087820"/>
            <a:ext cx="2923514" cy="3893239"/>
          </a:xfrm>
          <a:prstGeom prst="rect">
            <a:avLst/>
          </a:prstGeom>
          <a:ln w="38099">
            <a:solidFill>
              <a:schemeClr val="accent6">
                <a:lumMod val="74901"/>
              </a:schemeClr>
            </a:solidFill>
            <a:prstDash val="solid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233491" y="331694"/>
            <a:ext cx="10035172" cy="735105"/>
          </a:xfrm>
        </p:spPr>
        <p:txBody>
          <a:bodyPr>
            <a:noAutofit/>
          </a:bodyPr>
          <a:lstStyle/>
          <a:p>
            <a:pPr marL="685800" indent="-685800">
              <a:buFont typeface="Arial"/>
              <a:buChar char="•"/>
              <a:defRPr/>
            </a:pPr>
            <a:r>
              <a:rPr lang="ru-RU" sz="5400">
                <a:latin typeface="Times New Roman"/>
                <a:cs typeface="Times New Roman"/>
              </a:rPr>
              <a:t>Наложенные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233489" y="1075764"/>
            <a:ext cx="6172199" cy="319062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400">
                <a:latin typeface="Times New Roman"/>
                <a:cs typeface="Times New Roman"/>
              </a:rPr>
              <a:t>Изображение сечения накладывается непосредственно на вид.</a:t>
            </a:r>
            <a:br>
              <a:rPr lang="ru-RU" sz="2400">
                <a:latin typeface="Times New Roman"/>
                <a:cs typeface="Times New Roman"/>
              </a:rPr>
            </a:br>
            <a:r>
              <a:rPr lang="ru-RU" sz="2400">
                <a:latin typeface="Times New Roman"/>
                <a:cs typeface="Times New Roman"/>
              </a:rPr>
              <a:t>Обводится сплошной тонкой линией.</a:t>
            </a:r>
            <a:br>
              <a:rPr lang="ru-RU" sz="2400">
                <a:latin typeface="Times New Roman"/>
                <a:cs typeface="Times New Roman"/>
              </a:rPr>
            </a:br>
            <a:r>
              <a:rPr lang="ru-RU" sz="2400">
                <a:latin typeface="Times New Roman"/>
                <a:cs typeface="Times New Roman"/>
              </a:rPr>
              <a:t>Заштриховывается</a:t>
            </a:r>
            <a:endParaRPr sz="2400"/>
          </a:p>
          <a:p>
            <a:pPr marL="0" indent="0">
              <a:buNone/>
              <a:defRPr/>
            </a:pPr>
            <a:endParaRPr sz="2400">
              <a:latin typeface="Times New Roman"/>
              <a:cs typeface="Times New Roman"/>
            </a:endParaRPr>
          </a:p>
          <a:p>
            <a:pPr>
              <a:defRPr/>
            </a:pPr>
            <a:r>
              <a:rPr lang="ru-RU" sz="2400">
                <a:latin typeface="Times New Roman"/>
                <a:cs typeface="Times New Roman"/>
              </a:rPr>
              <a:t>Сечение симметричной</a:t>
            </a:r>
            <a:br>
              <a:rPr lang="ru-RU" sz="2400">
                <a:latin typeface="Times New Roman"/>
                <a:cs typeface="Times New Roman"/>
              </a:rPr>
            </a:br>
            <a:r>
              <a:rPr lang="ru-RU" sz="2400">
                <a:latin typeface="Times New Roman"/>
                <a:cs typeface="Times New Roman"/>
              </a:rPr>
              <a:t>формы не обозначается   </a:t>
            </a:r>
            <a:r>
              <a:rPr lang="ru-RU" sz="2000">
                <a:latin typeface="Times New Roman"/>
                <a:cs typeface="Times New Roman"/>
              </a:rPr>
              <a:t>         </a:t>
            </a:r>
            <a:r>
              <a:rPr lang="ru-RU" sz="2000"/>
              <a:t>   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096000" y="1613647"/>
            <a:ext cx="5094672" cy="167200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400">
                <a:latin typeface="Times New Roman"/>
                <a:cs typeface="Times New Roman"/>
              </a:rPr>
              <a:t>Сечение несимметричное</a:t>
            </a:r>
            <a:br>
              <a:rPr lang="ru-RU" sz="2400">
                <a:latin typeface="Times New Roman"/>
                <a:cs typeface="Times New Roman"/>
              </a:rPr>
            </a:br>
            <a:r>
              <a:rPr lang="ru-RU" sz="2400">
                <a:latin typeface="Times New Roman"/>
                <a:cs typeface="Times New Roman"/>
              </a:rPr>
              <a:t>обозначается разомкнутой линией со стрелочками (без букв)</a:t>
            </a:r>
            <a:endParaRPr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329782" y="3885445"/>
            <a:ext cx="4810910" cy="2309817"/>
          </a:xfrm>
          <a:prstGeom prst="rect">
            <a:avLst/>
          </a:prstGeom>
          <a:ln w="28575">
            <a:solidFill>
              <a:schemeClr val="accent6">
                <a:lumMod val="74901"/>
              </a:schemeClr>
            </a:solidFill>
            <a:prstDash val="solid"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 flipH="0" flipV="0">
            <a:off x="5896942" y="3890488"/>
            <a:ext cx="4977611" cy="2304774"/>
          </a:xfrm>
          <a:prstGeom prst="rect">
            <a:avLst/>
          </a:prstGeom>
          <a:ln w="28575">
            <a:solidFill>
              <a:schemeClr val="accent6">
                <a:lumMod val="74901"/>
              </a:schemeClr>
            </a:solidFill>
            <a:prstDash val="solid"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 flipH="0" flipV="0">
            <a:off x="5040523" y="44302"/>
            <a:ext cx="5814680" cy="443023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 fontScale="90000" lnSpcReduction="2000"/>
          </a:bodyPr>
          <a:lstStyle/>
          <a:p>
            <a:pPr marL="571500" indent="-571500">
              <a:buFont typeface="Arial"/>
              <a:buChar char="•"/>
              <a:defRPr/>
            </a:pPr>
            <a:r>
              <a:rPr lang="ru-RU" sz="5400">
                <a:latin typeface="Times New Roman"/>
                <a:cs typeface="Times New Roman"/>
              </a:rPr>
              <a:t>                            Вынесенные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 bwMode="auto">
          <a:xfrm>
            <a:off x="230690" y="4751801"/>
            <a:ext cx="3888345" cy="2044283"/>
          </a:xfrm>
        </p:spPr>
        <p:txBody>
          <a:bodyPr/>
          <a:lstStyle/>
          <a:p>
            <a:pPr>
              <a:defRPr/>
            </a:pPr>
            <a:r>
              <a:rPr lang="ru-RU">
                <a:latin typeface="Times New Roman"/>
                <a:cs typeface="Times New Roman"/>
              </a:rPr>
              <a:t>Сечение расположенное в разрыве изображения вида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 bwMode="auto">
          <a:xfrm flipH="0" flipV="0">
            <a:off x="180148" y="321190"/>
            <a:ext cx="5395149" cy="2724922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85000" lnSpcReduction="3000"/>
          </a:bodyPr>
          <a:lstStyle/>
          <a:p>
            <a:pPr>
              <a:defRPr/>
            </a:pPr>
            <a:r>
              <a:rPr lang="ru-RU" sz="2400">
                <a:latin typeface="Times New Roman"/>
                <a:cs typeface="Times New Roman"/>
              </a:rPr>
              <a:t>Изображение сечения располагается вне контура вида.</a:t>
            </a:r>
            <a:r>
              <a:rPr lang="ru-RU" sz="2400">
                <a:latin typeface="Times New Roman"/>
                <a:cs typeface="Times New Roman"/>
              </a:rPr>
              <a:t>Обводится сплошной толстой основной линией.</a:t>
            </a:r>
            <a:r>
              <a:rPr lang="ru-RU" sz="2400">
                <a:latin typeface="Times New Roman"/>
                <a:cs typeface="Times New Roman"/>
              </a:rPr>
              <a:t>Заштриховывается</a:t>
            </a:r>
            <a:endParaRPr lang="ru-RU" sz="2400">
              <a:latin typeface="Times New Roman"/>
              <a:cs typeface="Times New Roman"/>
            </a:endParaRPr>
          </a:p>
          <a:p>
            <a:pPr marL="0" indent="0">
              <a:buNone/>
              <a:defRPr/>
            </a:pPr>
            <a:r>
              <a:rPr lang="ru-RU" sz="2400">
                <a:latin typeface="Times New Roman"/>
                <a:cs typeface="Times New Roman"/>
              </a:rPr>
              <a:t>1)  </a:t>
            </a:r>
            <a:r>
              <a:rPr lang="ru-RU" sz="2400">
                <a:latin typeface="Times New Roman"/>
                <a:cs typeface="Times New Roman"/>
              </a:rPr>
              <a:t>Сечение расположенное непосредственно на продолжении линии сечения (только для симметричного по форме сечения)</a:t>
            </a:r>
            <a:endParaRPr sz="2400"/>
          </a:p>
        </p:txBody>
      </p:sp>
      <p:sp>
        <p:nvSpPr>
          <p:cNvPr id="4" name="Объект 3"/>
          <p:cNvSpPr>
            <a:spLocks noGrp="1"/>
          </p:cNvSpPr>
          <p:nvPr>
            <p:ph sz="quarter" idx="4"/>
          </p:nvPr>
        </p:nvSpPr>
        <p:spPr bwMode="auto">
          <a:xfrm flipH="0" flipV="0">
            <a:off x="5575297" y="1251540"/>
            <a:ext cx="5657622" cy="1258839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/>
          <a:p>
            <a:pPr marL="0" indent="0">
              <a:buNone/>
              <a:defRPr/>
            </a:pPr>
            <a:r>
              <a:rPr lang="ru-RU" sz="2400">
                <a:latin typeface="Times New Roman"/>
                <a:cs typeface="Times New Roman"/>
              </a:rPr>
              <a:t>2) Сечение расположенное на любом свободном месте чертежа или на месте другого вида</a:t>
            </a:r>
            <a:endParaRPr sz="240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420600" y="3163838"/>
            <a:ext cx="3917703" cy="1568834"/>
          </a:xfrm>
          <a:prstGeom prst="rect">
            <a:avLst/>
          </a:prstGeom>
          <a:ln w="28575" cap="sq">
            <a:solidFill>
              <a:schemeClr val="accent6">
                <a:lumMod val="74901"/>
              </a:schemeClr>
            </a:solidFill>
            <a:prstDash val="solid"/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5835007" y="2961090"/>
            <a:ext cx="4475918" cy="1842545"/>
          </a:xfrm>
          <a:prstGeom prst="rect">
            <a:avLst/>
          </a:prstGeom>
          <a:ln w="38099" cap="sq">
            <a:solidFill>
              <a:schemeClr val="accent6">
                <a:lumMod val="74901"/>
              </a:schemeClr>
            </a:solidFill>
            <a:prstDash val="solid"/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 flipH="0" flipV="0">
            <a:off x="4193035" y="5064282"/>
            <a:ext cx="7700033" cy="1518341"/>
          </a:xfrm>
          <a:prstGeom prst="rect">
            <a:avLst/>
          </a:prstGeom>
          <a:ln w="38099" cap="sq">
            <a:solidFill>
              <a:schemeClr val="accent6">
                <a:lumMod val="74901"/>
              </a:schemeClr>
            </a:solidFill>
            <a:prstDash val="solid"/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11245" y="316210"/>
            <a:ext cx="10131425" cy="906250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/>
          </a:bodyPr>
          <a:lstStyle/>
          <a:p>
            <a:pPr marL="571500" indent="-571500">
              <a:buFont typeface="Arial"/>
              <a:buChar char="•"/>
              <a:defRPr/>
            </a:pPr>
            <a:r>
              <a:rPr lang="ru-RU" sz="2800">
                <a:latin typeface="Times New Roman"/>
                <a:cs typeface="Times New Roman"/>
              </a:rPr>
              <a:t>Построение сечений</a:t>
            </a:r>
            <a:endParaRPr sz="280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 bwMode="auto">
          <a:xfrm>
            <a:off x="1250329" y="1347468"/>
            <a:ext cx="8861610" cy="804061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90000" lnSpcReduction="2000"/>
          </a:bodyPr>
          <a:lstStyle/>
          <a:p>
            <a:pPr marL="0" indent="0">
              <a:buNone/>
              <a:defRPr/>
            </a:pPr>
            <a:r>
              <a:rPr lang="ru-RU" sz="2800" b="1" i="0">
                <a:latin typeface="Times New Roman"/>
                <a:cs typeface="Times New Roman"/>
              </a:rPr>
              <a:t>1. Анализ геометрической формы детали.</a:t>
            </a:r>
            <a:endParaRPr sz="2800" i="0"/>
          </a:p>
          <a:p>
            <a:pPr>
              <a:defRPr/>
            </a:pPr>
            <a:endParaRPr lang="ru-RU"/>
          </a:p>
        </p:txBody>
      </p:sp>
      <p:pic>
        <p:nvPicPr>
          <p:cNvPr id="7" name="Объект 6"/>
          <p:cNvPicPr>
            <a:picLocks noChangeAspect="1" noGrp="1"/>
          </p:cNvPicPr>
          <p:nvPr>
            <p:ph sz="half" idx="2"/>
          </p:nvPr>
        </p:nvPicPr>
        <p:blipFill>
          <a:blip r:embed="rId2"/>
          <a:stretch/>
        </p:blipFill>
        <p:spPr bwMode="auto">
          <a:xfrm>
            <a:off x="553995" y="1946474"/>
            <a:ext cx="10079030" cy="3933558"/>
          </a:xfrm>
          <a:prstGeom prst="roundRect">
            <a:avLst>
              <a:gd name="adj" fmla="val 16667"/>
            </a:avLst>
          </a:prstGeom>
          <a:ln w="38099">
            <a:solidFill>
              <a:schemeClr val="accent6">
                <a:lumMod val="74901"/>
              </a:schemeClr>
            </a:solidFill>
            <a:prstDash val="solid"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 flipH="0" flipV="0">
            <a:off x="196816" y="77528"/>
            <a:ext cx="10304112" cy="229264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800" b="0" i="0">
                <a:latin typeface="Times New Roman"/>
                <a:cs typeface="Times New Roman"/>
              </a:rPr>
              <a:t>2. Выбор места введения секущих плоскостей</a:t>
            </a:r>
            <a:br>
              <a:rPr lang="ru-RU" sz="2800" b="0" i="0">
                <a:latin typeface="Times New Roman"/>
                <a:cs typeface="Times New Roman"/>
              </a:rPr>
            </a:br>
            <a:br>
              <a:rPr lang="ru-RU" sz="2800" b="0" i="0">
                <a:latin typeface="Times New Roman"/>
                <a:cs typeface="Times New Roman"/>
              </a:rPr>
            </a:br>
            <a:r>
              <a:rPr lang="ru-RU" sz="2800" b="0" i="0">
                <a:latin typeface="Times New Roman"/>
                <a:cs typeface="Times New Roman"/>
              </a:rPr>
              <a:t>3. Мысленное представление фигур сечений и анализ их графического состава</a:t>
            </a:r>
            <a:endParaRPr sz="2800" b="0" i="0"/>
          </a:p>
        </p:txBody>
      </p:sp>
      <p:pic>
        <p:nvPicPr>
          <p:cNvPr id="5" name="Объект 4"/>
          <p:cNvPicPr>
            <a:picLocks noChangeAspect="1" noGrp="1"/>
          </p:cNvPicPr>
          <p:nvPr>
            <p:ph idx="1"/>
          </p:nvPr>
        </p:nvPicPr>
        <p:blipFill>
          <a:blip r:embed="rId2"/>
          <a:stretch/>
        </p:blipFill>
        <p:spPr bwMode="auto">
          <a:xfrm>
            <a:off x="2026233" y="2266070"/>
            <a:ext cx="8339164" cy="4217187"/>
          </a:xfrm>
          <a:prstGeom prst="roundRect">
            <a:avLst>
              <a:gd name="adj" fmla="val 16667"/>
            </a:avLst>
          </a:prstGeom>
          <a:ln w="38099">
            <a:solidFill>
              <a:schemeClr val="accent6">
                <a:lumMod val="74901"/>
              </a:schemeClr>
            </a:solidFill>
            <a:prstDash val="solid"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Р7-Офис/2024.1.1.373</Application>
  <DocSecurity>0</DocSecurity>
  <PresentationFormat>Широкоэкранный</PresentationFormat>
  <Paragraphs>0</Paragraphs>
  <Slides>19</Slides>
  <Notes>19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СЕЧЕНИЯ</dc:title>
  <dc:subject/>
  <dc:creator>milanaizraelan@gmail.com</dc:creator>
  <cp:keywords/>
  <dc:description/>
  <dc:identifier/>
  <dc:language/>
  <cp:lastModifiedBy/>
  <cp:revision>5</cp:revision>
  <dcterms:created xsi:type="dcterms:W3CDTF">2023-11-08T15:32:32Z</dcterms:created>
  <dcterms:modified xsi:type="dcterms:W3CDTF">2024-02-03T07:49:39Z</dcterms:modified>
  <cp:category/>
  <cp:contentStatus/>
  <cp:version/>
</cp:coreProperties>
</file>