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8" r:id="rId2"/>
    <p:sldId id="256" r:id="rId3"/>
    <p:sldId id="258" r:id="rId4"/>
    <p:sldId id="272" r:id="rId5"/>
    <p:sldId id="259" r:id="rId6"/>
    <p:sldId id="273" r:id="rId7"/>
    <p:sldId id="274" r:id="rId8"/>
    <p:sldId id="261" r:id="rId9"/>
    <p:sldId id="262" r:id="rId10"/>
    <p:sldId id="275" r:id="rId11"/>
    <p:sldId id="263" r:id="rId12"/>
    <p:sldId id="276" r:id="rId13"/>
    <p:sldId id="264" r:id="rId14"/>
    <p:sldId id="265" r:id="rId15"/>
    <p:sldId id="266" r:id="rId16"/>
    <p:sldId id="269" r:id="rId17"/>
    <p:sldId id="267" r:id="rId18"/>
    <p:sldId id="268" r:id="rId19"/>
    <p:sldId id="277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9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597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349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00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171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361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341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5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0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6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09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72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41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95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9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4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BB8-9019-4271-8DF6-E601E6DFE03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E043-194C-4FFF-98B2-28551BE4C5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1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4834299" cy="346867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Техники и приемы рисования акварелью</a:t>
            </a:r>
            <a:endParaRPr lang="ru-RU" sz="6000" b="1" dirty="0">
              <a:solidFill>
                <a:srgbClr val="0070C0"/>
              </a:solidFill>
            </a:endParaRPr>
          </a:p>
        </p:txBody>
      </p:sp>
      <p:pic>
        <p:nvPicPr>
          <p:cNvPr id="4" name="Picture 2" descr="D:\ЦДОД\ИЗО\теория по ИЗО\ЖИВОПИСЬ\АКВАРЕЛЬ\акварель-картины\61006492_9959356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09854">
            <a:off x="5754171" y="615413"/>
            <a:ext cx="3133261" cy="6000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965245" cy="1202485"/>
          </a:xfrm>
        </p:spPr>
        <p:txBody>
          <a:bodyPr/>
          <a:lstStyle/>
          <a:p>
            <a:r>
              <a:rPr lang="ru-RU" dirty="0"/>
              <a:t>Заливка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282507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1835696" y="4149080"/>
            <a:ext cx="5803265" cy="165618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Самое первое, базовое упражнение является  - равномерная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заливка</a:t>
            </a:r>
            <a:r>
              <a:rPr lang="ru-RU" dirty="0"/>
              <a:t> (в архитектурных проектах называемая «отмывка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 </a:t>
            </a:r>
            <a:r>
              <a:rPr lang="ru-RU" dirty="0"/>
              <a:t>Для его выполнения следует развести достаточное количество краски с водой на палитре, чтобы кисть контактировала только с этим раствором (ни в краску, ни в воду кисть не погружается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Кисть должна содержать достаточное количество красочного раствора, и помогать ему распределяться по бумаге вниз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194" y="1628800"/>
            <a:ext cx="3240295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03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3697288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849" y="2668028"/>
            <a:ext cx="3327349" cy="220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3883548"/>
            <a:ext cx="1247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растяжка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4874470"/>
            <a:ext cx="1759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впайка цвета </a:t>
            </a:r>
          </a:p>
        </p:txBody>
      </p:sp>
    </p:spTree>
    <p:extLst>
      <p:ext uri="{BB962C8B-B14F-4D97-AF65-F5344CB8AC3E}">
        <p14:creationId xmlns:p14="http://schemas.microsoft.com/office/powerpoint/2010/main" val="17652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Упражнения на растяжку тона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2005"/>
            <a:ext cx="169689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76873"/>
            <a:ext cx="1623179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97260"/>
            <a:ext cx="1489948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02005"/>
            <a:ext cx="1097211" cy="367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61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57290" y="928670"/>
            <a:ext cx="6357982" cy="1500198"/>
          </a:xfrm>
        </p:spPr>
        <p:txBody>
          <a:bodyPr>
            <a:normAutofit/>
          </a:bodyPr>
          <a:lstStyle/>
          <a:p>
            <a:r>
              <a:rPr lang="ru-RU" sz="4400" b="1" dirty="0"/>
              <a:t>Акварельные термины и техники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259632" y="2428868"/>
            <a:ext cx="6527077" cy="33043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Техники рисования акварелью своеобразны: по сырой и сухой бумаге, смывание, заливка, многослойная и смешанная техники, живопись сухой кистью, тушью или мастихином, использование соли.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 зависимости от степени влажности бумаги выделим такие акварельные техники, как «работа по-мокрому» («английская» акварель) и «работа </a:t>
            </a:r>
            <a:r>
              <a:rPr lang="ru-RU" dirty="0" err="1"/>
              <a:t>по-сухому</a:t>
            </a:r>
            <a:r>
              <a:rPr lang="ru-RU" dirty="0"/>
              <a:t>» («итальянская» акварель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Интересный эффект дает работа по фрагментарно увлажненному листу. Кроме этого можно встретить и комбинации данных приемов. </a:t>
            </a:r>
          </a:p>
        </p:txBody>
      </p:sp>
    </p:spTree>
    <p:extLst>
      <p:ext uri="{BB962C8B-B14F-4D97-AF65-F5344CB8AC3E}">
        <p14:creationId xmlns:p14="http://schemas.microsoft.com/office/powerpoint/2010/main" val="354596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817583"/>
            <a:ext cx="6656620" cy="523186"/>
          </a:xfrm>
        </p:spPr>
        <p:txBody>
          <a:bodyPr>
            <a:normAutofit/>
          </a:bodyPr>
          <a:lstStyle/>
          <a:p>
            <a:r>
              <a:rPr lang="ru-RU" sz="2400" dirty="0"/>
              <a:t>Работа по-мокрому </a:t>
            </a:r>
          </a:p>
        </p:txBody>
      </p:sp>
      <p:sp>
        <p:nvSpPr>
          <p:cNvPr id="6" name="Текст 5"/>
          <p:cNvSpPr>
            <a:spLocks noGrp="1"/>
          </p:cNvSpPr>
          <p:nvPr>
            <p:ph sz="quarter" idx="13"/>
          </p:nvPr>
        </p:nvSpPr>
        <p:spPr>
          <a:xfrm>
            <a:off x="1331640" y="5157192"/>
            <a:ext cx="6840760" cy="936104"/>
          </a:xfrm>
        </p:spPr>
        <p:txBody>
          <a:bodyPr>
            <a:normAutofit/>
          </a:bodyPr>
          <a:lstStyle/>
          <a:p>
            <a:pPr algn="ctr"/>
            <a:r>
              <a:rPr lang="ru-RU" sz="1600" b="1" i="1" dirty="0" smtClean="0"/>
              <a:t>Краска </a:t>
            </a:r>
            <a:r>
              <a:rPr lang="ru-RU" sz="1600" b="1" i="1" dirty="0"/>
              <a:t>наносится на предварительно смоченный </a:t>
            </a:r>
            <a:endParaRPr lang="ru-RU" sz="1600" b="1" i="1" dirty="0" smtClean="0"/>
          </a:p>
          <a:p>
            <a:pPr marL="0" indent="0" algn="ctr">
              <a:buNone/>
            </a:pPr>
            <a:r>
              <a:rPr lang="ru-RU" sz="1600" b="1" i="1" dirty="0" smtClean="0"/>
              <a:t>водой </a:t>
            </a:r>
            <a:r>
              <a:rPr lang="ru-RU" sz="1600" b="1" i="1" dirty="0"/>
              <a:t>лист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5065607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771800" y="4725144"/>
            <a:ext cx="3293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Н. Михайлов Пейзаж с рекой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63000" y="1662086"/>
            <a:ext cx="3617227" cy="2086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01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17583"/>
            <a:ext cx="6800636" cy="667202"/>
          </a:xfrm>
        </p:spPr>
        <p:txBody>
          <a:bodyPr>
            <a:normAutofit/>
          </a:bodyPr>
          <a:lstStyle/>
          <a:p>
            <a:r>
              <a:rPr lang="ru-RU" sz="2400" dirty="0"/>
              <a:t>Техника A </a:t>
            </a:r>
            <a:r>
              <a:rPr lang="ru-RU" sz="2400" dirty="0" err="1"/>
              <a:t>la</a:t>
            </a:r>
            <a:r>
              <a:rPr lang="ru-RU" sz="2400" dirty="0"/>
              <a:t> </a:t>
            </a:r>
            <a:r>
              <a:rPr lang="ru-RU" sz="2400" dirty="0" err="1"/>
              <a:t>Prima</a:t>
            </a:r>
            <a:r>
              <a:rPr lang="ru-RU" sz="2400" dirty="0"/>
              <a:t> (</a:t>
            </a:r>
            <a:r>
              <a:rPr lang="ru-RU" sz="2400" dirty="0" err="1"/>
              <a:t>алла</a:t>
            </a:r>
            <a:r>
              <a:rPr lang="ru-RU" sz="2400" dirty="0"/>
              <a:t> прима).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5013176"/>
            <a:ext cx="6912768" cy="864096"/>
          </a:xfrm>
        </p:spPr>
        <p:txBody>
          <a:bodyPr>
            <a:normAutofit fontScale="77500" lnSpcReduction="20000"/>
          </a:bodyPr>
          <a:lstStyle/>
          <a:p>
            <a:r>
              <a:rPr lang="ru-RU" sz="1600" dirty="0"/>
              <a:t>Это живопись по-сырому, написанная быстро, в один сеанс, при которой создаются неповторимые эффекты разводов, переливов и </a:t>
            </a:r>
            <a:r>
              <a:rPr lang="ru-RU" sz="1600" dirty="0" smtClean="0"/>
              <a:t>перетекании </a:t>
            </a:r>
            <a:r>
              <a:rPr lang="ru-RU" sz="1600" dirty="0"/>
              <a:t>краски.  </a:t>
            </a:r>
            <a:endParaRPr lang="ru-RU" sz="1600" dirty="0" smtClean="0"/>
          </a:p>
          <a:p>
            <a:r>
              <a:rPr lang="ru-RU" sz="1600" dirty="0" smtClean="0"/>
              <a:t>Приёмом </a:t>
            </a:r>
            <a:r>
              <a:rPr lang="ru-RU" sz="1600" dirty="0"/>
              <a:t>"ала прима" создают плавные и нежные переходы из цвета в цвет. 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340768"/>
            <a:ext cx="4360941" cy="33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4697293"/>
            <a:ext cx="25692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Катя 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</a:rPr>
              <a:t>Михальская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. Дожди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817583"/>
            <a:ext cx="7088668" cy="73921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Комбинированная </a:t>
            </a:r>
            <a:r>
              <a:rPr lang="ru-RU" sz="2000" dirty="0"/>
              <a:t>(</a:t>
            </a:r>
            <a:r>
              <a:rPr lang="ru-RU" sz="2000" dirty="0" smtClean="0"/>
              <a:t>смешанная) акварельная техника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0" y="2492896"/>
            <a:ext cx="3730323" cy="1379601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одной картине гармонично сочетаются как приемы «по-мокрому», так и «</a:t>
            </a:r>
            <a:r>
              <a:rPr lang="ru-RU" dirty="0" err="1" smtClean="0"/>
              <a:t>по-сухому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43" y="1510124"/>
            <a:ext cx="3352058" cy="458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99992" y="5787698"/>
            <a:ext cx="30693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</a:rPr>
              <a:t>Ц.Л.Фенг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. Осенние акварели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817583"/>
            <a:ext cx="7016660" cy="595194"/>
          </a:xfrm>
        </p:spPr>
        <p:txBody>
          <a:bodyPr/>
          <a:lstStyle/>
          <a:p>
            <a:r>
              <a:rPr lang="ru-RU" sz="2400" dirty="0"/>
              <a:t>Работа «</a:t>
            </a:r>
            <a:r>
              <a:rPr lang="ru-RU" sz="2400" dirty="0" err="1" smtClean="0"/>
              <a:t>по-сухому</a:t>
            </a:r>
            <a:r>
              <a:rPr lang="ru-RU" sz="2400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373216"/>
            <a:ext cx="7357447" cy="64807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sz="1800" dirty="0" smtClean="0"/>
              <a:t>Краска </a:t>
            </a:r>
            <a:r>
              <a:rPr lang="ru-RU" sz="1800" dirty="0"/>
              <a:t>наносится на сухой лист бумаги одним-двумя (однослойная акварель) или несколькими (лессировка) слоями, в зависимости от идеи художника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0857"/>
            <a:ext cx="509202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47864" y="4939249"/>
            <a:ext cx="27261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И. Юрченко. Старый дом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678" y="1929478"/>
            <a:ext cx="2428455" cy="249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17583"/>
            <a:ext cx="6944652" cy="523186"/>
          </a:xfrm>
        </p:spPr>
        <p:txBody>
          <a:bodyPr>
            <a:normAutofit/>
          </a:bodyPr>
          <a:lstStyle/>
          <a:p>
            <a:r>
              <a:rPr lang="ru-RU" sz="2400" dirty="0"/>
              <a:t>Лессировка или многослойная живопись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5085184"/>
            <a:ext cx="6768752" cy="79208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Создает </a:t>
            </a:r>
            <a:r>
              <a:rPr lang="ru-RU" dirty="0"/>
              <a:t>насыщенные цвета, светотень, подчеркивает фактуру предметов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Рисование акварелью в этой технике выполняется слой за слоем, верхний наносится на уже просохший нижний, часто работа проходит в несколько этапов. 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05920"/>
            <a:ext cx="4666564" cy="325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83768" y="4664410"/>
            <a:ext cx="4200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</a:rPr>
              <a:t>А.Хорошилова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</a:rPr>
              <a:t>. Натюрморт с фруктами</a:t>
            </a:r>
            <a:endParaRPr lang="ru-RU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616566" cy="289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6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0" y="4149725"/>
            <a:ext cx="6226175" cy="1655763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Лессировка </a:t>
            </a:r>
            <a:r>
              <a:rPr lang="ru-RU" sz="1800" dirty="0" smtClean="0"/>
              <a:t>- </a:t>
            </a:r>
            <a:r>
              <a:rPr lang="ru-RU" sz="1600" b="1" i="1" dirty="0">
                <a:solidFill>
                  <a:srgbClr val="0070C0"/>
                </a:solidFill>
              </a:rPr>
              <a:t>это техника насыщенных цветов, глубоких теней, наполненных красочными рефлексами, техника мягких воздушных планов и бесконечных далей</a:t>
            </a:r>
            <a:r>
              <a:rPr lang="ru-RU" sz="1600" i="1" dirty="0"/>
              <a:t>. </a:t>
            </a:r>
            <a:endParaRPr lang="ru-RU" sz="1600" i="1" dirty="0" smtClean="0"/>
          </a:p>
          <a:p>
            <a:pPr algn="just"/>
            <a:r>
              <a:rPr lang="ru-RU" sz="1600" dirty="0" smtClean="0"/>
              <a:t>Там</a:t>
            </a:r>
            <a:r>
              <a:rPr lang="ru-RU" sz="1600" dirty="0"/>
              <a:t>, где стоит задача добиться интенсивности цвета, многослойный прием стоит на первом месте.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7" y="404664"/>
            <a:ext cx="4958257" cy="3647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148064" y="2420888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Беседнова Наталья. </a:t>
            </a:r>
            <a:r>
              <a:rPr lang="ru-RU" sz="1400" dirty="0" smtClean="0"/>
              <a:t>Крыши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(Школа </a:t>
            </a:r>
            <a:r>
              <a:rPr lang="ru-RU" sz="1400" dirty="0" err="1"/>
              <a:t>Андрияки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096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1357298"/>
            <a:ext cx="5712179" cy="414340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5600" b="1" dirty="0">
                <a:solidFill>
                  <a:schemeClr val="accent4">
                    <a:lumMod val="50000"/>
                  </a:schemeClr>
                </a:solidFill>
              </a:rPr>
              <a:t>Акварель (фр. </a:t>
            </a:r>
            <a:r>
              <a:rPr lang="ru-RU" sz="5600" b="1" dirty="0" err="1">
                <a:solidFill>
                  <a:schemeClr val="accent4">
                    <a:lumMod val="50000"/>
                  </a:schemeClr>
                </a:solidFill>
              </a:rPr>
              <a:t>Aquarelle</a:t>
            </a:r>
            <a:r>
              <a:rPr lang="ru-RU" sz="5600" b="1" dirty="0">
                <a:solidFill>
                  <a:schemeClr val="accent4">
                    <a:lumMod val="50000"/>
                  </a:schemeClr>
                </a:solidFill>
              </a:rPr>
              <a:t> - водянистая; итал. </a:t>
            </a:r>
            <a:r>
              <a:rPr lang="ru-RU" sz="5600" b="1" dirty="0" err="1">
                <a:solidFill>
                  <a:schemeClr val="accent4">
                    <a:lumMod val="50000"/>
                  </a:schemeClr>
                </a:solidFill>
              </a:rPr>
              <a:t>acquarello</a:t>
            </a:r>
            <a:r>
              <a:rPr lang="ru-RU" sz="5600" b="1" dirty="0">
                <a:solidFill>
                  <a:schemeClr val="accent4">
                    <a:lumMod val="50000"/>
                  </a:schemeClr>
                </a:solidFill>
              </a:rPr>
              <a:t>) – </a:t>
            </a:r>
            <a:r>
              <a:rPr lang="ru-RU" sz="5600" dirty="0">
                <a:solidFill>
                  <a:schemeClr val="accent4">
                    <a:lumMod val="50000"/>
                  </a:schemeClr>
                </a:solidFill>
              </a:rPr>
              <a:t>техника живописи, использующая специальные, так называемые акварельные краски. </a:t>
            </a:r>
            <a:endParaRPr lang="ru-RU" sz="5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ru-RU" sz="5600" b="1" dirty="0" smtClean="0">
                <a:solidFill>
                  <a:schemeClr val="accent4">
                    <a:lumMod val="50000"/>
                  </a:schemeClr>
                </a:solidFill>
              </a:rPr>
              <a:t>Акварельные </a:t>
            </a:r>
            <a:r>
              <a:rPr lang="ru-RU" sz="5600" b="1" dirty="0">
                <a:solidFill>
                  <a:schemeClr val="accent4">
                    <a:lumMod val="50000"/>
                  </a:schemeClr>
                </a:solidFill>
              </a:rPr>
              <a:t>краски </a:t>
            </a:r>
            <a:r>
              <a:rPr lang="ru-RU" sz="5600" dirty="0">
                <a:solidFill>
                  <a:schemeClr val="accent4">
                    <a:lumMod val="50000"/>
                  </a:schemeClr>
                </a:solidFill>
              </a:rPr>
              <a:t>при растворении в воде образуют полупрозрачную взвесь тонкого пигмента,  и позволяющую за счёт этого создавать эффект лёгкости, воздушности и тонких цветовых переходов. </a:t>
            </a:r>
          </a:p>
          <a:p>
            <a:pPr algn="just"/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самоконтроля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sz="2000" dirty="0"/>
              <a:t>Акварель – одна из техник живописи. Материалы и инструменты.</a:t>
            </a:r>
          </a:p>
          <a:p>
            <a:pPr lvl="0"/>
            <a:r>
              <a:rPr lang="ru-RU" sz="2000" dirty="0"/>
              <a:t>Технические приемы письма акварелью. </a:t>
            </a:r>
          </a:p>
          <a:p>
            <a:pPr lvl="0"/>
            <a:r>
              <a:rPr lang="ru-RU" sz="2000" dirty="0"/>
              <a:t>Достоинства и сложности техник акварельной живописи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6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06186"/>
            <a:ext cx="1700931" cy="999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4211960" y="4437112"/>
            <a:ext cx="3795896" cy="138169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Для уроков по акварели вам понадобиться акварель, и акварельная бумага, кисти беличьи круглые №1, 2, 5, 9, палитра – лучше бумажная, губка и вода.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38906"/>
            <a:ext cx="1743075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2441377" cy="244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80928"/>
            <a:ext cx="230505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38907"/>
            <a:ext cx="2114178" cy="149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3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Цвета, необходимые для работы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4520" y="2120900"/>
            <a:ext cx="2908509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Ультрамарин</a:t>
            </a:r>
            <a:endParaRPr lang="ru-RU" dirty="0"/>
          </a:p>
          <a:p>
            <a:r>
              <a:rPr lang="ru-RU" dirty="0" smtClean="0"/>
              <a:t>Краплак</a:t>
            </a:r>
            <a:endParaRPr lang="ru-RU" dirty="0"/>
          </a:p>
          <a:p>
            <a:r>
              <a:rPr lang="ru-RU" dirty="0" smtClean="0"/>
              <a:t>Охра </a:t>
            </a:r>
            <a:r>
              <a:rPr lang="ru-RU" dirty="0"/>
              <a:t>золотистая</a:t>
            </a:r>
          </a:p>
          <a:p>
            <a:r>
              <a:rPr lang="ru-RU" dirty="0" smtClean="0"/>
              <a:t>Ярко-зеленая</a:t>
            </a:r>
            <a:endParaRPr lang="ru-RU" dirty="0"/>
          </a:p>
          <a:p>
            <a:r>
              <a:rPr lang="ru-RU" dirty="0" smtClean="0"/>
              <a:t>Кадмий </a:t>
            </a:r>
            <a:r>
              <a:rPr lang="ru-RU" dirty="0"/>
              <a:t>желтый светлый</a:t>
            </a:r>
          </a:p>
          <a:p>
            <a:r>
              <a:rPr lang="ru-RU" dirty="0" smtClean="0"/>
              <a:t>Кадмий </a:t>
            </a:r>
            <a:r>
              <a:rPr lang="ru-RU" dirty="0"/>
              <a:t>красный</a:t>
            </a:r>
          </a:p>
          <a:p>
            <a:r>
              <a:rPr lang="ru-RU" dirty="0" smtClean="0"/>
              <a:t>Церулеум</a:t>
            </a:r>
            <a:endParaRPr lang="ru-RU" dirty="0"/>
          </a:p>
          <a:p>
            <a:r>
              <a:rPr lang="ru-RU" dirty="0" err="1" smtClean="0"/>
              <a:t>Умра</a:t>
            </a:r>
            <a:r>
              <a:rPr lang="ru-RU" dirty="0" smtClean="0"/>
              <a:t> </a:t>
            </a:r>
            <a:r>
              <a:rPr lang="ru-RU" dirty="0"/>
              <a:t>жженая</a:t>
            </a:r>
          </a:p>
          <a:p>
            <a:r>
              <a:rPr lang="ru-RU" dirty="0" smtClean="0"/>
              <a:t>Серая </a:t>
            </a:r>
            <a:r>
              <a:rPr lang="ru-RU" dirty="0" err="1"/>
              <a:t>пейна</a:t>
            </a:r>
            <a:r>
              <a:rPr lang="ru-RU" dirty="0"/>
              <a:t>( нейтральная </a:t>
            </a:r>
            <a:r>
              <a:rPr lang="ru-RU" dirty="0" smtClean="0"/>
              <a:t>черная)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6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Подготовительные упражнения: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Заливка, отмывка, размывка, растяжка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Мазки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47" b="26047"/>
          <a:stretch>
            <a:fillRect/>
          </a:stretch>
        </p:blipFill>
        <p:spPr bwMode="auto">
          <a:xfrm>
            <a:off x="2771543" y="634965"/>
            <a:ext cx="5762857" cy="33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Мазки - один из самых распространенных способов письма в живописи, по характеру которых легко отличить динамичный рисунок от скучной работы.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26376" y="1126575"/>
            <a:ext cx="360406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мазков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28346"/>
            <a:ext cx="2859799" cy="225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Мазки могут быть разными по характеру исполнения: точечными, линейными, фигурными, четкими, размытыми, сплошными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716" y="3356992"/>
            <a:ext cx="2897349" cy="241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1008"/>
            <a:ext cx="2551162" cy="2267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8" y="2908419"/>
            <a:ext cx="2317383" cy="315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2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17583"/>
            <a:ext cx="6800636" cy="667202"/>
          </a:xfrm>
        </p:spPr>
        <p:txBody>
          <a:bodyPr>
            <a:normAutofit/>
          </a:bodyPr>
          <a:lstStyle/>
          <a:p>
            <a:r>
              <a:rPr lang="ru-RU" dirty="0"/>
              <a:t>Отмывка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2791909" cy="4031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1960" y="2119313"/>
            <a:ext cx="3651880" cy="346992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Прием </a:t>
            </a:r>
            <a:r>
              <a:rPr lang="ru-RU" dirty="0"/>
              <a:t>акварельной живописи, при котором используется сильно разбавленная водой краска - ею начинают писать прозрачные слои, неоднократно проходя те места, которые должны быть темнее. </a:t>
            </a:r>
            <a:endParaRPr lang="ru-RU" dirty="0" smtClean="0"/>
          </a:p>
          <a:p>
            <a:r>
              <a:rPr lang="ru-RU" dirty="0" smtClean="0"/>
              <a:t>Общий </a:t>
            </a:r>
            <a:r>
              <a:rPr lang="ru-RU" dirty="0"/>
              <a:t>тон каждого из участков изображения в итоге достигается путем повторных наложений этих слоев, причем каждый из них наносится только после полного высыхания предыдущего, чтобы краски не смешались между собой. </a:t>
            </a:r>
          </a:p>
        </p:txBody>
      </p:sp>
    </p:spTree>
    <p:extLst>
      <p:ext uri="{BB962C8B-B14F-4D97-AF65-F5344CB8AC3E}">
        <p14:creationId xmlns:p14="http://schemas.microsoft.com/office/powerpoint/2010/main" val="21021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817583"/>
            <a:ext cx="6872644" cy="667202"/>
          </a:xfrm>
        </p:spPr>
        <p:txBody>
          <a:bodyPr>
            <a:normAutofit/>
          </a:bodyPr>
          <a:lstStyle/>
          <a:p>
            <a:r>
              <a:rPr lang="ru-RU" dirty="0"/>
              <a:t>Размывка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52736"/>
            <a:ext cx="5066625" cy="320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971600" y="4437112"/>
            <a:ext cx="7416824" cy="15841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Технология </a:t>
            </a:r>
            <a:r>
              <a:rPr lang="ru-RU" dirty="0"/>
              <a:t>работы кистью со значительным применением воды, которая позволяет достичь разнообразных и сложных художественных эффектов в живописи сепией, акварелью, тушью, бистром и пр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Размывка представляет собой живописный процесс, в котором рисуют одним цветом, растворенным в различном количестве воды для того, чтобы передать цвет объекта, используя белизну бумаги, на которую наносятся прозрачные слои цвета </a:t>
            </a:r>
          </a:p>
        </p:txBody>
      </p:sp>
    </p:spTree>
    <p:extLst>
      <p:ext uri="{BB962C8B-B14F-4D97-AF65-F5344CB8AC3E}">
        <p14:creationId xmlns:p14="http://schemas.microsoft.com/office/powerpoint/2010/main" val="128267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694</Words>
  <Application>Microsoft Office PowerPoint</Application>
  <PresentationFormat>Экран (4:3)</PresentationFormat>
  <Paragraphs>64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Легкий дым</vt:lpstr>
      <vt:lpstr>Техники и приемы рисования акварелью</vt:lpstr>
      <vt:lpstr>Презентация PowerPoint</vt:lpstr>
      <vt:lpstr>Материалы.</vt:lpstr>
      <vt:lpstr>Цвета, необходимые для работы </vt:lpstr>
      <vt:lpstr>Подготовительные упражнения:</vt:lpstr>
      <vt:lpstr>Мазки</vt:lpstr>
      <vt:lpstr>Виды мазков</vt:lpstr>
      <vt:lpstr>Отмывка</vt:lpstr>
      <vt:lpstr>Размывка</vt:lpstr>
      <vt:lpstr>Заливка</vt:lpstr>
      <vt:lpstr>Презентация PowerPoint</vt:lpstr>
      <vt:lpstr>Упражнения на растяжку тона</vt:lpstr>
      <vt:lpstr>Акварельные термины и техники</vt:lpstr>
      <vt:lpstr>Работа по-мокрому </vt:lpstr>
      <vt:lpstr>Техника A la Prima (алла прима). </vt:lpstr>
      <vt:lpstr>Комбинированная (смешанная) акварельная техника </vt:lpstr>
      <vt:lpstr>Работа «по-сухому»</vt:lpstr>
      <vt:lpstr>Лессировка или многослойная живопись </vt:lpstr>
      <vt:lpstr>Презентация PowerPoint</vt:lpstr>
      <vt:lpstr>Вопросы самоконтроля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Техники и приемы рисования акварелью</dc:title>
  <dc:creator>К</dc:creator>
  <cp:lastModifiedBy>Лучинина Ирина Алексеевна</cp:lastModifiedBy>
  <cp:revision>21</cp:revision>
  <dcterms:created xsi:type="dcterms:W3CDTF">2014-12-13T06:20:21Z</dcterms:created>
  <dcterms:modified xsi:type="dcterms:W3CDTF">2024-01-29T07:30:56Z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1494118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