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docProps/app.xml" ContentType="application/vnd.openxmlformats-officedocument.extended-properties+xml"/>
  <Override PartName="/ppt/slides/slide8.xml" ContentType="application/vnd.openxmlformats-officedocument.presentationml.slide+xml"/>
  <Override PartName="/ppt/slideLayouts/slideLayout5.xml" ContentType="application/vnd.openxmlformats-officedocument.presentationml.slideLayout+xml"/>
  <Override PartName="/docProps/core.xml" ContentType="application/vnd.openxmlformats-package.core-properties+xml"/>
  <Override PartName="/ppt/slides/slide4.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s/slide7.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83" d="100"/>
          <a:sy n="83" d="100"/>
        </p:scale>
        <p:origin x="96" y="186"/>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 Id="rId19" Type="http://schemas.openxmlformats.org/officeDocument/2006/relationships/tableStyles" Target="tableStyles.xml" /><Relationship Id="rId20"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2417779" y="802298"/>
            <a:ext cx="8637073" cy="2541431"/>
          </a:xfrm>
        </p:spPr>
        <p:txBody>
          <a:bodyPr bIns="0" anchor="b">
            <a:normAutofit/>
          </a:bodyPr>
          <a:lstStyle>
            <a:lvl1pPr algn="l">
              <a:defRPr sz="6600"/>
            </a:lvl1pPr>
          </a:lstStyle>
          <a:p>
            <a:pPr>
              <a:defRPr/>
            </a:pPr>
            <a:r>
              <a:rPr lang="ru-RU"/>
              <a:t>Образец заголовка</a:t>
            </a:r>
            <a:endParaRPr lang="en-US"/>
          </a:p>
        </p:txBody>
      </p:sp>
      <p:sp>
        <p:nvSpPr>
          <p:cNvPr id="3" name="Subtitle 2"/>
          <p:cNvSpPr>
            <a:spLocks noGrp="1"/>
          </p:cNvSpPr>
          <p:nvPr>
            <p:ph type="subTitle" idx="1"/>
          </p:nvPr>
        </p:nvSpPr>
        <p:spPr bwMode="auto">
          <a:xfrm>
            <a:off x="2417780" y="3531204"/>
            <a:ext cx="8637072" cy="977621"/>
          </a:xfrm>
        </p:spPr>
        <p:txBody>
          <a:bodyPr tIns="91440" bIns="91440">
            <a:normAutofit/>
          </a:bodyPr>
          <a:lstStyle>
            <a:lvl1pPr marL="0" indent="0" algn="l">
              <a:buNone/>
              <a:defRPr sz="1800" b="0" cap="all">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lang="en-US"/>
          </a:p>
        </p:txBody>
      </p:sp>
      <p:sp>
        <p:nvSpPr>
          <p:cNvPr id="4" name="Date Placeholder 3"/>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5" name="Footer Placeholder 4"/>
          <p:cNvSpPr>
            <a:spLocks noGrp="1"/>
          </p:cNvSpPr>
          <p:nvPr>
            <p:ph type="ftr" sz="quarter" idx="11"/>
          </p:nvPr>
        </p:nvSpPr>
        <p:spPr bwMode="auto">
          <a:xfrm>
            <a:off x="2416500" y="329307"/>
            <a:ext cx="4973915" cy="309201"/>
          </a:xfrm>
        </p:spPr>
        <p:txBody>
          <a:bodyPr/>
          <a:lstStyle/>
          <a:p>
            <a:pPr>
              <a:defRPr/>
            </a:pPr>
            <a:endParaRPr lang="ru-RU"/>
          </a:p>
        </p:txBody>
      </p:sp>
      <p:sp>
        <p:nvSpPr>
          <p:cNvPr id="6" name="Slide Number Placeholder 5"/>
          <p:cNvSpPr>
            <a:spLocks noGrp="1"/>
          </p:cNvSpPr>
          <p:nvPr>
            <p:ph type="sldNum" sz="quarter" idx="12"/>
          </p:nvPr>
        </p:nvSpPr>
        <p:spPr bwMode="auto">
          <a:xfrm>
            <a:off x="1437664" y="798973"/>
            <a:ext cx="811019" cy="503578"/>
          </a:xfrm>
        </p:spPr>
        <p:txBody>
          <a:bodyPr/>
          <a:lstStyle/>
          <a:p>
            <a:pPr>
              <a:defRPr/>
            </a:pPr>
            <a:fld id="{7E71B4E8-D91C-4E00-B19C-087C1FD02B10}" type="slidenum">
              <a:rPr lang="ru-RU"/>
              <a:t/>
            </a:fld>
            <a:endParaRPr lang="ru-RU"/>
          </a:p>
        </p:txBody>
      </p:sp>
      <p:cxnSp>
        <p:nvCxnSpPr>
          <p:cNvPr id="15" name="Straight Connector 14"/>
          <p:cNvCxnSpPr>
            <a:cxnSpLocks/>
          </p:cNvCxnSpPr>
          <p:nvPr/>
        </p:nvCxnSpPr>
        <p:spPr bwMode="auto">
          <a:xfrm>
            <a:off x="2417780" y="3528541"/>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26" name="Straight Connector 25"/>
          <p:cNvCxnSpPr>
            <a:cxnSpLocks/>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9439111" y="798973"/>
            <a:ext cx="1615742" cy="4659889"/>
          </a:xfrm>
        </p:spPr>
        <p:txBody>
          <a:bodyPr vert="eaVert"/>
          <a:lstStyle>
            <a:lvl1pPr algn="l">
              <a:defRPr/>
            </a:lvl1p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1444672" y="798973"/>
            <a:ext cx="7828830" cy="4659889"/>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15" name="Straight Connector 14"/>
          <p:cNvCxnSpPr>
            <a:cxnSpLocks/>
          </p:cNvCxnSpPr>
          <p:nvPr/>
        </p:nvCxnSpPr>
        <p:spPr bwMode="auto">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Content Placeholder 2"/>
          <p:cNvSpPr>
            <a:spLocks noGrp="1"/>
          </p:cNvSpPr>
          <p:nvPr>
            <p:ph idx="1"/>
          </p:nvPr>
        </p:nvSpPr>
        <p:spPr bwMode="auto"/>
        <p:txBody>
          <a:bodyPr ancho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33" name="Straight Connector 32"/>
          <p:cNvCxnSpPr>
            <a:cxnSpLocks/>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454239" y="1756130"/>
            <a:ext cx="8643154" cy="1887950"/>
          </a:xfrm>
        </p:spPr>
        <p:txBody>
          <a:bodyPr anchor="b">
            <a:normAutofit/>
          </a:bodyPr>
          <a:lstStyle>
            <a:lvl1pPr algn="l">
              <a:defRPr sz="3600"/>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15" name="Straight Connector 14"/>
          <p:cNvCxnSpPr>
            <a:cxnSpLocks/>
          </p:cNvCxnSpPr>
          <p:nvPr/>
        </p:nvCxnSpPr>
        <p:spPr bwMode="auto">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449217" y="804889"/>
            <a:ext cx="9605635" cy="1059305"/>
          </a:xfrm>
        </p:spPr>
        <p:txBody>
          <a:bodyPr/>
          <a:lstStyle/>
          <a:p>
            <a:pPr>
              <a:defRPr/>
            </a:pPr>
            <a:r>
              <a:rPr lang="ru-RU"/>
              <a:t>Образец заголовка</a:t>
            </a:r>
            <a:endParaRPr lang="en-US"/>
          </a:p>
        </p:txBody>
      </p:sp>
      <p:sp>
        <p:nvSpPr>
          <p:cNvPr id="3" name="Content Placeholder 2"/>
          <p:cNvSpPr>
            <a:spLocks noGrp="1"/>
          </p:cNvSpPr>
          <p:nvPr>
            <p:ph sz="half" idx="1"/>
          </p:nvPr>
        </p:nvSpPr>
        <p:spPr bwMode="auto">
          <a:xfrm>
            <a:off x="1447331" y="2010878"/>
            <a:ext cx="4645152" cy="3448595"/>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Content Placeholder 3"/>
          <p:cNvSpPr>
            <a:spLocks noGrp="1"/>
          </p:cNvSpPr>
          <p:nvPr>
            <p:ph sz="half" idx="2"/>
          </p:nvPr>
        </p:nvSpPr>
        <p:spPr bwMode="auto">
          <a:xfrm>
            <a:off x="6413771" y="2017343"/>
            <a:ext cx="4645152" cy="3441520"/>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Date Placeholder 4"/>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35" name="Straight Connector 34"/>
          <p:cNvCxnSpPr>
            <a:cxnSpLocks/>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447191" y="804163"/>
            <a:ext cx="9607661" cy="1056319"/>
          </a:xfrm>
        </p:spPr>
        <p:txBody>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1447191" y="2019549"/>
            <a:ext cx="4645152" cy="801943"/>
          </a:xfrm>
        </p:spPr>
        <p:txBody>
          <a:bodyPr anchor="b">
            <a:normAutofit/>
          </a:bodyPr>
          <a:lstStyle>
            <a:lvl1pPr marL="0" indent="0">
              <a:lnSpc>
                <a:spcPct val="100000"/>
              </a:lnSpc>
              <a:buNone/>
              <a:defRPr sz="2200" b="0" cap="all">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Content Placeholder 3"/>
          <p:cNvSpPr>
            <a:spLocks noGrp="1"/>
          </p:cNvSpPr>
          <p:nvPr>
            <p:ph sz="half" idx="2"/>
          </p:nvPr>
        </p:nvSpPr>
        <p:spPr bwMode="auto">
          <a:xfrm>
            <a:off x="1447191" y="2824269"/>
            <a:ext cx="4645152" cy="2644457"/>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Text Placeholder 4"/>
          <p:cNvSpPr>
            <a:spLocks noGrp="1"/>
          </p:cNvSpPr>
          <p:nvPr>
            <p:ph type="body" sz="quarter" idx="3"/>
          </p:nvPr>
        </p:nvSpPr>
        <p:spPr bwMode="auto">
          <a:xfrm>
            <a:off x="6412361" y="2023003"/>
            <a:ext cx="4645152" cy="802237"/>
          </a:xfrm>
        </p:spPr>
        <p:txBody>
          <a:bodyPr anchor="b">
            <a:normAutofit/>
          </a:bodyPr>
          <a:lstStyle>
            <a:lvl1pPr marL="0" indent="0">
              <a:lnSpc>
                <a:spcPct val="100000"/>
              </a:lnSpc>
              <a:buNone/>
              <a:defRPr sz="2200" b="0" cap="all">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Content Placeholder 5"/>
          <p:cNvSpPr>
            <a:spLocks noGrp="1"/>
          </p:cNvSpPr>
          <p:nvPr>
            <p:ph sz="quarter" idx="4"/>
          </p:nvPr>
        </p:nvSpPr>
        <p:spPr bwMode="auto">
          <a:xfrm>
            <a:off x="6412361" y="2821491"/>
            <a:ext cx="4645152" cy="2637371"/>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6"/>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8" name="Footer Placeholder 7"/>
          <p:cNvSpPr>
            <a:spLocks noGrp="1"/>
          </p:cNvSpPr>
          <p:nvPr>
            <p:ph type="ftr" sz="quarter" idx="11"/>
          </p:nvPr>
        </p:nvSpPr>
        <p:spPr bwMode="auto"/>
        <p:txBody>
          <a:bodyPr/>
          <a:lstStyle/>
          <a:p>
            <a:pPr>
              <a:defRPr/>
            </a:pPr>
            <a:endParaRPr lang="ru-RU"/>
          </a:p>
        </p:txBody>
      </p:sp>
      <p:sp>
        <p:nvSpPr>
          <p:cNvPr id="9" name="Slide Number Placeholder 8"/>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29" name="Straight Connector 28"/>
          <p:cNvCxnSpPr>
            <a:cxnSpLocks/>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Date Placeholder 2"/>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4" name="Footer Placeholder 3"/>
          <p:cNvSpPr>
            <a:spLocks noGrp="1"/>
          </p:cNvSpPr>
          <p:nvPr>
            <p:ph type="ftr" sz="quarter" idx="11"/>
          </p:nvPr>
        </p:nvSpPr>
        <p:spPr bwMode="auto"/>
        <p:txBody>
          <a:bodyPr/>
          <a:lstStyle/>
          <a:p>
            <a:pPr>
              <a:defRPr/>
            </a:pPr>
            <a:endParaRPr lang="ru-RU"/>
          </a:p>
        </p:txBody>
      </p:sp>
      <p:sp>
        <p:nvSpPr>
          <p:cNvPr id="5" name="Slide Number Placeholder 4"/>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25" name="Straight Connector 24"/>
          <p:cNvCxnSpPr>
            <a:cxnSpLocks/>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3" name="Footer Placeholder 2"/>
          <p:cNvSpPr>
            <a:spLocks noGrp="1"/>
          </p:cNvSpPr>
          <p:nvPr>
            <p:ph type="ftr" sz="quarter" idx="11"/>
          </p:nvPr>
        </p:nvSpPr>
        <p:spPr bwMode="auto"/>
        <p:txBody>
          <a:bodyPr/>
          <a:lstStyle/>
          <a:p>
            <a:pPr>
              <a:defRPr/>
            </a:pPr>
            <a:endParaRPr lang="ru-RU"/>
          </a:p>
        </p:txBody>
      </p:sp>
      <p:sp>
        <p:nvSpPr>
          <p:cNvPr id="4" name="Slide Number Placeholder 3"/>
          <p:cNvSpPr>
            <a:spLocks noGrp="1"/>
          </p:cNvSpPr>
          <p:nvPr>
            <p:ph type="sldNum" sz="quarter" idx="12"/>
          </p:nvPr>
        </p:nvSpPr>
        <p:spPr bwMode="auto"/>
        <p:txBody>
          <a:bodyPr/>
          <a:lstStyle/>
          <a:p>
            <a:pPr>
              <a:defRPr/>
            </a:pPr>
            <a:fld id="{7E71B4E8-D91C-4E00-B19C-087C1FD02B10}"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444671" y="798973"/>
            <a:ext cx="3273099" cy="2247117"/>
          </a:xfrm>
        </p:spPr>
        <p:txBody>
          <a:bodyPr anchor="b">
            <a:normAutofit/>
          </a:bodyPr>
          <a:lstStyle>
            <a:lvl1pPr algn="l">
              <a:defRPr sz="2400"/>
            </a:lvl1pPr>
          </a:lstStyle>
          <a:p>
            <a:pPr>
              <a:defRPr/>
            </a:pPr>
            <a:r>
              <a:rPr lang="ru-RU"/>
              <a:t>Образец заголовка</a:t>
            </a:r>
            <a:endParaRPr lang="en-US"/>
          </a:p>
        </p:txBody>
      </p:sp>
      <p:sp>
        <p:nvSpPr>
          <p:cNvPr id="3" name="Content Placeholder 2"/>
          <p:cNvSpPr>
            <a:spLocks noGrp="1"/>
          </p:cNvSpPr>
          <p:nvPr>
            <p:ph idx="1"/>
          </p:nvPr>
        </p:nvSpPr>
        <p:spPr bwMode="auto">
          <a:xfrm>
            <a:off x="5043714" y="798974"/>
            <a:ext cx="6012470" cy="4658826"/>
          </a:xfrm>
        </p:spPr>
        <p:txBody>
          <a:bodyPr anchor="ct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Text Placeholder 3"/>
          <p:cNvSpPr>
            <a:spLocks noGrp="1"/>
          </p:cNvSpPr>
          <p:nvPr>
            <p:ph type="body" sz="half" idx="2"/>
          </p:nvPr>
        </p:nvSpPr>
        <p:spPr bwMode="auto">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D188FF51-AC5B-41F9-B44B-28936337C3C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17" name="Straight Connector 16"/>
          <p:cNvCxnSpPr>
            <a:cxnSpLocks/>
          </p:cNvCxnSpPr>
          <p:nvPr/>
        </p:nvCxnSpPr>
        <p:spPr bwMode="auto">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grpSp>
        <p:nvGrpSpPr>
          <p:cNvPr id="8" name="Group 7"/>
          <p:cNvGrpSpPr/>
          <p:nvPr/>
        </p:nvGrpSpPr>
        <p:grpSpPr bwMode="auto">
          <a:xfrm>
            <a:off x="7477386" y="482170"/>
            <a:ext cx="4074533" cy="5149101"/>
            <a:chOff x="7477386" y="482170"/>
            <a:chExt cx="4074533" cy="5149101"/>
          </a:xfrm>
        </p:grpSpPr>
        <p:sp>
          <p:nvSpPr>
            <p:cNvPr id="18" name="Rectangle 17"/>
            <p:cNvSpPr/>
            <p:nvPr/>
          </p:nvSpPr>
          <p:spPr bwMode="black">
            <a:xfrm>
              <a:off x="7477386"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bwMode="auto">
          <a:xfrm>
            <a:off x="1451206" y="1129513"/>
            <a:ext cx="5532328" cy="1830584"/>
          </a:xfrm>
        </p:spPr>
        <p:txBody>
          <a:bodyPr anchor="b">
            <a:normAutofit/>
          </a:bodyPr>
          <a:lstStyle>
            <a:lvl1pPr>
              <a:defRPr sz="3200"/>
            </a:lvl1pPr>
          </a:lstStyle>
          <a:p>
            <a:pPr>
              <a:defRPr/>
            </a:pPr>
            <a:r>
              <a:rPr lang="ru-RU"/>
              <a:t>Образец заголовка</a:t>
            </a:r>
            <a:endParaRPr lang="en-US"/>
          </a:p>
        </p:txBody>
      </p:sp>
      <p:sp>
        <p:nvSpPr>
          <p:cNvPr id="3" name="Picture Placeholder 2"/>
          <p:cNvSpPr>
            <a:spLocks noChangeAspect="1" noGrp="1"/>
          </p:cNvSpPr>
          <p:nvPr>
            <p:ph type="pic" idx="1"/>
          </p:nvPr>
        </p:nvSpPr>
        <p:spPr bwMode="auto">
          <a:xfrm>
            <a:off x="8124389" y="1122542"/>
            <a:ext cx="2791171" cy="3866327"/>
          </a:xfrm>
          <a:prstGeom prst="rect">
            <a:avLst/>
          </a:prstGeo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endParaRPr lang="en-US"/>
          </a:p>
        </p:txBody>
      </p:sp>
      <p:sp>
        <p:nvSpPr>
          <p:cNvPr id="4" name="Text Placeholder 3"/>
          <p:cNvSpPr>
            <a:spLocks noGrp="1"/>
          </p:cNvSpPr>
          <p:nvPr>
            <p:ph type="body" sz="half" idx="2"/>
          </p:nvPr>
        </p:nvSpPr>
        <p:spPr bwMode="auto">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Date Placeholder 4"/>
          <p:cNvSpPr>
            <a:spLocks noGrp="1"/>
          </p:cNvSpPr>
          <p:nvPr>
            <p:ph type="dt" sz="half" idx="10"/>
          </p:nvPr>
        </p:nvSpPr>
        <p:spPr bwMode="auto">
          <a:xfrm>
            <a:off x="1447382" y="5469856"/>
            <a:ext cx="5527351" cy="320123"/>
          </a:xfrm>
        </p:spPr>
        <p:txBody>
          <a:bodyPr/>
          <a:lstStyle>
            <a:lvl1pPr algn="l">
              <a:defRPr/>
            </a:lvl1pPr>
          </a:lstStyle>
          <a:p>
            <a:pPr>
              <a:defRPr/>
            </a:pPr>
            <a:fld id="{D188FF51-AC5B-41F9-B44B-28936337C3CD}" type="datetimeFigureOut">
              <a:rPr lang="ru-RU"/>
              <a:t/>
            </a:fld>
            <a:endParaRPr lang="ru-RU"/>
          </a:p>
        </p:txBody>
      </p:sp>
      <p:sp>
        <p:nvSpPr>
          <p:cNvPr id="6" name="Footer Placeholder 5"/>
          <p:cNvSpPr>
            <a:spLocks noGrp="1"/>
          </p:cNvSpPr>
          <p:nvPr>
            <p:ph type="ftr" sz="quarter" idx="11"/>
          </p:nvPr>
        </p:nvSpPr>
        <p:spPr bwMode="auto">
          <a:xfrm>
            <a:off x="1447382" y="318640"/>
            <a:ext cx="5541004" cy="320931"/>
          </a:xfrm>
        </p:spPr>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E71B4E8-D91C-4E00-B19C-087C1FD02B10}" type="slidenum">
              <a:rPr lang="ru-RU"/>
              <a:t/>
            </a:fld>
            <a:endParaRPr lang="ru-RU"/>
          </a:p>
        </p:txBody>
      </p:sp>
      <p:cxnSp>
        <p:nvCxnSpPr>
          <p:cNvPr id="31" name="Straight Connector 30"/>
          <p:cNvCxnSpPr>
            <a:cxnSpLocks/>
          </p:cNvCxnSpPr>
          <p:nvPr/>
        </p:nvCxnSpPr>
        <p:spPr bwMode="auto">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3">
        <a:schemeClr val="bg2"/>
      </p:bgRef>
    </p:bg>
    <p:spTree>
      <p:nvGrpSpPr>
        <p:cNvPr id="1" name=""/>
        <p:cNvGrpSpPr/>
        <p:nvPr/>
      </p:nvGrpSpPr>
      <p:grpSpPr bwMode="auto">
        <a:xfrm>
          <a:off x="0" y="0"/>
          <a:ext cx="0" cy="0"/>
          <a:chOff x="0" y="0"/>
          <a:chExt cx="0" cy="0"/>
        </a:xfrm>
      </p:grpSpPr>
      <p:sp>
        <p:nvSpPr>
          <p:cNvPr id="8" name="Rectangle 7"/>
          <p:cNvSpPr/>
          <p:nvPr/>
        </p:nvSpPr>
        <p:spPr bwMode="auto">
          <a:xfrm>
            <a:off x="0" y="2019476"/>
            <a:ext cx="12192000" cy="4105941"/>
          </a:xfrm>
          <a:prstGeom prst="rect">
            <a:avLst/>
          </a:prstGeom>
          <a:gradFill>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a:blip r:embed="rId13"/>
          <a:srcRect l="0" t="1538" r="0" b="-1537"/>
          <a:stretch/>
        </p:blipFill>
        <p:spPr bwMode="black">
          <a:xfrm>
            <a:off x="0" y="6126480"/>
            <a:ext cx="12192000" cy="742950"/>
          </a:xfrm>
          <a:prstGeom prst="rect">
            <a:avLst/>
          </a:prstGeom>
        </p:spPr>
      </p:pic>
      <p:sp>
        <p:nvSpPr>
          <p:cNvPr id="2" name="Title Placeholder 1"/>
          <p:cNvSpPr>
            <a:spLocks noGrp="1"/>
          </p:cNvSpPr>
          <p:nvPr>
            <p:ph type="title"/>
          </p:nvPr>
        </p:nvSpPr>
        <p:spPr bwMode="auto">
          <a:xfrm>
            <a:off x="1451579" y="804519"/>
            <a:ext cx="9603275" cy="1049235"/>
          </a:xfrm>
          <a:prstGeom prst="rect">
            <a:avLst/>
          </a:prstGeom>
        </p:spPr>
        <p:txBody>
          <a:bodyPr vert="horz" lIns="91440" tIns="45720" rIns="91440" bIns="45720" rtlCol="0" anchor="t">
            <a:normAutofit/>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1451579" y="2015732"/>
            <a:ext cx="9603275" cy="3450613"/>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2"/>
          </p:nvPr>
        </p:nvSpPr>
        <p:spPr bwMode="auto">
          <a:xfrm>
            <a:off x="7554138" y="330370"/>
            <a:ext cx="3500714"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D188FF51-AC5B-41F9-B44B-28936337C3CD}" type="datetimeFigureOut">
              <a:rPr lang="ru-RU"/>
              <a:t/>
            </a:fld>
            <a:endParaRPr lang="ru-RU"/>
          </a:p>
        </p:txBody>
      </p:sp>
      <p:sp>
        <p:nvSpPr>
          <p:cNvPr id="5" name="Footer Placeholder 4"/>
          <p:cNvSpPr>
            <a:spLocks noGrp="1"/>
          </p:cNvSpPr>
          <p:nvPr>
            <p:ph type="ftr" sz="quarter" idx="3"/>
          </p:nvPr>
        </p:nvSpPr>
        <p:spPr bwMode="auto">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auto">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7E71B4E8-D91C-4E00-B19C-087C1FD02B10}" type="slidenum">
              <a:rPr lang="ru-RU"/>
              <a:t/>
            </a:fld>
            <a:endParaRPr lang="ru-RU"/>
          </a:p>
        </p:txBody>
      </p:sp>
      <p:cxnSp>
        <p:nvCxnSpPr>
          <p:cNvPr id="10" name="Straight Connector 9"/>
          <p:cNvCxnSpPr>
            <a:cxnSpLocks/>
          </p:cNvCxnSpPr>
          <p:nvPr/>
        </p:nvCxnSpPr>
        <p:spPr bwMode="auto">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3200" b="0" i="0" cap="all">
          <a:solidFill>
            <a:schemeClr val="tx1"/>
          </a:solidFill>
          <a:latin typeface="+mj-lt"/>
          <a:ea typeface="+mj-ea"/>
          <a:cs typeface="+mj-cs"/>
        </a:defRPr>
      </a:lvl1pPr>
    </p:titleStyle>
    <p:bodyStyle>
      <a:lvl1pPr marL="228600" indent="-228600" algn="l" defTabSz="914400">
        <a:lnSpc>
          <a:spcPct val="120000"/>
        </a:lnSpc>
        <a:spcBef>
          <a:spcPts val="1000"/>
        </a:spcBef>
        <a:buClr>
          <a:schemeClr val="accent1"/>
        </a:buClr>
        <a:buSzPct val="100000"/>
        <a:buFont typeface="Arial"/>
        <a:buChar char="•"/>
        <a:defRPr sz="2000">
          <a:solidFill>
            <a:schemeClr val="tx1"/>
          </a:solidFill>
          <a:latin typeface="+mn-lt"/>
          <a:ea typeface="+mn-ea"/>
          <a:cs typeface="+mn-cs"/>
        </a:defRPr>
      </a:lvl1pPr>
      <a:lvl2pPr marL="685800" indent="-228600" algn="l" defTabSz="914400">
        <a:lnSpc>
          <a:spcPct val="120000"/>
        </a:lnSpc>
        <a:spcBef>
          <a:spcPts val="500"/>
        </a:spcBef>
        <a:buClr>
          <a:schemeClr val="accent1"/>
        </a:buClr>
        <a:buSzPct val="100000"/>
        <a:buFont typeface="Arial"/>
        <a:buChar char="•"/>
        <a:defRPr sz="1800" cap="none">
          <a:solidFill>
            <a:schemeClr val="tx1"/>
          </a:solidFill>
          <a:latin typeface="+mn-lt"/>
          <a:ea typeface="+mn-ea"/>
          <a:cs typeface="+mn-cs"/>
        </a:defRPr>
      </a:lvl2pPr>
      <a:lvl3pPr marL="1143000" indent="-228600" algn="l" defTabSz="914400">
        <a:lnSpc>
          <a:spcPct val="120000"/>
        </a:lnSpc>
        <a:spcBef>
          <a:spcPts val="500"/>
        </a:spcBef>
        <a:buClr>
          <a:schemeClr val="accent1"/>
        </a:buClr>
        <a:buSzPct val="100000"/>
        <a:buFont typeface="Arial"/>
        <a:buChar char="•"/>
        <a:defRPr sz="1600">
          <a:solidFill>
            <a:schemeClr val="tx1"/>
          </a:solidFill>
          <a:latin typeface="+mn-lt"/>
          <a:ea typeface="+mn-ea"/>
          <a:cs typeface="+mn-cs"/>
        </a:defRPr>
      </a:lvl3pPr>
      <a:lvl4pPr marL="1600200" indent="-228600" algn="l" defTabSz="914400">
        <a:lnSpc>
          <a:spcPct val="120000"/>
        </a:lnSpc>
        <a:spcBef>
          <a:spcPts val="500"/>
        </a:spcBef>
        <a:buClr>
          <a:schemeClr val="accent1"/>
        </a:buClr>
        <a:buSzPct val="100000"/>
        <a:buFont typeface="Arial"/>
        <a:buChar char="•"/>
        <a:defRPr sz="1400" cap="none">
          <a:solidFill>
            <a:schemeClr val="tx1"/>
          </a:solidFill>
          <a:latin typeface="+mn-lt"/>
          <a:ea typeface="+mn-ea"/>
          <a:cs typeface="+mn-cs"/>
        </a:defRPr>
      </a:lvl4pPr>
      <a:lvl5pPr marL="2057400" indent="-228600" algn="l" defTabSz="914400">
        <a:lnSpc>
          <a:spcPct val="120000"/>
        </a:lnSpc>
        <a:spcBef>
          <a:spcPts val="500"/>
        </a:spcBef>
        <a:buClr>
          <a:schemeClr val="accent1"/>
        </a:buClr>
        <a:buSzPct val="100000"/>
        <a:buFont typeface="Arial"/>
        <a:buChar char="•"/>
        <a:defRPr sz="1200">
          <a:solidFill>
            <a:schemeClr val="tx1"/>
          </a:solidFill>
          <a:latin typeface="+mn-lt"/>
          <a:ea typeface="+mn-ea"/>
          <a:cs typeface="+mn-cs"/>
        </a:defRPr>
      </a:lvl5pPr>
      <a:lvl6pPr marL="2514600" indent="-228600" algn="l" defTabSz="914400">
        <a:lnSpc>
          <a:spcPct val="120000"/>
        </a:lnSpc>
        <a:spcBef>
          <a:spcPts val="500"/>
        </a:spcBef>
        <a:buClr>
          <a:schemeClr val="accent1"/>
        </a:buClr>
        <a:buSzPct val="100000"/>
        <a:buFont typeface="Arial"/>
        <a:buChar char="•"/>
        <a:defRPr sz="1200">
          <a:solidFill>
            <a:schemeClr val="tx1"/>
          </a:solidFill>
          <a:latin typeface="+mn-lt"/>
          <a:ea typeface="+mn-ea"/>
          <a:cs typeface="+mn-cs"/>
        </a:defRPr>
      </a:lvl6pPr>
      <a:lvl7pPr marL="2971800" indent="-228600" algn="l" defTabSz="914400">
        <a:lnSpc>
          <a:spcPct val="120000"/>
        </a:lnSpc>
        <a:spcBef>
          <a:spcPts val="500"/>
        </a:spcBef>
        <a:buClr>
          <a:schemeClr val="accent1"/>
        </a:buClr>
        <a:buSzPct val="100000"/>
        <a:buFont typeface="Arial"/>
        <a:buChar char="•"/>
        <a:defRPr sz="1200">
          <a:solidFill>
            <a:schemeClr val="tx1"/>
          </a:solidFill>
          <a:latin typeface="+mn-lt"/>
          <a:ea typeface="+mn-ea"/>
          <a:cs typeface="+mn-cs"/>
        </a:defRPr>
      </a:lvl7pPr>
      <a:lvl8pPr marL="3429000" indent="-228600" algn="l" defTabSz="914400">
        <a:lnSpc>
          <a:spcPct val="120000"/>
        </a:lnSpc>
        <a:spcBef>
          <a:spcPts val="500"/>
        </a:spcBef>
        <a:buClr>
          <a:schemeClr val="accent1"/>
        </a:buClr>
        <a:buSzPct val="100000"/>
        <a:buFont typeface="Arial"/>
        <a:buChar char="•"/>
        <a:defRPr sz="1200">
          <a:solidFill>
            <a:schemeClr val="tx1"/>
          </a:solidFill>
          <a:latin typeface="+mn-lt"/>
          <a:ea typeface="+mn-ea"/>
          <a:cs typeface="+mn-cs"/>
        </a:defRPr>
      </a:lvl8pPr>
      <a:lvl9pPr marL="3886200" indent="-228600" algn="l" defTabSz="914400">
        <a:lnSpc>
          <a:spcPct val="120000"/>
        </a:lnSpc>
        <a:spcBef>
          <a:spcPts val="500"/>
        </a:spcBef>
        <a:buClr>
          <a:schemeClr val="accent1"/>
        </a:buClr>
        <a:buSzPct val="100000"/>
        <a:buFont typeface="Arial"/>
        <a:buChar char="•"/>
        <a:defRPr sz="12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 Id="rId3" Type="http://schemas.openxmlformats.org/officeDocument/2006/relationships/image" Target="../media/image12.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428430" y="1394828"/>
            <a:ext cx="9603275" cy="1049235"/>
          </a:xfrm>
        </p:spPr>
        <p:txBody>
          <a:bodyPr/>
          <a:lstStyle/>
          <a:p>
            <a:pPr algn="ctr">
              <a:defRPr/>
            </a:pPr>
            <a:r>
              <a:rPr lang="ru-RU">
                <a:latin typeface="Times New Roman"/>
                <a:cs typeface="Times New Roman"/>
              </a:rPr>
              <a:t>Перепланировка проемов здания с увеличением объема.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gradFill>
          <a:gsLst>
            <a:gs pos="0">
              <a:schemeClr val="bg2">
                <a:tint val="94000"/>
                <a:satMod val="80000"/>
                <a:lumMod val="106000"/>
              </a:schemeClr>
            </a:gs>
            <a:gs pos="100000">
              <a:schemeClr val="bg2">
                <a:shade val="80000"/>
              </a:schemeClr>
            </a:gs>
          </a:gsLst>
          <a:path path="circle"/>
        </a:gradFill>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451579" y="1285102"/>
            <a:ext cx="9603275" cy="568652"/>
          </a:xfrm>
        </p:spPr>
        <p:txBody>
          <a:bodyPr vert="horz" lIns="91440" tIns="45720" rIns="91440" bIns="45720" rtlCol="0" anchor="t">
            <a:normAutofit/>
          </a:bodyPr>
          <a:lstStyle/>
          <a:p>
            <a:pPr>
              <a:defRPr/>
            </a:pPr>
            <a:r>
              <a:rPr lang="en-US"/>
              <a:t>Как увеличить высоту?</a:t>
            </a:r>
            <a:endParaRPr/>
          </a:p>
        </p:txBody>
      </p:sp>
      <p:sp>
        <p:nvSpPr>
          <p:cNvPr id="3" name="TextBox 2"/>
          <p:cNvSpPr txBox="1"/>
          <p:nvPr/>
        </p:nvSpPr>
        <p:spPr bwMode="auto">
          <a:xfrm>
            <a:off x="1451579" y="2015735"/>
            <a:ext cx="5435733" cy="2071524"/>
          </a:xfrm>
          <a:prstGeom prst="rect">
            <a:avLst/>
          </a:prstGeom>
        </p:spPr>
        <p:txBody>
          <a:bodyPr vert="horz" lIns="91440" tIns="45720" rIns="91440" bIns="45720" rtlCol="0" anchor="t">
            <a:normAutofit lnSpcReduction="10000"/>
          </a:bodyPr>
          <a:lstStyle/>
          <a:p>
            <a:pPr indent="-228600" defTabSz="914400">
              <a:lnSpc>
                <a:spcPct val="120000"/>
              </a:lnSpc>
              <a:spcAft>
                <a:spcPts val="600"/>
              </a:spcAft>
              <a:buClr>
                <a:schemeClr val="accent1"/>
              </a:buClr>
              <a:buSzPct val="100000"/>
              <a:buFont typeface="Arial"/>
              <a:buChar char="•"/>
              <a:defRPr/>
            </a:pPr>
            <a:r>
              <a:rPr lang="en-US" sz="1600">
                <a:latin typeface="Times New Roman"/>
                <a:cs typeface="Times New Roman"/>
              </a:rPr>
              <a:t>Расширение дверного проема не всегда предполагает изменение его ширины. Очень часто нужно демонтировать только верхнюю часть системы, которая приведет к увеличению высоты. Воздействия такого рода не всегда просто выполнить. Связано это с тем, что над дверным проемом зачастую устанавливают металлическую перемычку, которая воспринимает всю основную нагрузку.</a:t>
            </a:r>
            <a:endParaRPr/>
          </a:p>
        </p:txBody>
      </p:sp>
      <p:pic>
        <p:nvPicPr>
          <p:cNvPr id="6" name="Рисунок 5" descr="Изображение выглядит как стена, Композитный материал, имущество, в помещении&#10;&#10;Автоматически созданное описание"/>
          <p:cNvPicPr>
            <a:picLocks noChangeAspect="1"/>
          </p:cNvPicPr>
          <p:nvPr/>
        </p:nvPicPr>
        <p:blipFill>
          <a:blip r:embed="rId2"/>
          <a:srcRect l="14118" t="0" r="5697" b="-1"/>
          <a:stretch/>
        </p:blipFill>
        <p:spPr bwMode="auto">
          <a:xfrm>
            <a:off x="7469436" y="2104222"/>
            <a:ext cx="3503363" cy="3281242"/>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17681" y="1035585"/>
            <a:ext cx="9603275" cy="1211854"/>
          </a:xfrm>
        </p:spPr>
        <p:txBody>
          <a:bodyPr>
            <a:noAutofit/>
          </a:bodyPr>
          <a:lstStyle/>
          <a:p>
            <a:pPr algn="ctr">
              <a:defRPr/>
            </a:pPr>
            <a:r>
              <a:rPr lang="ru-RU" sz="2800">
                <a:latin typeface="Times New Roman"/>
                <a:cs typeface="Times New Roman"/>
              </a:rPr>
              <a:t>Алгоритм увеличения высоты предполагает выполнение нескольких последовательных операций:</a:t>
            </a:r>
            <a:endParaRPr/>
          </a:p>
        </p:txBody>
      </p:sp>
      <p:sp>
        <p:nvSpPr>
          <p:cNvPr id="3" name="TextBox 2"/>
          <p:cNvSpPr txBox="1"/>
          <p:nvPr/>
        </p:nvSpPr>
        <p:spPr bwMode="auto">
          <a:xfrm>
            <a:off x="1016199" y="2413337"/>
            <a:ext cx="10104757" cy="2031325"/>
          </a:xfrm>
          <a:prstGeom prst="rect">
            <a:avLst/>
          </a:prstGeom>
          <a:noFill/>
        </p:spPr>
        <p:txBody>
          <a:bodyPr wrap="square" rtlCol="0">
            <a:spAutoFit/>
          </a:bodyPr>
          <a:lstStyle/>
          <a:p>
            <a:pPr marL="285750" indent="-285750" algn="just">
              <a:buFont typeface="Arial"/>
              <a:buChar char="•"/>
              <a:defRPr/>
            </a:pPr>
            <a:r>
              <a:rPr lang="ru-RU"/>
              <a:t>Изначально устанавливаются опоры, которые при демонтаже не позволят обвалиться материалу человеку на голову.</a:t>
            </a:r>
            <a:endParaRPr/>
          </a:p>
          <a:p>
            <a:pPr marL="285750" indent="-285750" algn="just">
              <a:buFont typeface="Arial"/>
              <a:buChar char="•"/>
              <a:defRPr/>
            </a:pPr>
            <a:r>
              <a:rPr lang="ru-RU"/>
              <a:t>После этого с помощью болгарки в нужных местах выполняют надрезы бетона или другого материала. При этом нужно также достать и перемычку.</a:t>
            </a:r>
            <a:endParaRPr/>
          </a:p>
          <a:p>
            <a:pPr marL="285750" indent="-285750" algn="just">
              <a:buFont typeface="Arial"/>
              <a:buChar char="•"/>
              <a:defRPr/>
            </a:pPr>
            <a:r>
              <a:rPr lang="ru-RU"/>
              <a:t>Когда все готово материал сбивается с помощью молотка и зубила. Можно также использовать и болгарку, ударную дрель и т. д. По завершении удаления стены нужно в верхней части нового проема установить новую перемычку. Закрепляется она с помощью бетонной стяжки.</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gradFill>
          <a:gsLst>
            <a:gs pos="0">
              <a:schemeClr val="bg2">
                <a:tint val="94000"/>
                <a:satMod val="80000"/>
                <a:lumMod val="106000"/>
              </a:schemeClr>
            </a:gs>
            <a:gs pos="100000">
              <a:schemeClr val="bg2">
                <a:shade val="80000"/>
              </a:schemeClr>
            </a:gs>
          </a:gsLst>
          <a:path path="circle"/>
        </a:gradFill>
      </p:bgPr>
    </p:bg>
    <p:spTree>
      <p:nvGrpSpPr>
        <p:cNvPr id="1" name=""/>
        <p:cNvGrpSpPr/>
        <p:nvPr/>
      </p:nvGrpSpPr>
      <p:grpSpPr bwMode="auto">
        <a:xfrm>
          <a:off x="0" y="0"/>
          <a:ext cx="0" cy="0"/>
          <a:chOff x="0" y="0"/>
          <a:chExt cx="0" cy="0"/>
        </a:xfrm>
      </p:grpSpPr>
      <p:pic>
        <p:nvPicPr>
          <p:cNvPr id="3" name="Рисунок 2"/>
          <p:cNvPicPr>
            <a:picLocks noChangeAspect="1"/>
          </p:cNvPicPr>
          <p:nvPr/>
        </p:nvPicPr>
        <p:blipFill>
          <a:blip r:embed="rId2"/>
          <a:srcRect l="0" t="10864" r="1" b="11501"/>
          <a:stretch/>
        </p:blipFill>
        <p:spPr bwMode="auto">
          <a:xfrm>
            <a:off x="828662" y="469846"/>
            <a:ext cx="5130799" cy="5571066"/>
          </a:xfrm>
          <a:prstGeom prst="rect">
            <a:avLst/>
          </a:prstGeom>
        </p:spPr>
      </p:pic>
      <p:pic>
        <p:nvPicPr>
          <p:cNvPr id="2" name="Рисунок 1"/>
          <p:cNvPicPr>
            <a:picLocks noChangeAspect="1"/>
          </p:cNvPicPr>
          <p:nvPr/>
        </p:nvPicPr>
        <p:blipFill>
          <a:blip r:embed="rId3"/>
          <a:srcRect l="0" t="7561" r="1" b="14805"/>
          <a:stretch/>
        </p:blipFill>
        <p:spPr bwMode="auto">
          <a:xfrm>
            <a:off x="6605721" y="469846"/>
            <a:ext cx="5130799" cy="5571066"/>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gradFill>
          <a:gsLst>
            <a:gs pos="0">
              <a:schemeClr val="bg2">
                <a:tint val="94000"/>
                <a:satMod val="80000"/>
                <a:lumMod val="106000"/>
              </a:schemeClr>
            </a:gs>
            <a:gs pos="100000">
              <a:schemeClr val="bg2">
                <a:shade val="80000"/>
              </a:schemeClr>
            </a:gs>
          </a:gsLst>
          <a:path path="circle"/>
        </a:gradFill>
      </p:bgPr>
    </p:bg>
    <p:spTree>
      <p:nvGrpSpPr>
        <p:cNvPr id="1" name=""/>
        <p:cNvGrpSpPr/>
        <p:nvPr/>
      </p:nvGrpSpPr>
      <p:grpSpPr bwMode="auto">
        <a:xfrm>
          <a:off x="0" y="0"/>
          <a:ext cx="0" cy="0"/>
          <a:chOff x="0" y="0"/>
          <a:chExt cx="0" cy="0"/>
        </a:xfrm>
      </p:grpSpPr>
      <p:sp>
        <p:nvSpPr>
          <p:cNvPr id="9" name="Rectangle 8"/>
          <p:cNvSpPr>
            <a:spLocks noAdjustHandles="1" noChangeArrowheads="1" noChangeAspect="1" noChangeShapeType="1" noEditPoints="1" noGrp="1" noMove="1" noResize="1" noRot="1" noTextEdit="1"/>
          </p:cNvSpPr>
          <p:nvPr/>
        </p:nvSpPr>
        <p:spPr bwMode="auto">
          <a:xfrm>
            <a:off x="0" y="2019476"/>
            <a:ext cx="12192000" cy="4105941"/>
          </a:xfrm>
          <a:prstGeom prst="rect">
            <a:avLst/>
          </a:prstGeom>
          <a:gradFill>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a:p>
        </p:txBody>
      </p:sp>
      <p:pic>
        <p:nvPicPr>
          <p:cNvPr id="11" name="Picture 10"/>
          <p:cNvPicPr>
            <a:picLocks noAdjustHandles="1" noChangeAspect="1" noChangeArrowheads="1" noChangeShapeType="1" noEditPoints="1" noGrp="1" noMove="1" noResize="1" noRot="1" noCrop="1"/>
          </p:cNvPicPr>
          <p:nvPr/>
        </p:nvPicPr>
        <p:blipFill>
          <a:blip r:embed="rId2"/>
          <a:srcRect l="0" t="1538" r="0" b="-1537"/>
          <a:stretch/>
        </p:blipFill>
        <p:spPr bwMode="black">
          <a:xfrm>
            <a:off x="0" y="6126480"/>
            <a:ext cx="12192000" cy="742950"/>
          </a:xfrm>
          <a:prstGeom prst="rect">
            <a:avLst/>
          </a:prstGeom>
        </p:spPr>
      </p:pic>
      <p:cxnSp>
        <p:nvCxnSpPr>
          <p:cNvPr id="13" name="Straight Connector 12"/>
          <p:cNvCxnSpPr>
            <a:cxnSpLocks noAdjustHandles="1" noChangeArrowheads="1" noChangeAspect="1" noChangeShapeType="1" noEditPoints="1" noGrp="1" noMove="1" noResize="1" noRot="1"/>
          </p:cNvCxnSpPr>
          <p:nvPr/>
        </p:nvCxnSpPr>
        <p:spPr bwMode="auto">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noAdjustHandles="1" noChangeArrowheads="1" noChangeAspect="1" noChangeShapeType="1" noEditPoints="1" noGrp="1" noMove="1" noResize="1" noRot="1"/>
          </p:cNvCxnSpPr>
          <p:nvPr/>
        </p:nvCxnSpPr>
        <p:spPr bwMode="auto">
          <a:xfrm>
            <a:off x="2417780" y="3528541"/>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Серый трехмерное искусство"/>
          <p:cNvPicPr>
            <a:picLocks noChangeAspect="1"/>
          </p:cNvPicPr>
          <p:nvPr/>
        </p:nvPicPr>
        <p:blipFill>
          <a:blip r:embed="rId3"/>
          <a:srcRect l="0" t="0" r="-1" b="14769"/>
          <a:stretch/>
        </p:blipFill>
        <p:spPr bwMode="auto">
          <a:xfrm>
            <a:off x="2" y="10"/>
            <a:ext cx="12191695" cy="6857990"/>
          </a:xfrm>
          <a:prstGeom prst="rect">
            <a:avLst/>
          </a:prstGeom>
        </p:spPr>
      </p:pic>
      <p:sp>
        <p:nvSpPr>
          <p:cNvPr id="17" name="Rectangle 16"/>
          <p:cNvSpPr>
            <a:spLocks noAdjustHandles="1" noChangeArrowheads="1" noChangeAspect="1" noChangeShapeType="1" noEditPoints="1" noGrp="1" noMove="1" noResize="1" noRot="1" noTextEdit="1"/>
          </p:cNvSpPr>
          <p:nvPr/>
        </p:nvSpPr>
        <p:spPr bwMode="auto">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2" name="Заголовок 1"/>
          <p:cNvSpPr>
            <a:spLocks noGrp="1"/>
          </p:cNvSpPr>
          <p:nvPr>
            <p:ph type="title"/>
          </p:nvPr>
        </p:nvSpPr>
        <p:spPr bwMode="auto">
          <a:xfrm>
            <a:off x="4065511" y="3236470"/>
            <a:ext cx="6832500" cy="1252601"/>
          </a:xfrm>
        </p:spPr>
        <p:txBody>
          <a:bodyPr vert="horz" lIns="91440" tIns="45720" rIns="91440" bIns="0" rtlCol="0" anchor="b">
            <a:normAutofit/>
          </a:bodyPr>
          <a:lstStyle/>
          <a:p>
            <a:pPr>
              <a:defRPr/>
            </a:pPr>
            <a:r>
              <a:rPr lang="en-US" sz="4400">
                <a:solidFill>
                  <a:srgbClr val="FFFFFE"/>
                </a:solidFill>
              </a:rPr>
              <a:t>Как согласовать?</a:t>
            </a:r>
            <a:endParaRPr/>
          </a:p>
        </p:txBody>
      </p:sp>
      <p:sp>
        <p:nvSpPr>
          <p:cNvPr id="3" name="Текст 2"/>
          <p:cNvSpPr>
            <a:spLocks noGrp="1"/>
          </p:cNvSpPr>
          <p:nvPr>
            <p:ph type="body" idx="1"/>
          </p:nvPr>
        </p:nvSpPr>
        <p:spPr bwMode="auto">
          <a:xfrm>
            <a:off x="4065511" y="4669144"/>
            <a:ext cx="6832499" cy="716529"/>
          </a:xfrm>
        </p:spPr>
        <p:txBody>
          <a:bodyPr vert="horz" lIns="91440" tIns="91440" rIns="91440" bIns="91440" rtlCol="0">
            <a:normAutofit/>
          </a:bodyPr>
          <a:lstStyle/>
          <a:p>
            <a:pPr>
              <a:lnSpc>
                <a:spcPct val="110000"/>
              </a:lnSpc>
              <a:defRPr/>
            </a:pPr>
            <a:r>
              <a:rPr lang="en-US" sz="600" cap="all">
                <a:solidFill>
                  <a:srgbClr val="FFFFFE"/>
                </a:solidFill>
              </a:rPr>
              <a:t>Расширение дверных проемов иногда может нарушить конструкционные особенности стены. Зачастую это касается несущих конструкций, которые воспринимают основную нагрузку здания. Если изменение параметров этой системы значительно влияет на характеристики стены, то это считается перепланировкой, которую нужно согласовать с соответствующими государственными организациями.</a:t>
            </a:r>
            <a:endParaRPr/>
          </a:p>
          <a:p>
            <a:pPr>
              <a:lnSpc>
                <a:spcPct val="110000"/>
              </a:lnSpc>
              <a:defRPr/>
            </a:pPr>
            <a:r>
              <a:rPr lang="en-US" sz="600" cap="all">
                <a:solidFill>
                  <a:srgbClr val="FFFFFE"/>
                </a:solidFill>
              </a:rPr>
              <a:t>Вся архитектурная документация находится в БТИ, куда нужно и обращаться за получением разрешения для изменения габаритов проема.</a:t>
            </a:r>
            <a:endParaRPr/>
          </a:p>
        </p:txBody>
      </p:sp>
      <p:cxnSp>
        <p:nvCxnSpPr>
          <p:cNvPr id="19" name="Straight Connector 18"/>
          <p:cNvCxnSpPr>
            <a:cxnSpLocks noAdjustHandles="1" noChangeArrowheads="1" noChangeAspect="1" noChangeShapeType="1" noEditPoints="1" noGrp="1" noMove="1" noResize="1" noRot="1"/>
          </p:cNvCxnSpPr>
          <p:nvPr/>
        </p:nvCxnSpPr>
        <p:spPr bwMode="auto">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26204263" name="Title 1"/>
          <p:cNvSpPr>
            <a:spLocks noGrp="1"/>
          </p:cNvSpPr>
          <p:nvPr>
            <p:ph type="title"/>
          </p:nvPr>
        </p:nvSpPr>
        <p:spPr bwMode="auto">
          <a:xfrm flipH="0" flipV="0">
            <a:off x="1454238" y="1756129"/>
            <a:ext cx="8643153" cy="1887949"/>
          </a:xfrm>
        </p:spPr>
        <p:txBody>
          <a:bodyPr vertOverflow="overflow" horzOverflow="overflow" vert="horz" wrap="square" lIns="91440" tIns="45720" rIns="91440" bIns="45720" numCol="1" spcCol="0" rtlCol="0" fromWordArt="0" anchor="b" anchorCtr="0" forceAA="0" upright="0" compatLnSpc="0">
            <a:normAutofit fontScale="90000" lnSpcReduction="2000"/>
          </a:bodyPr>
          <a:lstStyle>
            <a:lvl1pPr algn="l">
              <a:defRPr sz="3600"/>
            </a:lvl1pPr>
          </a:lstStyle>
          <a:p>
            <a:pPr>
              <a:defRPr/>
            </a:pPr>
            <a:br>
              <a:rPr lang="ru-RU"/>
            </a:br>
            <a:br>
              <a:rPr lang="ru-RU"/>
            </a:br>
            <a:br>
              <a:rPr lang="ru-RU"/>
            </a:br>
            <a:br>
              <a:rPr lang="ru-RU"/>
            </a:br>
            <a:br>
              <a:rPr lang="ru-RU"/>
            </a:br>
            <a:br>
              <a:rPr lang="ru-RU"/>
            </a:br>
            <a:br>
              <a:rPr lang="ru-RU"/>
            </a:br>
            <a:r>
              <a:rPr lang="ru-RU" sz="2000">
                <a:latin typeface="Times New Roman"/>
                <a:cs typeface="Times New Roman"/>
              </a:rPr>
              <a:t>Вопросы для самоконтроля </a:t>
            </a:r>
            <a:br>
              <a:rPr lang="ru-RU" sz="2000">
                <a:latin typeface="Times New Roman"/>
                <a:cs typeface="Times New Roman"/>
              </a:rPr>
            </a:br>
            <a:r>
              <a:rPr lang="ru-RU" sz="2000" b="1">
                <a:latin typeface="Times New Roman"/>
                <a:cs typeface="Times New Roman"/>
              </a:rPr>
              <a:t>-</a:t>
            </a:r>
            <a:r>
              <a:rPr sz="2000" b="1">
                <a:latin typeface="Times New Roman"/>
                <a:cs typeface="Times New Roman"/>
              </a:rPr>
              <a:t>Расширение дверного проема – общие рекомендации</a:t>
            </a:r>
            <a:r>
              <a:rPr sz="2000" b="1">
                <a:latin typeface="Times New Roman"/>
                <a:cs typeface="Times New Roman"/>
              </a:rPr>
              <a:t>.</a:t>
            </a:r>
            <a:br>
              <a:rPr lang="ru-RU" sz="2000">
                <a:latin typeface="Times New Roman"/>
                <a:cs typeface="Times New Roman"/>
              </a:rPr>
            </a:br>
            <a:r>
              <a:rPr lang="ru-RU" sz="2000" b="1">
                <a:latin typeface="Times New Roman"/>
                <a:cs typeface="Times New Roman"/>
              </a:rPr>
              <a:t>-</a:t>
            </a:r>
            <a:r>
              <a:rPr sz="2000" b="1">
                <a:latin typeface="Times New Roman"/>
                <a:cs typeface="Times New Roman"/>
              </a:rPr>
              <a:t>Расширение проема в панельном доме</a:t>
            </a:r>
            <a:br>
              <a:rPr lang="ru-RU" sz="2000">
                <a:latin typeface="Times New Roman"/>
                <a:cs typeface="Times New Roman"/>
              </a:rPr>
            </a:br>
            <a:r>
              <a:rPr lang="ru-RU" sz="2000" b="1">
                <a:latin typeface="Times New Roman"/>
                <a:cs typeface="Times New Roman"/>
              </a:rPr>
              <a:t>-</a:t>
            </a:r>
            <a:r>
              <a:rPr sz="2000" b="1">
                <a:latin typeface="Times New Roman"/>
                <a:cs typeface="Times New Roman"/>
              </a:rPr>
              <a:t>Работы в кирпичной стене</a:t>
            </a:r>
            <a:br>
              <a:rPr lang="ru-RU" sz="2000">
                <a:latin typeface="Times New Roman"/>
                <a:cs typeface="Times New Roman"/>
              </a:rPr>
            </a:br>
            <a:br>
              <a:rPr lang="ru-RU"/>
            </a:b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88233958" name="Title 1"/>
          <p:cNvSpPr>
            <a:spLocks noGrp="1"/>
          </p:cNvSpPr>
          <p:nvPr>
            <p:ph type="title"/>
          </p:nvPr>
        </p:nvSpPr>
        <p:spPr bwMode="auto"/>
        <p:txBody>
          <a:bodyPr/>
          <a:lstStyle/>
          <a:p>
            <a:pPr>
              <a:defRPr/>
            </a:pPr>
            <a:r>
              <a:rPr lang="ru-RU" sz="1800" b="0">
                <a:latin typeface="Times New Roman"/>
                <a:cs typeface="Times New Roman"/>
              </a:rPr>
              <a:t>Литература </a:t>
            </a:r>
            <a:br>
              <a:rPr lang="ru-RU" sz="1800" b="0">
                <a:latin typeface="Times New Roman"/>
                <a:cs typeface="Times New Roman"/>
              </a:rPr>
            </a:br>
            <a:r>
              <a:rPr sz="1800" b="0">
                <a:latin typeface="Times New Roman"/>
                <a:cs typeface="Times New Roman"/>
              </a:rPr>
              <a:t>Строительство, реконструкция, капитальный ремонт объектов капитального строительства</a:t>
            </a:r>
            <a:r>
              <a:rPr lang="ru-RU" sz="1800" b="0">
                <a:latin typeface="Times New Roman"/>
                <a:cs typeface="Times New Roman"/>
              </a:rPr>
              <a:t> </a:t>
            </a:r>
            <a:r>
              <a:rPr sz="1800" b="0">
                <a:latin typeface="Times New Roman"/>
                <a:cs typeface="Times New Roman"/>
              </a:rPr>
              <a:t>Хлистун</a:t>
            </a:r>
            <a:r>
              <a:rPr sz="1800" b="0">
                <a:latin typeface="Times New Roman"/>
                <a:cs typeface="Times New Roman"/>
              </a:rPr>
              <a:t> Ю.В.</a:t>
            </a:r>
            <a:r>
              <a:rPr sz="1800" b="0">
                <a:latin typeface="Times New Roman"/>
                <a:cs typeface="Times New Roman"/>
              </a:rPr>
              <a:t>Саратов: </a:t>
            </a:r>
            <a:r>
              <a:rPr sz="1800" b="0">
                <a:latin typeface="Times New Roman"/>
                <a:cs typeface="Times New Roman"/>
              </a:rPr>
              <a:t>Ай</a:t>
            </a:r>
            <a:r>
              <a:rPr sz="1800" b="0">
                <a:latin typeface="Times New Roman"/>
                <a:cs typeface="Times New Roman"/>
              </a:rPr>
              <a:t> Пи Эр </a:t>
            </a:r>
            <a:r>
              <a:rPr sz="1800" b="0">
                <a:latin typeface="Times New Roman"/>
                <a:cs typeface="Times New Roman"/>
              </a:rPr>
              <a:t>Медиа</a:t>
            </a:r>
            <a:r>
              <a:rPr sz="1800" b="0">
                <a:latin typeface="Times New Roman"/>
                <a:cs typeface="Times New Roman"/>
              </a:rPr>
              <a:t>, 2021.</a:t>
            </a:r>
            <a:r>
              <a:rPr sz="1800" b="0">
                <a:latin typeface="Times New Roman"/>
                <a:cs typeface="Times New Roman"/>
              </a:rPr>
              <a:t> Электронно-библиотечная система IPR BOOKS</a:t>
            </a:r>
            <a:endParaRPr sz="1800" b="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extBox 1"/>
          <p:cNvSpPr txBox="1"/>
          <p:nvPr/>
        </p:nvSpPr>
        <p:spPr bwMode="auto">
          <a:xfrm>
            <a:off x="1159397" y="812040"/>
            <a:ext cx="9873205" cy="3416320"/>
          </a:xfrm>
          <a:prstGeom prst="rect">
            <a:avLst/>
          </a:prstGeom>
          <a:noFill/>
        </p:spPr>
        <p:txBody>
          <a:bodyPr wrap="square" rtlCol="0">
            <a:spAutoFit/>
          </a:bodyPr>
          <a:lstStyle/>
          <a:p>
            <a:pPr algn="just">
              <a:defRPr/>
            </a:pPr>
            <a:r>
              <a:rPr lang="ru-RU">
                <a:latin typeface="Times New Roman"/>
                <a:cs typeface="Times New Roman"/>
              </a:rPr>
              <a:t>Расширение дверного проема предполагает увеличение его основных габаритов на определенные значения. Подобные операции выполняют не так уж часто, так как все габариты подгоняют под стандартные размеры дверных полотен. Но все-таки расширить отверстие иногда нужно. Существует несколько основных причин, которые приводят к таким действиям:</a:t>
            </a:r>
            <a:endParaRPr/>
          </a:p>
          <a:p>
            <a:pPr algn="just">
              <a:defRPr/>
            </a:pPr>
            <a:endParaRPr lang="ru-RU">
              <a:latin typeface="Times New Roman"/>
              <a:cs typeface="Times New Roman"/>
            </a:endParaRPr>
          </a:p>
          <a:p>
            <a:pPr marL="285750" indent="-285750" algn="just">
              <a:buFont typeface="Arial"/>
              <a:buChar char="•"/>
              <a:defRPr/>
            </a:pPr>
            <a:r>
              <a:rPr lang="ru-RU">
                <a:latin typeface="Times New Roman"/>
                <a:cs typeface="Times New Roman"/>
              </a:rPr>
              <a:t>Перепланировка помещения. Этот процесс предполагает изменение основных положений или габаритов основных конструктивных элементов дома. Выполняется довольно редко, так как в большинстве случаев требует согласования с различными государственными организациями.</a:t>
            </a:r>
            <a:endParaRPr/>
          </a:p>
          <a:p>
            <a:pPr algn="just">
              <a:defRPr/>
            </a:pPr>
            <a:endParaRPr lang="ru-RU">
              <a:latin typeface="Times New Roman"/>
              <a:cs typeface="Times New Roman"/>
            </a:endParaRPr>
          </a:p>
          <a:p>
            <a:pPr marL="285750" indent="-285750" algn="just">
              <a:buFont typeface="Arial"/>
              <a:buChar char="•"/>
              <a:defRPr/>
            </a:pPr>
            <a:r>
              <a:rPr lang="ru-RU">
                <a:latin typeface="Times New Roman"/>
                <a:cs typeface="Times New Roman"/>
              </a:rPr>
              <a:t>Установка двери. Многие владельцы квартир или частных домов декорируют помещения с помощью красивых широких дверных полотен. Это дополнительно дает несколько преимуществ, так как при необходимости позволяет проносить сквозь двери габаритные вещи.</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447191" y="1299664"/>
            <a:ext cx="9607661" cy="641282"/>
          </a:xfrm>
        </p:spPr>
        <p:txBody>
          <a:bodyPr/>
          <a:lstStyle/>
          <a:p>
            <a:pPr algn="ctr">
              <a:defRPr/>
            </a:pPr>
            <a:r>
              <a:rPr lang="ru-RU">
                <a:latin typeface="Times New Roman"/>
                <a:cs typeface="Times New Roman"/>
              </a:rPr>
              <a:t>Особенности конструкции</a:t>
            </a:r>
            <a:endParaRPr/>
          </a:p>
        </p:txBody>
      </p:sp>
      <p:sp>
        <p:nvSpPr>
          <p:cNvPr id="3" name="Текст 2"/>
          <p:cNvSpPr>
            <a:spLocks noGrp="1"/>
          </p:cNvSpPr>
          <p:nvPr>
            <p:ph type="body" idx="1"/>
          </p:nvPr>
        </p:nvSpPr>
        <p:spPr bwMode="auto">
          <a:xfrm>
            <a:off x="1447191" y="2189672"/>
            <a:ext cx="4645152" cy="383092"/>
          </a:xfrm>
        </p:spPr>
        <p:txBody>
          <a:bodyPr>
            <a:noAutofit/>
          </a:bodyPr>
          <a:lstStyle/>
          <a:p>
            <a:pPr algn="ctr">
              <a:defRPr/>
            </a:pPr>
            <a:r>
              <a:rPr lang="ru-RU" sz="2000">
                <a:solidFill>
                  <a:schemeClr val="tx1"/>
                </a:solidFill>
                <a:latin typeface="Times New Roman"/>
                <a:cs typeface="Times New Roman"/>
              </a:rPr>
              <a:t>Ручные:</a:t>
            </a:r>
            <a:endParaRPr/>
          </a:p>
        </p:txBody>
      </p:sp>
      <p:sp>
        <p:nvSpPr>
          <p:cNvPr id="4" name="Объект 3"/>
          <p:cNvSpPr>
            <a:spLocks noGrp="1"/>
          </p:cNvSpPr>
          <p:nvPr>
            <p:ph sz="half" idx="2"/>
          </p:nvPr>
        </p:nvSpPr>
        <p:spPr bwMode="auto"/>
        <p:txBody>
          <a:bodyPr>
            <a:normAutofit fontScale="85000" lnSpcReduction="20000"/>
          </a:bodyPr>
          <a:lstStyle/>
          <a:p>
            <a:pPr algn="just">
              <a:defRPr/>
            </a:pPr>
            <a:r>
              <a:rPr lang="ru-RU"/>
              <a:t>Изменение габаритов проема в перегородке или несущей стене выполняется с помощью физических усилий человека. Для этого применяют несколько видов зубил, лом, молотки и т. д. Одним из преимуществ данного способа является то, что он выполняется практически без пыли, но при этом относительно долго.</a:t>
            </a:r>
            <a:endParaRPr/>
          </a:p>
        </p:txBody>
      </p:sp>
      <p:sp>
        <p:nvSpPr>
          <p:cNvPr id="5" name="Текст 4"/>
          <p:cNvSpPr>
            <a:spLocks noGrp="1"/>
          </p:cNvSpPr>
          <p:nvPr>
            <p:ph type="body" sz="quarter" idx="3"/>
          </p:nvPr>
        </p:nvSpPr>
        <p:spPr bwMode="auto">
          <a:xfrm>
            <a:off x="6409700" y="2189672"/>
            <a:ext cx="4645152" cy="383092"/>
          </a:xfrm>
        </p:spPr>
        <p:txBody>
          <a:bodyPr>
            <a:normAutofit fontScale="92500" lnSpcReduction="10000"/>
          </a:bodyPr>
          <a:lstStyle/>
          <a:p>
            <a:pPr algn="ctr">
              <a:defRPr/>
            </a:pPr>
            <a:r>
              <a:rPr lang="ru-RU">
                <a:solidFill>
                  <a:schemeClr val="tx1"/>
                </a:solidFill>
              </a:rPr>
              <a:t>Механические:</a:t>
            </a:r>
            <a:endParaRPr/>
          </a:p>
        </p:txBody>
      </p:sp>
      <p:sp>
        <p:nvSpPr>
          <p:cNvPr id="6" name="Объект 5"/>
          <p:cNvSpPr>
            <a:spLocks noGrp="1"/>
          </p:cNvSpPr>
          <p:nvPr>
            <p:ph sz="quarter" idx="4"/>
          </p:nvPr>
        </p:nvSpPr>
        <p:spPr bwMode="auto"/>
        <p:txBody>
          <a:bodyPr>
            <a:normAutofit fontScale="85000" lnSpcReduction="20000"/>
          </a:bodyPr>
          <a:lstStyle/>
          <a:p>
            <a:pPr algn="just">
              <a:defRPr/>
            </a:pPr>
            <a:r>
              <a:rPr lang="ru-RU"/>
              <a:t>Этот подход предполагает использование электроинструмента, который значительно упрощает разрушение материалов. Подобные операции выполняются с помощью перфораторов, ударных буров и болгарок различной мощности и размера. С их помощью можно быстро увеличить ширину как в кирпичной, так и в бетонной стене.</a:t>
            </a:r>
            <a:endParaRPr/>
          </a:p>
        </p:txBody>
      </p:sp>
      <p:sp>
        <p:nvSpPr>
          <p:cNvPr id="7" name="TextBox 6"/>
          <p:cNvSpPr txBox="1"/>
          <p:nvPr/>
        </p:nvSpPr>
        <p:spPr bwMode="auto">
          <a:xfrm>
            <a:off x="2012043" y="5558336"/>
            <a:ext cx="8477956" cy="646331"/>
          </a:xfrm>
          <a:prstGeom prst="rect">
            <a:avLst/>
          </a:prstGeom>
          <a:noFill/>
        </p:spPr>
        <p:txBody>
          <a:bodyPr wrap="square" rtlCol="0">
            <a:spAutoFit/>
          </a:bodyPr>
          <a:lstStyle/>
          <a:p>
            <a:pPr>
              <a:defRPr/>
            </a:pPr>
            <a:r>
              <a:rPr lang="ru-RU"/>
              <a:t>Технология расширения дверного проема зависит также от материала стены:</a:t>
            </a:r>
            <a:endParaRPr/>
          </a:p>
          <a:p>
            <a:pP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gradFill>
          <a:gsLst>
            <a:gs pos="0">
              <a:schemeClr val="bg2">
                <a:tint val="94000"/>
                <a:satMod val="80000"/>
                <a:lumMod val="106000"/>
              </a:schemeClr>
            </a:gs>
            <a:gs pos="100000">
              <a:schemeClr val="bg2">
                <a:shade val="80000"/>
              </a:schemeClr>
            </a:gs>
          </a:gsLst>
          <a:path path="circle"/>
        </a:gradFill>
      </p:bgPr>
    </p:bg>
    <p:spTree>
      <p:nvGrpSpPr>
        <p:cNvPr id="1" name=""/>
        <p:cNvGrpSpPr/>
        <p:nvPr/>
      </p:nvGrpSpPr>
      <p:grpSpPr bwMode="auto">
        <a:xfrm>
          <a:off x="0" y="0"/>
          <a:ext cx="0" cy="0"/>
          <a:chOff x="0" y="0"/>
          <a:chExt cx="0" cy="0"/>
        </a:xfrm>
      </p:grpSpPr>
      <p:sp>
        <p:nvSpPr>
          <p:cNvPr id="2" name="Заголовок 1"/>
          <p:cNvSpPr>
            <a:spLocks noGrp="1"/>
          </p:cNvSpPr>
          <p:nvPr>
            <p:ph type="title" idx="4294967295"/>
          </p:nvPr>
        </p:nvSpPr>
        <p:spPr bwMode="auto">
          <a:xfrm>
            <a:off x="0" y="242888"/>
            <a:ext cx="5057775" cy="1166812"/>
          </a:xfrm>
        </p:spPr>
        <p:txBody>
          <a:bodyPr vert="horz" lIns="91440" tIns="45720" rIns="91440" bIns="45720" rtlCol="0" anchor="t">
            <a:normAutofit/>
          </a:bodyPr>
          <a:lstStyle/>
          <a:p>
            <a:pPr algn="ctr">
              <a:defRPr/>
            </a:pPr>
            <a:r>
              <a:rPr lang="en-US">
                <a:latin typeface="Times New Roman"/>
                <a:cs typeface="Times New Roman"/>
              </a:rPr>
              <a:t>Панельный дом</a:t>
            </a:r>
            <a:endParaRPr/>
          </a:p>
        </p:txBody>
      </p:sp>
      <p:sp>
        <p:nvSpPr>
          <p:cNvPr id="4" name="Текст 3"/>
          <p:cNvSpPr>
            <a:spLocks noGrp="1"/>
          </p:cNvSpPr>
          <p:nvPr>
            <p:ph type="body" sz="half" idx="4294967295"/>
          </p:nvPr>
        </p:nvSpPr>
        <p:spPr bwMode="auto">
          <a:xfrm>
            <a:off x="0" y="992188"/>
            <a:ext cx="9121775" cy="2576512"/>
          </a:xfrm>
        </p:spPr>
        <p:txBody>
          <a:bodyPr vert="horz" lIns="91440" tIns="45720" rIns="91440" bIns="45720" rtlCol="0" anchor="t">
            <a:normAutofit/>
          </a:bodyPr>
          <a:lstStyle/>
          <a:p>
            <a:pPr indent="-228600" algn="just">
              <a:lnSpc>
                <a:spcPct val="110000"/>
              </a:lnSpc>
              <a:buFont typeface="Arial"/>
              <a:buChar char="•"/>
              <a:defRPr/>
            </a:pPr>
            <a:r>
              <a:rPr lang="en-US" sz="1600">
                <a:latin typeface="Times New Roman"/>
                <a:cs typeface="Times New Roman"/>
              </a:rPr>
              <a:t>Зачастую все элементы представляют собой железобетонные стены. Процедура демонтажа части этого материала начинается с разметки проема с помощью мела или маркера. После этого с помощью болгарки по нарисованному контуру делают резь.</a:t>
            </a:r>
            <a:endParaRPr/>
          </a:p>
          <a:p>
            <a:pPr indent="-228600" algn="just">
              <a:lnSpc>
                <a:spcPct val="110000"/>
              </a:lnSpc>
              <a:buFont typeface="Arial"/>
              <a:buChar char="•"/>
              <a:defRPr/>
            </a:pPr>
            <a:r>
              <a:rPr lang="en-US" sz="1600">
                <a:latin typeface="Times New Roman"/>
                <a:cs typeface="Times New Roman"/>
              </a:rPr>
              <a:t>Но подобная операция требует наличия мощного инструмента, который не у всех есть. Разрушить стену можно с помощью перфоратора и дрели. Для этого по периметру будущего проема делают отверстия на расстоянии примерно 5 см друг от друга. После этого перфоратором последовательно откалывают частицы бетона. Если встречается арматура, то ее можно аккуратно разрезать болгаркой.</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extBox 4"/>
          <p:cNvSpPr txBox="1"/>
          <p:nvPr/>
        </p:nvSpPr>
        <p:spPr bwMode="auto">
          <a:xfrm>
            <a:off x="3016786" y="57890"/>
            <a:ext cx="6158428" cy="584775"/>
          </a:xfrm>
          <a:prstGeom prst="rect">
            <a:avLst/>
          </a:prstGeom>
          <a:noFill/>
        </p:spPr>
        <p:txBody>
          <a:bodyPr wrap="square" rtlCol="0">
            <a:spAutoFit/>
          </a:bodyPr>
          <a:lstStyle/>
          <a:p>
            <a:pPr>
              <a:defRPr/>
            </a:pPr>
            <a:r>
              <a:rPr lang="ru-RU" sz="3200">
                <a:latin typeface="Times New Roman"/>
                <a:cs typeface="Times New Roman"/>
              </a:rPr>
              <a:t>Процесс выполнения работы:</a:t>
            </a:r>
            <a:endParaRPr/>
          </a:p>
        </p:txBody>
      </p:sp>
      <p:sp>
        <p:nvSpPr>
          <p:cNvPr id="6" name="TextBox 5"/>
          <p:cNvSpPr txBox="1"/>
          <p:nvPr/>
        </p:nvSpPr>
        <p:spPr bwMode="auto">
          <a:xfrm>
            <a:off x="1905917" y="642665"/>
            <a:ext cx="8659258" cy="738664"/>
          </a:xfrm>
          <a:prstGeom prst="rect">
            <a:avLst/>
          </a:prstGeom>
          <a:noFill/>
        </p:spPr>
        <p:txBody>
          <a:bodyPr wrap="square" rtlCol="0">
            <a:spAutoFit/>
          </a:bodyPr>
          <a:lstStyle/>
          <a:p>
            <a:pPr algn="just">
              <a:defRPr/>
            </a:pPr>
            <a:r>
              <a:rPr lang="ru-RU" sz="1400" b="1">
                <a:latin typeface="Times New Roman"/>
                <a:cs typeface="Times New Roman"/>
              </a:rPr>
              <a:t>Процесс заложения проема в стене панельного дома представляет собой серию последовательных шагов, которые должны быть выполнены с особой осторожностью и в соответствии с технологическими требованиями. Ниже представлено описание основных этапов работы.</a:t>
            </a:r>
            <a:endParaRPr/>
          </a:p>
        </p:txBody>
      </p:sp>
      <p:sp>
        <p:nvSpPr>
          <p:cNvPr id="7" name="TextBox 6"/>
          <p:cNvSpPr txBox="1"/>
          <p:nvPr/>
        </p:nvSpPr>
        <p:spPr bwMode="auto">
          <a:xfrm>
            <a:off x="482905" y="1481895"/>
            <a:ext cx="5315639" cy="4616648"/>
          </a:xfrm>
          <a:prstGeom prst="rect">
            <a:avLst/>
          </a:prstGeom>
          <a:noFill/>
        </p:spPr>
        <p:txBody>
          <a:bodyPr wrap="square" rtlCol="0">
            <a:spAutoFit/>
          </a:bodyPr>
          <a:lstStyle/>
          <a:p>
            <a:pPr marL="228600" indent="-228600" algn="just">
              <a:buFont typeface="+mj-lt"/>
              <a:buAutoNum type="arabicPeriod"/>
              <a:defRPr/>
            </a:pPr>
            <a:r>
              <a:rPr lang="ru-RU" sz="1400" b="1">
                <a:latin typeface="Times New Roman"/>
                <a:cs typeface="Times New Roman"/>
              </a:rPr>
              <a:t>Подготовка рабочей зоны</a:t>
            </a:r>
            <a:r>
              <a:rPr lang="ru-RU" sz="1400">
                <a:latin typeface="Times New Roman"/>
                <a:cs typeface="Times New Roman"/>
              </a:rPr>
              <a:t>. Перед началом работы необходимо установить необходимые ограждения и преграды для обеспечения безопасности рабочих и других лиц, а также избежать попадания пыли и строительных материалов в соседние помещения. </a:t>
            </a:r>
            <a:endParaRPr/>
          </a:p>
          <a:p>
            <a:pPr marL="228600" indent="-228600" algn="just">
              <a:buFont typeface="+mj-lt"/>
              <a:buAutoNum type="arabicPeriod"/>
              <a:defRPr/>
            </a:pPr>
            <a:r>
              <a:rPr lang="ru-RU" sz="1400" b="1">
                <a:latin typeface="Times New Roman"/>
                <a:cs typeface="Times New Roman"/>
              </a:rPr>
              <a:t>Отметка и разметка. </a:t>
            </a:r>
            <a:r>
              <a:rPr lang="ru-RU" sz="1400">
                <a:latin typeface="Times New Roman"/>
                <a:cs typeface="Times New Roman"/>
              </a:rPr>
              <a:t>С помощью рулетки, уровня и маркирующего инструмента производится отметка на стене, обозначающая размеры будущего проема. </a:t>
            </a:r>
            <a:endParaRPr/>
          </a:p>
          <a:p>
            <a:pPr marL="228600" indent="-228600" algn="just">
              <a:buFont typeface="+mj-lt"/>
              <a:buAutoNum type="arabicPeriod"/>
              <a:defRPr/>
            </a:pPr>
            <a:r>
              <a:rPr lang="ru-RU" sz="1400" b="1">
                <a:latin typeface="Times New Roman"/>
                <a:cs typeface="Times New Roman"/>
              </a:rPr>
              <a:t>Подготовка инструментов и оборудования</a:t>
            </a:r>
            <a:r>
              <a:rPr lang="ru-RU" sz="1400">
                <a:latin typeface="Times New Roman"/>
                <a:cs typeface="Times New Roman"/>
              </a:rPr>
              <a:t>. Для выполнения работы потребуется шуруповерт, перфоратор, долото, пила по бетону, линейка, отбойный молоток, малярная лента и другие инструменты. </a:t>
            </a:r>
            <a:endParaRPr/>
          </a:p>
          <a:p>
            <a:pPr marL="228600" indent="-228600" algn="just">
              <a:buFont typeface="+mj-lt"/>
              <a:buAutoNum type="arabicPeriod"/>
              <a:defRPr/>
            </a:pPr>
            <a:r>
              <a:rPr lang="ru-RU" sz="1400" b="1">
                <a:latin typeface="Times New Roman"/>
                <a:cs typeface="Times New Roman"/>
              </a:rPr>
              <a:t>Удаление отделки стены</a:t>
            </a:r>
            <a:r>
              <a:rPr lang="ru-RU" sz="1400">
                <a:latin typeface="Times New Roman"/>
                <a:cs typeface="Times New Roman"/>
              </a:rPr>
              <a:t>. Перед началом прямого заложения проема необходимо удалить отделку стены в области будущего проема. Это может включать в себя снятие обоев, покраску, облицовочные материалы и другую отделку.</a:t>
            </a:r>
            <a:endParaRPr/>
          </a:p>
          <a:p>
            <a:pPr marL="228600" indent="-228600" algn="just">
              <a:buFont typeface="+mj-lt"/>
              <a:buAutoNum type="arabicPeriod"/>
              <a:defRPr/>
            </a:pPr>
            <a:r>
              <a:rPr lang="ru-RU" sz="1400" b="1">
                <a:latin typeface="Times New Roman"/>
                <a:cs typeface="Times New Roman"/>
              </a:rPr>
              <a:t>Процесс заложения проема. </a:t>
            </a:r>
            <a:r>
              <a:rPr lang="ru-RU" sz="1400">
                <a:latin typeface="Times New Roman"/>
                <a:cs typeface="Times New Roman"/>
              </a:rPr>
              <a:t>Для создания проема в стене панельного дома необходимо аккуратно просверлить отверстия для дальнейшего применения перфоратора и долота. Внимательно выполняйте рез, чтобы не повредить конструкцию стены.</a:t>
            </a:r>
            <a:endParaRPr/>
          </a:p>
        </p:txBody>
      </p:sp>
      <p:sp>
        <p:nvSpPr>
          <p:cNvPr id="10" name="TextBox 9"/>
          <p:cNvSpPr txBox="1"/>
          <p:nvPr/>
        </p:nvSpPr>
        <p:spPr bwMode="auto">
          <a:xfrm>
            <a:off x="6235546" y="1481895"/>
            <a:ext cx="5879336" cy="3539430"/>
          </a:xfrm>
          <a:prstGeom prst="rect">
            <a:avLst/>
          </a:prstGeom>
          <a:noFill/>
        </p:spPr>
        <p:txBody>
          <a:bodyPr wrap="square" rtlCol="0">
            <a:spAutoFit/>
          </a:bodyPr>
          <a:lstStyle/>
          <a:p>
            <a:pPr marL="342900" indent="-342900" algn="just">
              <a:buFont typeface="+mj-lt"/>
              <a:buAutoNum type="arabicPeriod" startAt="6"/>
              <a:defRPr/>
            </a:pPr>
            <a:r>
              <a:rPr lang="ru-RU" sz="1400" b="1">
                <a:latin typeface="Times New Roman"/>
                <a:cs typeface="Times New Roman"/>
              </a:rPr>
              <a:t>Очистка и подготовка проема. </a:t>
            </a:r>
            <a:r>
              <a:rPr lang="ru-RU" sz="1400">
                <a:latin typeface="Times New Roman"/>
                <a:cs typeface="Times New Roman"/>
              </a:rPr>
              <a:t>После создания проема необходимо очистить его от образовавшихся конструкционных отходов и обеспечить ровную и гладкую поверхность для установки новых конструкций. </a:t>
            </a:r>
            <a:endParaRPr/>
          </a:p>
          <a:p>
            <a:pPr marL="342900" indent="-342900" algn="just">
              <a:buFont typeface="+mj-lt"/>
              <a:buAutoNum type="arabicPeriod" startAt="6"/>
              <a:defRPr/>
            </a:pPr>
            <a:r>
              <a:rPr lang="ru-RU" sz="1400" b="1">
                <a:latin typeface="Times New Roman"/>
                <a:cs typeface="Times New Roman"/>
              </a:rPr>
              <a:t>Установка новых конструкций. </a:t>
            </a:r>
            <a:r>
              <a:rPr lang="ru-RU" sz="1400">
                <a:latin typeface="Times New Roman"/>
                <a:cs typeface="Times New Roman"/>
              </a:rPr>
              <a:t>В данном этапе происходит установка новых конструкций, таких как дверной или оконный блок, в созданный проем. Следует обратить внимание на правильное позиционирование и закрепление новых конструкций.</a:t>
            </a:r>
            <a:endParaRPr/>
          </a:p>
          <a:p>
            <a:pPr marL="342900" indent="-342900" algn="just">
              <a:buFont typeface="+mj-lt"/>
              <a:buAutoNum type="arabicPeriod" startAt="6"/>
              <a:defRPr/>
            </a:pPr>
            <a:r>
              <a:rPr lang="ru-RU" sz="1400" b="1">
                <a:latin typeface="Times New Roman"/>
                <a:cs typeface="Times New Roman"/>
              </a:rPr>
              <a:t>Окончательная отделка проема</a:t>
            </a:r>
            <a:r>
              <a:rPr lang="ru-RU" sz="1400">
                <a:latin typeface="Times New Roman"/>
                <a:cs typeface="Times New Roman"/>
              </a:rPr>
              <a:t>. После установки новых конструкций следует провести окончательную отделку проема, включая заполнение щелей и швов, покраску и установку отделочных элементов. </a:t>
            </a:r>
            <a:endParaRPr/>
          </a:p>
          <a:p>
            <a:pPr marL="342900" indent="-342900" algn="just">
              <a:buFont typeface="+mj-lt"/>
              <a:buAutoNum type="arabicPeriod" startAt="6"/>
              <a:defRPr/>
            </a:pPr>
            <a:r>
              <a:rPr lang="ru-RU" sz="1400" b="1">
                <a:latin typeface="Times New Roman"/>
                <a:cs typeface="Times New Roman"/>
              </a:rPr>
              <a:t>Уборка и утилизация отходов</a:t>
            </a:r>
            <a:r>
              <a:rPr lang="ru-RU" sz="1400">
                <a:latin typeface="Times New Roman"/>
                <a:cs typeface="Times New Roman"/>
              </a:rPr>
              <a:t>. После завершения работы необходимо провести уборку места выполнения работ и утилизировать строительные отходы в соответствии с экологическими требованиями.</a:t>
            </a:r>
            <a:endParaRPr lang="ru-RU" sz="1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gradFill>
          <a:gsLst>
            <a:gs pos="0">
              <a:schemeClr val="bg2">
                <a:tint val="94000"/>
                <a:satMod val="80000"/>
                <a:lumMod val="106000"/>
              </a:schemeClr>
            </a:gs>
            <a:gs pos="100000">
              <a:schemeClr val="bg2">
                <a:shade val="80000"/>
              </a:schemeClr>
            </a:gs>
          </a:gsLst>
          <a:path path="circle"/>
        </a:gradFill>
      </p:bgPr>
    </p:bg>
    <p:spTree>
      <p:nvGrpSpPr>
        <p:cNvPr id="1" name=""/>
        <p:cNvGrpSpPr/>
        <p:nvPr/>
      </p:nvGrpSpPr>
      <p:grpSpPr bwMode="auto">
        <a:xfrm>
          <a:off x="0" y="0"/>
          <a:ext cx="0" cy="0"/>
          <a:chOff x="0" y="0"/>
          <a:chExt cx="0" cy="0"/>
        </a:xfrm>
      </p:grpSpPr>
      <p:sp>
        <p:nvSpPr>
          <p:cNvPr id="18" name="Rectangle 20"/>
          <p:cNvSpPr>
            <a:spLocks noAdjustHandles="1" noChangeArrowheads="1" noChangeAspect="1" noChangeShapeType="1" noEditPoints="1" noGrp="1" noMove="1" noResize="1" noRot="1" noTextEdit="1"/>
          </p:cNvSpPr>
          <p:nvPr/>
        </p:nvSpPr>
        <p:spPr bwMode="auto">
          <a:xfrm>
            <a:off x="0" y="2019476"/>
            <a:ext cx="12192000" cy="4105941"/>
          </a:xfrm>
          <a:prstGeom prst="rect">
            <a:avLst/>
          </a:prstGeom>
          <a:gradFill>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a:p>
        </p:txBody>
      </p:sp>
      <p:pic>
        <p:nvPicPr>
          <p:cNvPr id="19" name="Picture 22"/>
          <p:cNvPicPr>
            <a:picLocks noAdjustHandles="1" noChangeAspect="1" noChangeArrowheads="1" noChangeShapeType="1" noEditPoints="1" noGrp="1" noMove="1" noResize="1" noRot="1" noCrop="1"/>
          </p:cNvPicPr>
          <p:nvPr/>
        </p:nvPicPr>
        <p:blipFill>
          <a:blip r:embed="rId2"/>
          <a:srcRect l="0" t="1538" r="0" b="-1537"/>
          <a:stretch/>
        </p:blipFill>
        <p:spPr bwMode="black">
          <a:xfrm>
            <a:off x="0" y="6126480"/>
            <a:ext cx="12192000" cy="742950"/>
          </a:xfrm>
          <a:prstGeom prst="rect">
            <a:avLst/>
          </a:prstGeom>
        </p:spPr>
      </p:pic>
      <p:cxnSp>
        <p:nvCxnSpPr>
          <p:cNvPr id="20" name="Straight Connector 24"/>
          <p:cNvCxnSpPr>
            <a:cxnSpLocks noAdjustHandles="1" noChangeArrowheads="1" noChangeAspect="1" noChangeShapeType="1" noEditPoints="1" noGrp="1" noMove="1" noResize="1" noRot="1"/>
          </p:cNvCxnSpPr>
          <p:nvPr/>
        </p:nvCxnSpPr>
        <p:spPr bwMode="auto">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6"/>
          <p:cNvCxnSpPr>
            <a:cxnSpLocks noAdjustHandles="1" noChangeArrowheads="1" noChangeAspect="1" noChangeShapeType="1" noEditPoints="1" noGrp="1" noMove="1" noResize="1" noRot="1"/>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6" name="Рисунок 15"/>
          <p:cNvPicPr>
            <a:picLocks noChangeAspect="1"/>
          </p:cNvPicPr>
          <p:nvPr/>
        </p:nvPicPr>
        <p:blipFill>
          <a:blip r:embed="rId3"/>
          <a:srcRect l="4878" t="0" r="6256" b="0"/>
          <a:stretch/>
        </p:blipFill>
        <p:spPr bwMode="auto">
          <a:xfrm>
            <a:off x="2" y="10"/>
            <a:ext cx="6094409" cy="6857990"/>
          </a:xfrm>
          <a:prstGeom prst="rect">
            <a:avLst/>
          </a:prstGeom>
        </p:spPr>
      </p:pic>
      <p:pic>
        <p:nvPicPr>
          <p:cNvPr id="15" name="Рисунок 14"/>
          <p:cNvPicPr>
            <a:picLocks noChangeAspect="1"/>
          </p:cNvPicPr>
          <p:nvPr/>
        </p:nvPicPr>
        <p:blipFill>
          <a:blip r:embed="rId4"/>
          <a:srcRect l="28454" t="0" r="21558" b="0"/>
          <a:stretch/>
        </p:blipFill>
        <p:spPr bwMode="auto">
          <a:xfrm>
            <a:off x="6096051" y="10"/>
            <a:ext cx="6094409" cy="6857990"/>
          </a:xfrm>
          <a:prstGeom prst="rect">
            <a:avLst/>
          </a:prstGeom>
        </p:spPr>
      </p:pic>
      <p:sp>
        <p:nvSpPr>
          <p:cNvPr id="24" name="Rectangle 28"/>
          <p:cNvSpPr>
            <a:spLocks noAdjustHandles="1" noChangeArrowheads="1" noChangeAspect="1" noChangeShapeType="1" noEditPoints="1" noGrp="1" noMove="1" noResize="1" noRot="1" noTextEdit="1"/>
          </p:cNvSpPr>
          <p:nvPr/>
        </p:nvSpPr>
        <p:spPr bwMode="auto">
          <a:xfrm>
            <a:off x="-3178" y="2436735"/>
            <a:ext cx="12194875" cy="3772827"/>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cxnSp>
        <p:nvCxnSpPr>
          <p:cNvPr id="26" name="Straight Connector 30"/>
          <p:cNvCxnSpPr>
            <a:cxnSpLocks noAdjustHandles="1" noChangeArrowheads="1" noChangeAspect="1" noChangeShapeType="1" noEditPoints="1" noGrp="1" noMove="1" noResize="1" noRot="1"/>
          </p:cNvCxnSpPr>
          <p:nvPr/>
        </p:nvCxnSpPr>
        <p:spPr bwMode="auto">
          <a:xfrm>
            <a:off x="1306385" y="3666430"/>
            <a:ext cx="959909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Заголовок 1"/>
          <p:cNvSpPr>
            <a:spLocks noGrp="1"/>
          </p:cNvSpPr>
          <p:nvPr>
            <p:ph type="title"/>
          </p:nvPr>
        </p:nvSpPr>
        <p:spPr bwMode="auto">
          <a:xfrm>
            <a:off x="1306385" y="2617194"/>
            <a:ext cx="9599093" cy="1049235"/>
          </a:xfrm>
        </p:spPr>
        <p:txBody>
          <a:bodyPr vert="horz" lIns="91440" tIns="45720" rIns="91440" bIns="45720" rtlCol="0" anchor="t">
            <a:normAutofit/>
          </a:bodyPr>
          <a:lstStyle/>
          <a:p>
            <a:pPr>
              <a:defRPr/>
            </a:pPr>
            <a:r>
              <a:rPr lang="en-US">
                <a:solidFill>
                  <a:srgbClr val="FFFFFE"/>
                </a:solidFill>
              </a:rPr>
              <a:t>Кирпичные дома</a:t>
            </a:r>
            <a:endParaRPr/>
          </a:p>
        </p:txBody>
      </p:sp>
      <p:sp>
        <p:nvSpPr>
          <p:cNvPr id="3" name="Текст 2"/>
          <p:cNvSpPr>
            <a:spLocks noGrp="1"/>
          </p:cNvSpPr>
          <p:nvPr>
            <p:ph type="body" idx="1"/>
          </p:nvPr>
        </p:nvSpPr>
        <p:spPr bwMode="auto">
          <a:xfrm>
            <a:off x="1306385" y="3828408"/>
            <a:ext cx="9599093" cy="2144234"/>
          </a:xfrm>
        </p:spPr>
        <p:txBody>
          <a:bodyPr vert="horz" lIns="91440" tIns="45720" rIns="91440" bIns="45720" rtlCol="0" anchor="t">
            <a:normAutofit/>
          </a:bodyPr>
          <a:lstStyle/>
          <a:p>
            <a:pPr indent="-228600">
              <a:lnSpc>
                <a:spcPct val="110000"/>
              </a:lnSpc>
              <a:buFont typeface="Arial"/>
              <a:buChar char="•"/>
              <a:defRPr/>
            </a:pPr>
            <a:r>
              <a:rPr lang="en-US" sz="1700">
                <a:solidFill>
                  <a:srgbClr val="FFFFFE"/>
                </a:solidFill>
              </a:rPr>
              <a:t>Кирпич демонтировать намного проще, чем бетон. Но здесь существует свой нюанс. Верхняя часть дверного проема предполагает наличие металлической закладной (опоры).</a:t>
            </a:r>
            <a:endParaRPr/>
          </a:p>
          <a:p>
            <a:pPr indent="-228600">
              <a:lnSpc>
                <a:spcPct val="110000"/>
              </a:lnSpc>
              <a:buFont typeface="Arial"/>
              <a:buChar char="•"/>
              <a:defRPr/>
            </a:pPr>
            <a:r>
              <a:rPr lang="en-US" sz="1700">
                <a:solidFill>
                  <a:srgbClr val="FFFFFE"/>
                </a:solidFill>
              </a:rPr>
              <a:t>Если вы увеличиваете проем по ширине, тогда нужно будет установить новую опорную балку. Она должна быть шире нового габарита на 10 см с каждой стороны. Демонтажные работы кирпичной стены выполняются после установки новой опоры.</a:t>
            </a:r>
            <a:endParaRPr/>
          </a:p>
        </p:txBody>
      </p:sp>
      <p:sp>
        <p:nvSpPr>
          <p:cNvPr id="13" name="TextBox 12"/>
          <p:cNvSpPr txBox="1"/>
          <p:nvPr/>
        </p:nvSpPr>
        <p:spPr bwMode="auto">
          <a:xfrm>
            <a:off x="1447190" y="3429000"/>
            <a:ext cx="4149379" cy="2487058"/>
          </a:xfrm>
          <a:prstGeom prst="rect">
            <a:avLst/>
          </a:prstGeom>
          <a:noFill/>
        </p:spPr>
        <p:txBody>
          <a:bodyPr wrap="square" rtlCol="0">
            <a:spAutoFit/>
          </a:bodyPr>
          <a:lstStyle/>
          <a:p>
            <a:pP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gradFill>
          <a:gsLst>
            <a:gs pos="0">
              <a:schemeClr val="bg2">
                <a:tint val="94000"/>
                <a:satMod val="80000"/>
                <a:lumMod val="106000"/>
              </a:schemeClr>
            </a:gs>
            <a:gs pos="100000">
              <a:schemeClr val="bg2">
                <a:shade val="80000"/>
              </a:schemeClr>
            </a:gs>
          </a:gsLst>
          <a:path path="circle"/>
        </a:gradFill>
      </p:bgPr>
    </p:bg>
    <p:spTree>
      <p:nvGrpSpPr>
        <p:cNvPr id="1" name=""/>
        <p:cNvGrpSpPr/>
        <p:nvPr/>
      </p:nvGrpSpPr>
      <p:grpSpPr bwMode="auto">
        <a:xfrm>
          <a:off x="0" y="0"/>
          <a:ext cx="0" cy="0"/>
          <a:chOff x="0" y="0"/>
          <a:chExt cx="0" cy="0"/>
        </a:xfrm>
      </p:grpSpPr>
      <p:sp>
        <p:nvSpPr>
          <p:cNvPr id="10" name="Rectangle 12"/>
          <p:cNvSpPr>
            <a:spLocks noAdjustHandles="1" noChangeArrowheads="1" noChangeAspect="1" noChangeShapeType="1" noEditPoints="1" noGrp="1" noMove="1" noResize="1" noRot="1" noTextEdit="1"/>
          </p:cNvSpPr>
          <p:nvPr/>
        </p:nvSpPr>
        <p:spPr bwMode="auto">
          <a:xfrm>
            <a:off x="0" y="2019476"/>
            <a:ext cx="12192000" cy="4105941"/>
          </a:xfrm>
          <a:prstGeom prst="rect">
            <a:avLst/>
          </a:prstGeom>
          <a:gradFill>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a:p>
        </p:txBody>
      </p:sp>
      <p:pic>
        <p:nvPicPr>
          <p:cNvPr id="11" name="Picture 14"/>
          <p:cNvPicPr>
            <a:picLocks noAdjustHandles="1" noChangeAspect="1" noChangeArrowheads="1" noChangeShapeType="1" noEditPoints="1" noGrp="1" noMove="1" noResize="1" noRot="1" noCrop="1"/>
          </p:cNvPicPr>
          <p:nvPr/>
        </p:nvPicPr>
        <p:blipFill>
          <a:blip r:embed="rId2"/>
          <a:srcRect l="0" t="1538" r="0" b="-1537"/>
          <a:stretch/>
        </p:blipFill>
        <p:spPr bwMode="black">
          <a:xfrm>
            <a:off x="0" y="6126480"/>
            <a:ext cx="12192000" cy="742950"/>
          </a:xfrm>
          <a:prstGeom prst="rect">
            <a:avLst/>
          </a:prstGeom>
        </p:spPr>
      </p:pic>
      <p:cxnSp>
        <p:nvCxnSpPr>
          <p:cNvPr id="12" name="Straight Connector 16"/>
          <p:cNvCxnSpPr>
            <a:cxnSpLocks noAdjustHandles="1" noChangeArrowheads="1" noChangeAspect="1" noChangeShapeType="1" noEditPoints="1" noGrp="1" noMove="1" noResize="1" noRot="1"/>
          </p:cNvCxnSpPr>
          <p:nvPr/>
        </p:nvCxnSpPr>
        <p:spPr bwMode="auto">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
          <p:cNvCxnSpPr>
            <a:cxnSpLocks noAdjustHandles="1" noChangeArrowheads="1" noChangeAspect="1" noChangeShapeType="1" noEditPoints="1" noGrp="1" noMove="1" noResize="1" noRot="1"/>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Рисунок 6"/>
          <p:cNvPicPr>
            <a:picLocks noChangeAspect="1"/>
          </p:cNvPicPr>
          <p:nvPr/>
        </p:nvPicPr>
        <p:blipFill>
          <a:blip r:embed="rId3"/>
          <a:srcRect l="11805" t="0" r="21545" b="0"/>
          <a:stretch/>
        </p:blipFill>
        <p:spPr bwMode="auto">
          <a:xfrm>
            <a:off x="2" y="10"/>
            <a:ext cx="6094409" cy="6857990"/>
          </a:xfrm>
          <a:prstGeom prst="rect">
            <a:avLst/>
          </a:prstGeom>
        </p:spPr>
      </p:pic>
      <p:pic>
        <p:nvPicPr>
          <p:cNvPr id="8" name="Рисунок 7"/>
          <p:cNvPicPr>
            <a:picLocks noChangeAspect="1"/>
          </p:cNvPicPr>
          <p:nvPr/>
        </p:nvPicPr>
        <p:blipFill>
          <a:blip r:embed="rId4"/>
          <a:srcRect l="39617" t="0" r="8397" b="1"/>
          <a:stretch/>
        </p:blipFill>
        <p:spPr bwMode="auto">
          <a:xfrm>
            <a:off x="6096051" y="10"/>
            <a:ext cx="6094409" cy="6857990"/>
          </a:xfrm>
          <a:prstGeom prst="rect">
            <a:avLst/>
          </a:prstGeom>
        </p:spPr>
      </p:pic>
      <p:sp>
        <p:nvSpPr>
          <p:cNvPr id="16" name="Rectangle 20"/>
          <p:cNvSpPr>
            <a:spLocks noAdjustHandles="1" noChangeArrowheads="1" noChangeAspect="1" noChangeShapeType="1" noEditPoints="1" noGrp="1" noMove="1" noResize="1" noRot="1" noTextEdit="1"/>
          </p:cNvSpPr>
          <p:nvPr/>
        </p:nvSpPr>
        <p:spPr bwMode="auto">
          <a:xfrm>
            <a:off x="-3178" y="2436735"/>
            <a:ext cx="12194875" cy="3772827"/>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cxnSp>
        <p:nvCxnSpPr>
          <p:cNvPr id="18" name="Straight Connector 22"/>
          <p:cNvCxnSpPr>
            <a:cxnSpLocks noAdjustHandles="1" noChangeArrowheads="1" noChangeAspect="1" noChangeShapeType="1" noEditPoints="1" noGrp="1" noMove="1" noResize="1" noRot="1"/>
          </p:cNvCxnSpPr>
          <p:nvPr/>
        </p:nvCxnSpPr>
        <p:spPr bwMode="auto">
          <a:xfrm>
            <a:off x="1306385" y="3666430"/>
            <a:ext cx="9599093" cy="0"/>
          </a:xfrm>
          <a:prstGeom prst="line">
            <a:avLst/>
          </a:prstGeom>
          <a:ln w="31750">
            <a:solidFill>
              <a:srgbClr val="C29969"/>
            </a:solidFill>
          </a:ln>
        </p:spPr>
        <p:style>
          <a:lnRef idx="3">
            <a:schemeClr val="accent1"/>
          </a:lnRef>
          <a:fillRef idx="0">
            <a:schemeClr val="accent1"/>
          </a:fillRef>
          <a:effectRef idx="2">
            <a:schemeClr val="accent1"/>
          </a:effectRef>
          <a:fontRef idx="minor">
            <a:schemeClr val="tx1"/>
          </a:fontRef>
        </p:style>
      </p:cxnSp>
      <p:sp>
        <p:nvSpPr>
          <p:cNvPr id="2" name="Заголовок 1"/>
          <p:cNvSpPr>
            <a:spLocks noGrp="1"/>
          </p:cNvSpPr>
          <p:nvPr>
            <p:ph type="title"/>
          </p:nvPr>
        </p:nvSpPr>
        <p:spPr bwMode="auto">
          <a:xfrm>
            <a:off x="1306385" y="2617194"/>
            <a:ext cx="9599093" cy="1049235"/>
          </a:xfrm>
        </p:spPr>
        <p:txBody>
          <a:bodyPr vert="horz" lIns="91440" tIns="45720" rIns="91440" bIns="45720" rtlCol="0" anchor="t">
            <a:normAutofit/>
          </a:bodyPr>
          <a:lstStyle/>
          <a:p>
            <a:pPr>
              <a:defRPr/>
            </a:pPr>
            <a:r>
              <a:rPr lang="en-US">
                <a:solidFill>
                  <a:srgbClr val="FFFFFE"/>
                </a:solidFill>
              </a:rPr>
              <a:t>Деревянный дом</a:t>
            </a:r>
            <a:endParaRPr/>
          </a:p>
        </p:txBody>
      </p:sp>
      <p:sp>
        <p:nvSpPr>
          <p:cNvPr id="3" name="Текст 2"/>
          <p:cNvSpPr>
            <a:spLocks noGrp="1"/>
          </p:cNvSpPr>
          <p:nvPr>
            <p:ph type="body" idx="1"/>
          </p:nvPr>
        </p:nvSpPr>
        <p:spPr bwMode="auto">
          <a:xfrm>
            <a:off x="1306385" y="3828408"/>
            <a:ext cx="9599093" cy="2144234"/>
          </a:xfrm>
        </p:spPr>
        <p:txBody>
          <a:bodyPr vert="horz" lIns="91440" tIns="45720" rIns="91440" bIns="45720" rtlCol="0" anchor="t">
            <a:normAutofit/>
          </a:bodyPr>
          <a:lstStyle/>
          <a:p>
            <a:pPr indent="-228600">
              <a:lnSpc>
                <a:spcPct val="110000"/>
              </a:lnSpc>
              <a:buClr>
                <a:srgbClr val="C29969"/>
              </a:buClr>
              <a:buFont typeface="Arial"/>
              <a:buChar char="•"/>
              <a:defRPr/>
            </a:pPr>
            <a:r>
              <a:rPr lang="en-US" sz="1700">
                <a:solidFill>
                  <a:srgbClr val="FFFFFE"/>
                </a:solidFill>
              </a:rPr>
              <a:t>Увеличение проемов в подобных конструкциях предполагает обычное вырезание. Для этого можно использовать как бензопилу, так и болгарку со специальным кругом.</a:t>
            </a:r>
            <a:endParaRPr/>
          </a:p>
          <a:p>
            <a:pPr indent="-228600">
              <a:lnSpc>
                <a:spcPct val="110000"/>
              </a:lnSpc>
              <a:buClr>
                <a:srgbClr val="C29969"/>
              </a:buClr>
              <a:buFont typeface="Arial"/>
              <a:buChar char="•"/>
              <a:defRPr/>
            </a:pPr>
            <a:r>
              <a:rPr lang="en-US" sz="1700">
                <a:solidFill>
                  <a:srgbClr val="FFFFFE"/>
                </a:solidFill>
              </a:rPr>
              <a:t>При выполнении подобных операций с несущими стенами (независимо от материала) следует дополнительно усиливать новые конструкции. Для этого могут применяться как металлические уголки (деревянные здания), так и большие швеллеры, которые крепят по всему периметру нового отверстия.</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extBox 1"/>
          <p:cNvSpPr txBox="1"/>
          <p:nvPr/>
        </p:nvSpPr>
        <p:spPr bwMode="auto">
          <a:xfrm>
            <a:off x="965811" y="245513"/>
            <a:ext cx="10157552" cy="830997"/>
          </a:xfrm>
          <a:prstGeom prst="rect">
            <a:avLst/>
          </a:prstGeom>
          <a:noFill/>
        </p:spPr>
        <p:txBody>
          <a:bodyPr wrap="square" rtlCol="0">
            <a:spAutoFit/>
          </a:bodyPr>
          <a:lstStyle/>
          <a:p>
            <a:pPr algn="just">
              <a:defRPr/>
            </a:pPr>
            <a:r>
              <a:rPr lang="ru-RU" sz="1600">
                <a:latin typeface="Times New Roman"/>
                <a:cs typeface="Times New Roman"/>
              </a:rPr>
              <a:t>Очень часто дверные проемы имеют нестандартные габариты, которые нужно уменьшить. Здесь уже нужно применять наращивание материала на один из торцов поверхности. Сделать это можно несколькими основными способами:</a:t>
            </a:r>
            <a:endParaRPr/>
          </a:p>
        </p:txBody>
      </p:sp>
      <p:sp>
        <p:nvSpPr>
          <p:cNvPr id="3" name="TextBox 2"/>
          <p:cNvSpPr txBox="1"/>
          <p:nvPr/>
        </p:nvSpPr>
        <p:spPr bwMode="auto">
          <a:xfrm>
            <a:off x="965813" y="1109561"/>
            <a:ext cx="3077378" cy="1600438"/>
          </a:xfrm>
          <a:prstGeom prst="rect">
            <a:avLst/>
          </a:prstGeom>
          <a:noFill/>
        </p:spPr>
        <p:txBody>
          <a:bodyPr wrap="square" rtlCol="0">
            <a:spAutoFit/>
          </a:bodyPr>
          <a:lstStyle/>
          <a:p>
            <a:pPr marL="285750" indent="-285750" algn="just">
              <a:buFont typeface="Arial"/>
              <a:buChar char="•"/>
              <a:defRPr/>
            </a:pPr>
            <a:r>
              <a:rPr lang="ru-RU" sz="1400" b="1">
                <a:latin typeface="Times New Roman"/>
                <a:cs typeface="Times New Roman"/>
              </a:rPr>
              <a:t>Кирпичная кладка</a:t>
            </a:r>
            <a:r>
              <a:rPr lang="ru-RU" sz="1400">
                <a:latin typeface="Times New Roman"/>
                <a:cs typeface="Times New Roman"/>
              </a:rPr>
              <a:t>. Этот способ предполагает возведение сбоку стены небольшого каркаса. Чтобы конструкция держалась качественно, можно связать ее с опорным элементом с помощью бетона и арматуры.</a:t>
            </a:r>
            <a:endParaRPr/>
          </a:p>
        </p:txBody>
      </p:sp>
      <p:sp>
        <p:nvSpPr>
          <p:cNvPr id="4" name="TextBox 3"/>
          <p:cNvSpPr txBox="1"/>
          <p:nvPr/>
        </p:nvSpPr>
        <p:spPr bwMode="auto">
          <a:xfrm>
            <a:off x="4485987" y="1046945"/>
            <a:ext cx="7271133" cy="2031325"/>
          </a:xfrm>
          <a:prstGeom prst="rect">
            <a:avLst/>
          </a:prstGeom>
          <a:noFill/>
        </p:spPr>
        <p:txBody>
          <a:bodyPr wrap="square" rtlCol="0">
            <a:spAutoFit/>
          </a:bodyPr>
          <a:lstStyle/>
          <a:p>
            <a:pPr marL="285750" indent="-285750" algn="just">
              <a:buFont typeface="Arial"/>
              <a:buChar char="•"/>
              <a:defRPr/>
            </a:pPr>
            <a:r>
              <a:rPr lang="ru-RU" sz="1400" b="1">
                <a:latin typeface="Times New Roman"/>
                <a:cs typeface="Times New Roman"/>
              </a:rPr>
              <a:t>Гипсокартон и дерево. </a:t>
            </a:r>
            <a:r>
              <a:rPr lang="ru-RU" sz="1400">
                <a:latin typeface="Times New Roman"/>
                <a:cs typeface="Times New Roman"/>
              </a:rPr>
              <a:t>Подобный вариант предполагает сооружение каркаса внутри проема. Если используется гипсокартон, тогда предварительно сооружают металлический каркас, к которому он крепится. Подобный подход позволяет уменьшить как ширину, так и высоту. Но если вы планируете устанавливать двери, тогда гипсокартонная конструкция должна располагаться не со стороны размещения петель, так как здесь высокая нагрузка. Что касается дерева, то для изменения проема им просто обшивают периметр. Для этого применяют деревянный брус определенной толщины. Фиксация его может производиться с помощью саморезов или анкеров. Все зависит от типа стены, к которой они крепятся.</a:t>
            </a:r>
            <a:endParaRPr/>
          </a:p>
        </p:txBody>
      </p:sp>
      <p:pic>
        <p:nvPicPr>
          <p:cNvPr id="5" name="Рисунок 4"/>
          <p:cNvPicPr>
            <a:picLocks noChangeAspect="1"/>
          </p:cNvPicPr>
          <p:nvPr/>
        </p:nvPicPr>
        <p:blipFill>
          <a:blip r:embed="rId2"/>
          <a:stretch/>
        </p:blipFill>
        <p:spPr bwMode="auto">
          <a:xfrm>
            <a:off x="1081559" y="3120286"/>
            <a:ext cx="3628222" cy="2842502"/>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3"/>
          <a:stretch/>
        </p:blipFill>
        <p:spPr bwMode="auto">
          <a:xfrm>
            <a:off x="6393091" y="3120286"/>
            <a:ext cx="4051109" cy="28335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8" name="Rectangle 7"/>
          <p:cNvSpPr>
            <a:spLocks noAdjustHandles="1" noChangeArrowheads="1" noChangeAspect="1" noChangeShapeType="1" noEditPoints="1" noGrp="1" noMove="1" noResize="1" noRot="1" noTextEdit="1"/>
          </p:cNvSpPr>
          <p:nvPr/>
        </p:nvSpPr>
        <p:spPr bwMode="auto">
          <a:xfrm>
            <a:off x="0" y="2019476"/>
            <a:ext cx="12192000" cy="4105941"/>
          </a:xfrm>
          <a:prstGeom prst="rect">
            <a:avLst/>
          </a:prstGeom>
          <a:gradFill>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ru-RU"/>
          </a:p>
        </p:txBody>
      </p:sp>
      <p:pic>
        <p:nvPicPr>
          <p:cNvPr id="10" name="Picture 9"/>
          <p:cNvPicPr>
            <a:picLocks noAdjustHandles="1" noChangeAspect="1" noChangeArrowheads="1" noChangeShapeType="1" noEditPoints="1" noGrp="1" noMove="1" noResize="1" noRot="1" noCrop="1"/>
          </p:cNvPicPr>
          <p:nvPr/>
        </p:nvPicPr>
        <p:blipFill>
          <a:blip r:embed="rId2"/>
          <a:srcRect l="0" t="1538" r="0" b="-1537"/>
          <a:stretch/>
        </p:blipFill>
        <p:spPr bwMode="black">
          <a:xfrm>
            <a:off x="0" y="6126480"/>
            <a:ext cx="12192000" cy="742950"/>
          </a:xfrm>
          <a:prstGeom prst="rect">
            <a:avLst/>
          </a:prstGeom>
        </p:spPr>
      </p:pic>
      <p:cxnSp>
        <p:nvCxnSpPr>
          <p:cNvPr id="12" name="Straight Connector 11"/>
          <p:cNvCxnSpPr>
            <a:cxnSpLocks noAdjustHandles="1" noChangeArrowheads="1" noChangeAspect="1" noChangeShapeType="1" noEditPoints="1" noGrp="1" noMove="1" noResize="1" noRot="1"/>
          </p:cNvCxnSpPr>
          <p:nvPr/>
        </p:nvCxnSpPr>
        <p:spPr bwMode="auto">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noAdjustHandles="1" noChangeArrowheads="1" noChangeAspect="1" noChangeShapeType="1" noEditPoints="1" noGrp="1" noMove="1" noResize="1" noRot="1"/>
          </p:cNvCxnSpPr>
          <p:nvPr/>
        </p:nvCxnSpPr>
        <p:spPr bwMode="auto">
          <a:xfrm>
            <a:off x="1453896" y="1847088"/>
            <a:ext cx="960752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p:cNvSpPr>
            <a:spLocks noAdjustHandles="1" noChangeArrowheads="1" noChangeAspect="1" noChangeShapeType="1" noEditPoints="1" noGrp="1" noMove="1" noResize="1" noRot="1" noTextEdit="1"/>
          </p:cNvSpPr>
          <p:nvPr/>
        </p:nvSpPr>
        <p:spPr bwMode="auto">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3" name="Рисунок 2"/>
          <p:cNvPicPr>
            <a:picLocks noChangeAspect="1"/>
          </p:cNvPicPr>
          <p:nvPr/>
        </p:nvPicPr>
        <p:blipFill>
          <a:blip r:embed="rId3">
            <a:alphaModFix amt="50000"/>
          </a:blip>
          <a:srcRect l="0" t="392" r="-1" b="17489"/>
          <a:stretch/>
        </p:blipFill>
        <p:spPr bwMode="auto">
          <a:xfrm>
            <a:off x="305" y="10"/>
            <a:ext cx="12191695" cy="6857990"/>
          </a:xfrm>
          <a:prstGeom prst="rect">
            <a:avLst/>
          </a:prstGeom>
        </p:spPr>
      </p:pic>
      <p:sp>
        <p:nvSpPr>
          <p:cNvPr id="18" name="Slide Number Placeholder 7"/>
          <p:cNvSpPr txBox="1">
            <a:spLocks noAdjustHandles="1" noChangeArrowheads="1" noChangeAspect="1" noChangeShapeType="1" noEditPoints="1" noGrp="1" noMove="1" noResize="1" noRot="1" noTextEdit="1"/>
          </p:cNvSpPr>
          <p:nvPr/>
        </p:nvSpPr>
        <p:spPr bwMode="auto">
          <a:xfrm>
            <a:off x="3512301" y="443732"/>
            <a:ext cx="811019" cy="503578"/>
          </a:xfrm>
          <a:prstGeom prst="rect">
            <a:avLst/>
          </a:prstGeom>
        </p:spPr>
        <p:txBody>
          <a:bodyPr vert="horz" lIns="91440" tIns="45720" rIns="91440" bIns="45720" rtlCol="0" anchor="t"/>
          <a:lstStyle>
            <a:defPPr>
              <a:defRPr lang="en-US"/>
            </a:defPPr>
            <a:lvl1pPr marL="0" algn="r" defTabSz="457200">
              <a:defRPr sz="2800">
                <a:solidFill>
                  <a:schemeClr val="accent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endParaRPr lang="en-US"/>
          </a:p>
        </p:txBody>
      </p:sp>
      <p:sp>
        <p:nvSpPr>
          <p:cNvPr id="20" name="Footer Placeholder 6"/>
          <p:cNvSpPr txBox="1">
            <a:spLocks noAdjustHandles="1" noChangeArrowheads="1" noChangeAspect="1" noChangeShapeType="1" noEditPoints="1" noGrp="1" noMove="1" noResize="1" noRot="1" noTextEdit="1"/>
          </p:cNvSpPr>
          <p:nvPr/>
        </p:nvSpPr>
        <p:spPr bwMode="auto">
          <a:xfrm>
            <a:off x="4976636" y="540921"/>
            <a:ext cx="4973915" cy="309201"/>
          </a:xfrm>
          <a:prstGeom prst="rect">
            <a:avLst/>
          </a:prstGeom>
        </p:spPr>
        <p:txBody>
          <a:bodyPr vert="horz" lIns="91440" tIns="45720" rIns="91440" bIns="45720" rtlCol="0" anchor="ctr"/>
          <a:lstStyle>
            <a:defPPr>
              <a:defRPr lang="en-US"/>
            </a:defPPr>
            <a:lvl1pPr marL="0" algn="l"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endParaRPr lang="en-US">
              <a:solidFill>
                <a:schemeClr val="tx1"/>
              </a:solidFill>
            </a:endParaRPr>
          </a:p>
        </p:txBody>
      </p:sp>
      <p:sp>
        <p:nvSpPr>
          <p:cNvPr id="22" name="Rectangle 21"/>
          <p:cNvSpPr>
            <a:spLocks noAdjustHandles="1" noChangeArrowheads="1" noChangeAspect="1" noChangeShapeType="1" noEditPoints="1" noGrp="1" noMove="1" noResize="1" noRot="1" noTextEdit="1"/>
          </p:cNvSpPr>
          <p:nvPr/>
        </p:nvSpPr>
        <p:spPr bwMode="auto">
          <a:xfrm>
            <a:off x="0" y="1193800"/>
            <a:ext cx="12192000" cy="5664199"/>
          </a:xfrm>
          <a:prstGeom prst="rect">
            <a:avLst/>
          </a:prstGeom>
          <a:gradFill>
            <a:gsLst>
              <a:gs pos="0">
                <a:schemeClr val="bg2">
                  <a:lumMod val="87000"/>
                  <a:alpha val="4000"/>
                </a:schemeClr>
              </a:gs>
              <a:gs pos="100000">
                <a:schemeClr val="bg2">
                  <a:lumMod val="95000"/>
                  <a:lumOff val="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cxnSp>
        <p:nvCxnSpPr>
          <p:cNvPr id="24" name="Straight Connector 23"/>
          <p:cNvCxnSpPr>
            <a:cxnSpLocks noAdjustHandles="1" noChangeArrowheads="1" noChangeAspect="1" noChangeShapeType="1" noEditPoints="1" noGrp="1" noMove="1" noResize="1" noRot="1"/>
          </p:cNvCxnSpPr>
          <p:nvPr/>
        </p:nvCxnSpPr>
        <p:spPr bwMode="auto">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bwMode="auto">
          <a:xfrm>
            <a:off x="4976636" y="1193800"/>
            <a:ext cx="6085091" cy="469900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a:buChar char="•"/>
              <a:defRPr/>
            </a:pPr>
            <a:r>
              <a:rPr lang="en-US" b="1"/>
              <a:t>Штукатурка. </a:t>
            </a:r>
            <a:r>
              <a:rPr lang="en-US"/>
              <a:t>Данный подход используется, когда сузить проем нужно на небольшую величину. Это вещество может накладываться как на кирпич и бетон, так и на дерево. Важно использовать для этого специальные укрепляющиеся системы.</a:t>
            </a:r>
            <a:endParaRPr/>
          </a:p>
        </p:txBody>
      </p:sp>
      <p:sp>
        <p:nvSpPr>
          <p:cNvPr id="26" name="Date Placeholder 1"/>
          <p:cNvSpPr txBox="1">
            <a:spLocks noAdjustHandles="1" noChangeArrowheads="1" noChangeAspect="1" noChangeShapeType="1" noEditPoints="1" noGrp="1" noMove="1" noResize="1" noRot="1" noTextEdit="1"/>
          </p:cNvSpPr>
          <p:nvPr/>
        </p:nvSpPr>
        <p:spPr bwMode="auto">
          <a:xfrm>
            <a:off x="7723229" y="6007878"/>
            <a:ext cx="3500714" cy="309201"/>
          </a:xfrm>
          <a:prstGeom prst="rect">
            <a:avLst/>
          </a:prstGeom>
        </p:spPr>
        <p:txBody>
          <a:bodyPr vert="horz" lIns="91440" tIns="45720" rIns="91440" bIns="45720" rtlCol="0" anchor="ctr"/>
          <a:lstStyle>
            <a:defPPr>
              <a:defRPr lang="en-US"/>
            </a:defPPr>
            <a:lvl1pPr marL="0" algn="r" defTabSz="457200">
              <a:defRPr sz="1200">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Arial"/>
        <a:cs typeface="Arial"/>
      </a:majorFont>
      <a:minorFont>
        <a:latin typeface="Gill Sans MT"/>
        <a:ea typeface="Arial"/>
        <a:cs typeface="Arial"/>
      </a:minorFont>
    </a:fontScheme>
    <a:fmtScheme name="Галерея">
      <a:fillStyleLst>
        <a:solidFill>
          <a:schemeClr val="phClr"/>
        </a:solidFill>
        <a:gradFill>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solidFill>
        <a:gradFill>
          <a:gsLst>
            <a:gs pos="0">
              <a:schemeClr val="phClr">
                <a:tint val="94000"/>
                <a:satMod val="80000"/>
                <a:lumMod val="106000"/>
              </a:schemeClr>
            </a:gs>
            <a:gs pos="100000">
              <a:schemeClr val="phClr">
                <a:shade val="8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Р7-Офис/7.3.0.0</Application>
  <DocSecurity>0</DocSecurity>
  <PresentationFormat>Широкоэкранный</PresentationFormat>
  <Paragraphs>0</Paragraphs>
  <Slides>15</Slides>
  <Notes>15</Notes>
  <HiddenSlides>0</HiddenSlides>
  <MMClips>2</MMClips>
  <ScaleCrop>0</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Перепланировка проемов здания с увеличением объема.</dc:title>
  <dc:subject/>
  <dc:creator>Римма</dc:creator>
  <cp:keywords/>
  <dc:description/>
  <dc:identifier/>
  <dc:language/>
  <cp:lastModifiedBy/>
  <cp:revision>7</cp:revision>
  <dcterms:created xsi:type="dcterms:W3CDTF">2023-10-30T11:42:00Z</dcterms:created>
  <dcterms:modified xsi:type="dcterms:W3CDTF">2024-01-30T07:15:26Z</dcterms:modified>
  <cp:category/>
  <cp:contentStatus/>
  <cp:version/>
</cp:coreProperties>
</file>