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0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96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5274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70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34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465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700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440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466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120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607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1680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08815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81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1429" y="1944914"/>
            <a:ext cx="9303658" cy="343988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ВНЕШНЕЭКОНОМИЧЕСКАЯ ДЕЯТЕЛЬНОСТЬ ОРГАНИЗАЦИИ (ПРЕДПРИЯТИЯ)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42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3.ВНЕШНЕТОРГОВЫЙ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743" y="2015732"/>
            <a:ext cx="11684000" cy="4559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Внешнеторговый контракт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договор 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купле-продаже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проведении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каких либо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работ, услуг, заключаемый двумя или более сторонами (контрагентами). Контракт является основным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определяющим меру материальной ответственности сторон за выполнение обязательств, поэтому от правильности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 конечный результат сделки.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Внешнеторговый контракт включает несколько разделов, каждый из которых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согласовывается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продавцом и покупателем в ходе переговоров.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«Предмет контракта» указываются вид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операции, базисные условия поставки, точное наименование товара (в соответствии с таможенной классификацией), количество и происхождение товара.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«Качество товара» указываются качественная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товара, соответствующие документы, подтверждающие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способ определения качества данного товара. Документом, подтверждающим качество товара, может быть сертификат качества, который выдается либо производителем, либо другой организацией, дающей сертификат по заказу продавца.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444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ВНЕШНЕТОРГОВЫЙ КОНТРАКТ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743" y="2103120"/>
            <a:ext cx="11698514" cy="4515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III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«Цена и общая сумма контракта» фиксируется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т.е. по согласованию сторон выбирается валюта одной из стран или валюта третьей страны. Здесь же указываются цена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 и общая сумма контракта. Важным моментом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сделки является определение уровня цены товара, т.е.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контрактной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контрактной используются справочные цены, биржевые котировки, цены международных аукционов, цены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крупных предложений и запросов, цены конкурентов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IV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«Срок поставки».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поставки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даты, в течение которых товар должен быть доставлен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покупателю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установленное контрактом место (географический пункт). Кроме срока поставки в данном разделе контракта выделяется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поставки,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указывающая момент передачи товара покупателю.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V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«Условия платежа» должна быть указана валюта, в которой будут производиться расчеты между сторонами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товар. Кроме того, указываются: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платежа, способ платежа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(расчет за наличные, платежи с авансом или платежи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расчетов.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361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ВНЕШНЕТОРГОВЫЙ КОНТРАКТ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2103120"/>
            <a:ext cx="11698514" cy="4486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международной практике существуют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расчетов: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инкассо (с предварительным или последующим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акцептом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аккредитивная;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банковский перевод;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счет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VI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Сдача-приемка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должен быть согласован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зафиксирован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сдачи-приемки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определенный момент, когда происходит передача товара покупателю в соответствии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качеством, которые предусмотрены контрактом.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согласовывать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сдачи-приемки.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контракте также указывается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сдачи-приемки.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сдачи-приемки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сдачи-приемки по качеству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совпадают между собой. Проверка товара по количеству проводится сразу же при его получении. Проверка товара по качеству требует большего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(это зависит от вида товара).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2195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ВНЕШНЕТОРГОВЫЙ КОНТРАКТ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229" y="2103120"/>
            <a:ext cx="11684000" cy="448636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VII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«Упаковка и маркировка товара» оговариваются требования к упаковке товара, вид упаковки, условия упаковки.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 здесь играет большую роль.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перечисленным в контракте реквизитам.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VIII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называется «Санкции».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недобросовестное выполнение обязательств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заключенному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сторонами внешнеторговому контракту как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продавцу, так и по отношению к покупателю.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IX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Арбитраж» определяется порядок разрешения споров, которые могут возникнуть между сторонами при исполнении контракта.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Форс-мажор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Форс-мажор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 непреодолимой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силы, препятствующие исполнению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та, которые невозможно было предвидеть в момент его подписания. К таким обстоятельствам относятся стихийные бедствия, войны,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эпидемии, забастовки и т.д. В данном разделе должны быть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перечислены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форс-мажорных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обстоятельств, при которых стороны не могут выполнять обязательства по контракту, и указаны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форс-мажорных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обстоятельств.</a:t>
            </a:r>
          </a:p>
        </p:txBody>
      </p:sp>
    </p:spTree>
    <p:extLst>
      <p:ext uri="{BB962C8B-B14F-4D97-AF65-F5344CB8AC3E}">
        <p14:creationId xmlns:p14="http://schemas.microsoft.com/office/powerpoint/2010/main" xmlns="" val="21572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ВНЕШНЕТОРГОВЫЙ КОНТРАКТ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XI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«Прочие условия» кроме основных условий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согласовывают другие взаимные права и обязанности.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XII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«Юридические адреса сторон» — заключительный раздел внешнеторгового контракта. Здесь должны быть обязательно указаны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адреса сторон,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т.е. полное фирменное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местонахождение и почтовые реквизиты.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Внешнеторговый контракт является основным документом,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внешнеторговой сделки. В нем находят отражение условия ее проведения.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4.ТАМОЖЕННАЯ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ТАРИФНАЯ СИСТЕМА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743" y="2103120"/>
            <a:ext cx="11684000" cy="4500880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Таможенно-тарифные методы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 на регулирование операций по экспорту и импорту для защиты внутреннего рынка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структурных изменений в экономике России.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 — Таможенном кодексе Российской Федерации 2003 г. и Законе Российской Федерации от 21 мая 1993 г. № 53&amp;1 «О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тарифе» — таможенные механизмы уточняются.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Таможенный тариф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ставок таможенных пошлин,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облагаются ввозимые в страну или вывозимые из нее товары. Он выполняет следующие функции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фискальную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пополнение доходной части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защитную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предохраняет национальную экономику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конкуренции;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регулирующую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 влияние на 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производства, поощряя развитие одних отраслей и сдерживая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608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646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ТАМОЖЕННАЯ ТАРИФНАЯ СИСТЕМА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1" name="image302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9333" y="2746471"/>
            <a:ext cx="7933333" cy="334285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30627" y="1807197"/>
            <a:ext cx="11785601" cy="82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64310" indent="-717550">
              <a:lnSpc>
                <a:spcPct val="1300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Схема</a:t>
            </a:r>
            <a:r>
              <a:rPr lang="ru-RU" spc="25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действий</a:t>
            </a:r>
            <a:r>
              <a:rPr lang="ru-RU" spc="20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по</a:t>
            </a:r>
            <a:r>
              <a:rPr lang="ru-RU" spc="20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подготовке</a:t>
            </a:r>
            <a:r>
              <a:rPr lang="ru-RU" spc="25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и</a:t>
            </a:r>
            <a:r>
              <a:rPr lang="ru-RU" spc="20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заключению</a:t>
            </a:r>
            <a:r>
              <a:rPr lang="ru-RU" spc="-235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внешнеторгового</a:t>
            </a:r>
            <a:r>
              <a:rPr lang="ru-RU" spc="30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контракта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079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3990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ТАМОЖЕННАЯ ТАРИФНАЯ СИСТЕМА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1682497"/>
            <a:ext cx="11756572" cy="4877959"/>
          </a:xfrm>
        </p:spPr>
        <p:txBody>
          <a:bodyPr/>
          <a:lstStyle/>
          <a:p>
            <a:r>
              <a:rPr lang="ru-RU" dirty="0"/>
              <a:t>Схема действий по подготовке и заключению внешнеторгового контракта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529921" y="2031999"/>
            <a:ext cx="4610508" cy="1518195"/>
            <a:chOff x="0" y="0"/>
            <a:chExt cx="6247" cy="1730"/>
          </a:xfrm>
        </p:grpSpPr>
        <p:pic>
          <p:nvPicPr>
            <p:cNvPr id="5" name="Picture 3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4" y="598"/>
              <a:ext cx="2766" cy="14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20" cy="87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3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7" y="0"/>
              <a:ext cx="1220" cy="87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Line 29"/>
            <p:cNvCxnSpPr>
              <a:cxnSpLocks noChangeShapeType="1"/>
            </p:cNvCxnSpPr>
            <p:nvPr/>
          </p:nvCxnSpPr>
          <p:spPr bwMode="auto">
            <a:xfrm>
              <a:off x="1215" y="469"/>
              <a:ext cx="3817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1679" y="547"/>
              <a:ext cx="2889" cy="247"/>
            </a:xfrm>
            <a:prstGeom prst="rect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0" name="Picture 2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9" y="910"/>
              <a:ext cx="2331" cy="8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Freeform 26"/>
            <p:cNvSpPr>
              <a:spLocks/>
            </p:cNvSpPr>
            <p:nvPr/>
          </p:nvSpPr>
          <p:spPr bwMode="auto">
            <a:xfrm>
              <a:off x="1926" y="795"/>
              <a:ext cx="156" cy="862"/>
            </a:xfrm>
            <a:custGeom>
              <a:avLst/>
              <a:gdLst>
                <a:gd name="T0" fmla="+- 0 1926 1926"/>
                <a:gd name="T1" fmla="*/ T0 w 156"/>
                <a:gd name="T2" fmla="+- 0 795 795"/>
                <a:gd name="T3" fmla="*/ 795 h 862"/>
                <a:gd name="T4" fmla="+- 0 1926 1926"/>
                <a:gd name="T5" fmla="*/ T4 w 156"/>
                <a:gd name="T6" fmla="+- 0 1656 795"/>
                <a:gd name="T7" fmla="*/ 1656 h 862"/>
                <a:gd name="T8" fmla="+- 0 2081 1926"/>
                <a:gd name="T9" fmla="*/ T8 w 156"/>
                <a:gd name="T10" fmla="+- 0 1656 795"/>
                <a:gd name="T11" fmla="*/ 1656 h 86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156" h="862">
                  <a:moveTo>
                    <a:pt x="0" y="0"/>
                  </a:moveTo>
                  <a:lnTo>
                    <a:pt x="0" y="861"/>
                  </a:lnTo>
                  <a:lnTo>
                    <a:pt x="155" y="861"/>
                  </a:lnTo>
                </a:path>
              </a:pathLst>
            </a:cu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cxnSp>
          <p:nvCxnSpPr>
            <p:cNvPr id="12" name="Line 25"/>
            <p:cNvCxnSpPr>
              <a:cxnSpLocks noChangeShapeType="1"/>
            </p:cNvCxnSpPr>
            <p:nvPr/>
          </p:nvCxnSpPr>
          <p:spPr bwMode="auto">
            <a:xfrm>
              <a:off x="2081" y="1486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" name="Line 24"/>
            <p:cNvCxnSpPr>
              <a:cxnSpLocks noChangeShapeType="1"/>
            </p:cNvCxnSpPr>
            <p:nvPr/>
          </p:nvCxnSpPr>
          <p:spPr bwMode="auto">
            <a:xfrm>
              <a:off x="2081" y="1302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" name="Line 23"/>
            <p:cNvCxnSpPr>
              <a:cxnSpLocks noChangeShapeType="1"/>
            </p:cNvCxnSpPr>
            <p:nvPr/>
          </p:nvCxnSpPr>
          <p:spPr bwMode="auto">
            <a:xfrm>
              <a:off x="2081" y="1132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" name="Line 22"/>
            <p:cNvCxnSpPr>
              <a:cxnSpLocks noChangeShapeType="1"/>
            </p:cNvCxnSpPr>
            <p:nvPr/>
          </p:nvCxnSpPr>
          <p:spPr bwMode="auto">
            <a:xfrm>
              <a:off x="2081" y="958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6" name="Group 12"/>
          <p:cNvGrpSpPr>
            <a:grpSpLocks/>
          </p:cNvGrpSpPr>
          <p:nvPr/>
        </p:nvGrpSpPr>
        <p:grpSpPr bwMode="auto">
          <a:xfrm>
            <a:off x="3529921" y="3674982"/>
            <a:ext cx="4610508" cy="1575772"/>
            <a:chOff x="2066" y="137"/>
            <a:chExt cx="3837" cy="1184"/>
          </a:xfrm>
        </p:grpSpPr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2066" y="137"/>
              <a:ext cx="3837" cy="247"/>
            </a:xfrm>
            <a:prstGeom prst="rect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8" name="Picture 1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5" y="187"/>
              <a:ext cx="3471" cy="14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4" y="500"/>
              <a:ext cx="1761" cy="82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786" y="389"/>
              <a:ext cx="156" cy="862"/>
            </a:xfrm>
            <a:custGeom>
              <a:avLst/>
              <a:gdLst>
                <a:gd name="T0" fmla="+- 0 2787 2787"/>
                <a:gd name="T1" fmla="*/ T0 w 156"/>
                <a:gd name="T2" fmla="+- 0 389 389"/>
                <a:gd name="T3" fmla="*/ 389 h 862"/>
                <a:gd name="T4" fmla="+- 0 2787 2787"/>
                <a:gd name="T5" fmla="*/ T4 w 156"/>
                <a:gd name="T6" fmla="+- 0 1250 389"/>
                <a:gd name="T7" fmla="*/ 1250 h 862"/>
                <a:gd name="T8" fmla="+- 0 2942 2787"/>
                <a:gd name="T9" fmla="*/ T8 w 156"/>
                <a:gd name="T10" fmla="+- 0 1250 389"/>
                <a:gd name="T11" fmla="*/ 1250 h 86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156" h="862">
                  <a:moveTo>
                    <a:pt x="0" y="0"/>
                  </a:moveTo>
                  <a:lnTo>
                    <a:pt x="0" y="861"/>
                  </a:lnTo>
                  <a:lnTo>
                    <a:pt x="155" y="861"/>
                  </a:lnTo>
                </a:path>
              </a:pathLst>
            </a:cu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cxnSp>
          <p:nvCxnSpPr>
            <p:cNvPr id="21" name="Line 16"/>
            <p:cNvCxnSpPr>
              <a:cxnSpLocks noChangeShapeType="1"/>
            </p:cNvCxnSpPr>
            <p:nvPr/>
          </p:nvCxnSpPr>
          <p:spPr bwMode="auto">
            <a:xfrm>
              <a:off x="2942" y="1080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" name="Line 15"/>
            <p:cNvCxnSpPr>
              <a:cxnSpLocks noChangeShapeType="1"/>
            </p:cNvCxnSpPr>
            <p:nvPr/>
          </p:nvCxnSpPr>
          <p:spPr bwMode="auto">
            <a:xfrm>
              <a:off x="2942" y="895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3" name="Line 14"/>
            <p:cNvCxnSpPr>
              <a:cxnSpLocks noChangeShapeType="1"/>
            </p:cNvCxnSpPr>
            <p:nvPr/>
          </p:nvCxnSpPr>
          <p:spPr bwMode="auto">
            <a:xfrm>
              <a:off x="2942" y="725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4" name="Line 13"/>
            <p:cNvCxnSpPr>
              <a:cxnSpLocks noChangeShapeType="1"/>
            </p:cNvCxnSpPr>
            <p:nvPr/>
          </p:nvCxnSpPr>
          <p:spPr bwMode="auto">
            <a:xfrm>
              <a:off x="2942" y="552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3757023" y="5322932"/>
            <a:ext cx="4383406" cy="961753"/>
            <a:chOff x="1201" y="2066"/>
            <a:chExt cx="5566" cy="854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201" y="2066"/>
              <a:ext cx="5566" cy="247"/>
            </a:xfrm>
            <a:prstGeom prst="rect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" y="2115"/>
              <a:ext cx="5058" cy="14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9" y="2420"/>
              <a:ext cx="3506" cy="5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Freeform 5"/>
            <p:cNvSpPr>
              <a:spLocks/>
            </p:cNvSpPr>
            <p:nvPr/>
          </p:nvSpPr>
          <p:spPr bwMode="auto">
            <a:xfrm>
              <a:off x="2786" y="2328"/>
              <a:ext cx="156" cy="521"/>
            </a:xfrm>
            <a:custGeom>
              <a:avLst/>
              <a:gdLst>
                <a:gd name="T0" fmla="+- 0 2787 2787"/>
                <a:gd name="T1" fmla="*/ T0 w 156"/>
                <a:gd name="T2" fmla="+- 0 2328 2328"/>
                <a:gd name="T3" fmla="*/ 2328 h 521"/>
                <a:gd name="T4" fmla="+- 0 2787 2787"/>
                <a:gd name="T5" fmla="*/ T4 w 156"/>
                <a:gd name="T6" fmla="+- 0 2849 2328"/>
                <a:gd name="T7" fmla="*/ 2849 h 521"/>
                <a:gd name="T8" fmla="+- 0 2942 2787"/>
                <a:gd name="T9" fmla="*/ T8 w 156"/>
                <a:gd name="T10" fmla="+- 0 2849 2328"/>
                <a:gd name="T11" fmla="*/ 2849 h 52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156" h="521">
                  <a:moveTo>
                    <a:pt x="0" y="0"/>
                  </a:moveTo>
                  <a:lnTo>
                    <a:pt x="0" y="521"/>
                  </a:lnTo>
                  <a:lnTo>
                    <a:pt x="155" y="521"/>
                  </a:lnTo>
                </a:path>
              </a:pathLst>
            </a:cu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cxnSp>
          <p:nvCxnSpPr>
            <p:cNvPr id="30" name="Line 4"/>
            <p:cNvCxnSpPr>
              <a:cxnSpLocks noChangeShapeType="1"/>
            </p:cNvCxnSpPr>
            <p:nvPr/>
          </p:nvCxnSpPr>
          <p:spPr bwMode="auto">
            <a:xfrm>
              <a:off x="2942" y="2664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1" name="Line 3"/>
            <p:cNvCxnSpPr>
              <a:cxnSpLocks noChangeShapeType="1"/>
            </p:cNvCxnSpPr>
            <p:nvPr/>
          </p:nvCxnSpPr>
          <p:spPr bwMode="auto">
            <a:xfrm>
              <a:off x="2942" y="2491"/>
              <a:ext cx="0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xmlns="" val="36949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ТАМОЖЕННАЯ ТАРИФНАЯ СИСТЕМА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Импортный таможенный тариф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уровня ставок таможенных пошлин: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товаров, происходящих из стран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группировок, с которыми заключены торговые договоры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предусматривающие взаимное предоставление режима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благоприятствования нации (РНБ);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товаров, происходящих из стран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группировок, для которых не используется РНБ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 Эстонии), а также для товаров, страна происхождения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установлена; эти ставки больше базовых;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товаров из развивающихся стран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Албании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Бразилии, Вьетнама, Турции и др. — всего 130 стран); эти ставки меньше базовых.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80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ТАМОЖЕННАЯ ТАРИФНАЯ СИСТЕМА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229" y="2103119"/>
            <a:ext cx="11698514" cy="444282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тарифных используются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нетарифные методы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различные технические, административные меры, а также мероприятия по защите здоровья людей, охране окружающей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защите национальной безопасности и др.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нетарифным методам регулирования относятся: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т.е. выдача специальных разрешений на ввоз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ряда товаров — лицензий. Лицензии бывают разовыми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(сроком на один год). Лицензированию подлежат квотируемые товары, специфические товары, товары двойного назначения,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торговлю которыми установлена государством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квотирование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(определение квоты) — запрет и ограничение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импорта. Применяется как защитная мера, когда резко возросший импорт угрожает национальному производству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и соответствует правилам мировой торговли,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ГАТТ/ВТО.</a:t>
            </a:r>
          </a:p>
        </p:txBody>
      </p:sp>
    </p:spTree>
    <p:extLst>
      <p:ext uri="{BB962C8B-B14F-4D97-AF65-F5344CB8AC3E}">
        <p14:creationId xmlns:p14="http://schemas.microsoft.com/office/powerpoint/2010/main" xmlns="" val="124469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13" y="2103120"/>
            <a:ext cx="11698515" cy="4515394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1.ЗНАЧЕНИЕ ВНЕШНЕЭКОНОМИЧЕСКОЙ ДЕЯТЕЛЬНОСТИ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2.ВИДЫ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ВНЕШНЕЭКОНОМИЧЕСКИХ СДЕЛОК. СОВМЕСТНОЕ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ПРЕДПРИНИМАТЕЛЬСТВО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3.ВНЕШНЕТОРГОВЫЙ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4.ТАМОЖЕННАЯ ТАРИФНАЯ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5.ЛИЗИНГ И ИНЖИНИРИНГ КАК ФОРМА КРЕДИТОВАНИЯ ЭКСПОРТА НА МИРОВОМ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РЫНКЕ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6.ВАЛЮТНОЕ РЕГУЛИРОВАНИЕ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490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ТАМОЖЕННАЯ ТАРИФНАЯ СИСТЕМА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всех лицензий осуществляется только субъектами,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России.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квоты экспорта товаров включают в себя квоты: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государственных нужд;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предприятий;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аукционной продажи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089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42594"/>
            <a:ext cx="11669486" cy="1371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5.ЛИЗИНГ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ИНЖИНИРИНГ КАК ФОРМА КРЕДИТОВАНИЯ ЭКСПОРТА НА МИРОВОМ РЫНКЕ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103120"/>
            <a:ext cx="11669486" cy="4500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 и инжиниринг выступают одной из форм кредитования экспорта на мировом рынке и движения технологии.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кредитования экспорта без передачи права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товар арендатору. Лизинг — аренда, имущественный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 обеспечивает арендодателю прибыль не ниже средней, а арендатору обеспечивает: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новейших машин и оборудования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капитальными затратами;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строительства предприятий, жилых домов, объектов социальной сферы;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последующего выкупа машин и оборудования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международной практике различают две формы лизинга: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527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 И ИНЖИНИРИНГ КАК ФОРМА КРЕДИТОВАНИЯ ЭКСПОРТА НА МИРОВОМ РЫНКЕ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лизинг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длительным сроком аренды, в течение которого происходит амортизация всей или большей части стоимости оборудования.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лизинг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передача в аренду имущества на срок,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короче периода его экономического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функционирования.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лизинг обычно сдается строительная техника (краны, экскаваторы), транспорт, компьютерная техника.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объектам сделок различается лизинг: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движимого имущества;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недвижимого имущества.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лизинг получает развитие в сфере,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находящейся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стыке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научно-технической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инвестиционной и внедренческой деятельности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55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 И ИНЖИНИРИНГ КАК ФОРМА КРЕДИТОВАНИЯ ЭКСПОРТА НА МИРОВОМ РЫНКЕ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Лизинговый контракт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соглашение между арендодателем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арендатором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содержатся условия предоставления во временное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движимого и недвижимого имущества.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Инжиниринговые услуги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услуги, связанные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продвижением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реализацией НТП во все отрасли экономики.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инжиниринговым услугам относятся: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Проектно-изыскательские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монтажные работы;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наладочные работы;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работников;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027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6.ВАЛЮТНОЕ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229" y="2103119"/>
            <a:ext cx="11698514" cy="4442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валютным ценностям относят: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иностранную валюту (банкноты; казначейские билеты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монеты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являющиеся законным платежным средством в иностранном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 в иностранной валюте;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фондовые ценности (акции, облигации и др.);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драгметаллы (золото, серебро, платина);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драгкамни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(рубины, алмазы, сапфиры, изумруды).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функциями Банка России в сфере валютного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лицензий;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международных расчетов;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котировка курса рубля к иностранной валюте;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валютной политики совместно с Правительством.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82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47868"/>
            <a:ext cx="10058400" cy="7651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ТЕСТ на закрепление темы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6490" y="1278294"/>
            <a:ext cx="11252718" cy="52997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Чего позволяет добиться выход предприятия на зарубежные рынки?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а) максимизации прибыли;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роста конкурентоспособности;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+устойчивости;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г) повышения рентабельности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 Какие субъекты не являются участниками ВЭД: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а) организации-посредники;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региональные органы самоуправления;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C)+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риэлторские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фирмы;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г) производители-экспортеры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 Что относится к основной внешнеэкономической операции?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А)+лизинг;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экспедиторские операции;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страхование грузов;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г) международные расчеты.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23935"/>
            <a:ext cx="10058400" cy="1212979"/>
          </a:xfrm>
        </p:spPr>
        <p:txBody>
          <a:bodyPr/>
          <a:lstStyle/>
          <a:p>
            <a:r>
              <a:rPr lang="ru-RU" dirty="0" smtClean="0"/>
              <a:t>ТЕСТ на закрепление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1216" y="1744823"/>
            <a:ext cx="6186195" cy="4618655"/>
          </a:xfrm>
        </p:spPr>
        <p:txBody>
          <a:bodyPr>
            <a:normAutofit fontScale="40000" lnSpcReduction="20000"/>
          </a:bodyPr>
          <a:lstStyle/>
          <a:p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4. Основным признаком экспорта товара является:</a:t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а) расчеты в валюте;</a:t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б) таможенное оформление;</a:t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в) заключение контракта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г) +пересечение границы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5. Какой принцип построения структуры управления, наиболее предпочтителен для крупных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предприятий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5000" dirty="0" err="1" smtClean="0">
                <a:latin typeface="Times New Roman" pitchFamily="18" charset="0"/>
                <a:cs typeface="Times New Roman" pitchFamily="18" charset="0"/>
              </a:rPr>
              <a:t>недиверсифицированным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ассортиментом товаров и услуг?</a:t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а) +региональный;</a:t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б) матричный;</a:t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б) товарный;</a:t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г) функциональный.</a:t>
            </a: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5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78082" y="1859340"/>
            <a:ext cx="54677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С деятельностью какого отдела связана разработка политики ценообразования?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маркетингового;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валютно-финансового;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рекламы;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планово-экономического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С чем связан первый этап планирования ВЭД?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оценкой деловой среды;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+определением факторов, обеспечивающих достижение целей;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контролем результатов;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анализом внешней среды.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2991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63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265222"/>
            <a:ext cx="11756571" cy="1371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1.ЗНАЧЕНИЕ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ВНЕШНЕЭКОНОМИЧЕСКОЙ ДЕЯТЕЛЬНОСТИ ОРГАНИЗАЦИИ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1853755"/>
            <a:ext cx="11756571" cy="4764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Внешнеэкономическая деятельность (ВЭД) представляет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собой совокупность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и средств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торгово-экономического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научно-технического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валютно-финансовых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кредитных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зарубежными странами. Важнейшей частью ВЭД выступает внешняя торговля, которая определяется как предпринимательская деятельность в области международного обмена товарами, работами, услугами, информацией и результатами интеллектуальной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 является основным звеном внешнеэкономической деятельности. Выход предприятия на международный рынок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целому ряду положительных моментов как для него самого, так и для экономики страны в целом. Среди них отметим следующие: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стимулирование роста (или стабилизации) национальной экономики;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гибко и оперативно реагировать на изменения внешнеэкономических факторов, оптимально применять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производственные ресурсы в целях рационального использования преимуществ международного разделения труда;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партнеры из разных стран в рамках сотрудничества с Россией существенно влияют на развитие предпринимательства, повышение его технического и технологического уровня, что ведет к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экономическому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росту;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предпринимательство, замкнутое лишь на национальный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комплекс, лишенное здоровой конкуренции извне,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столь эффективно.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398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4" y="261257"/>
            <a:ext cx="11756572" cy="15283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ВНЕШНЕЭКОНОМИЧЕСКОЙ ДЕЯТЕЛЬНОСТИ 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14" y="2015732"/>
            <a:ext cx="11756572" cy="457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предприятия во внешнеторговой деятельности:</a:t>
            </a:r>
          </a:p>
          <a:p>
            <a:pPr lvl="0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экспортной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производство экспортной продукции, работ, услуг,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внутренними партнерами;</a:t>
            </a:r>
          </a:p>
          <a:p>
            <a:pPr lvl="0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Организационно-экономические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форм и методов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внешнем рынке, процесс выхода на внешний рынок,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внешнеторговых операций, организация рекламы;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внешнеторговые сделки (экспортные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импортные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также вспомогательные операции (транспортные, страховые, валютные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финансово-кредитные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6644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3" y="449943"/>
            <a:ext cx="10080171" cy="15787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2.ВИДЫ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ВНЕШНЕЭКОНОМИЧЕСКИХ СДЕЛОК. СОВМЕСТНОЕ ПРЕДПРИНИМАТЕЛЬСТВО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13" y="1853754"/>
            <a:ext cx="11756573" cy="47502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следующие формы внешнеэкономической деятельности: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экспортные сделки;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импортные сделки;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реэкспортные сделки;</a:t>
            </a:r>
          </a:p>
          <a:p>
            <a:pPr lvl="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встречные сделки.</a:t>
            </a:r>
          </a:p>
          <a:p>
            <a:pPr mar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вывоз товаров с таможенной территории страны за границу без обязательства по обратному их ввозу и возможное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иностранным лицам услуг и прав на результаты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собственности.</a:t>
            </a:r>
          </a:p>
          <a:p>
            <a:pPr mar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покупка товара у иностранного продавца, ввоз его на таможенную территорию страны покупателя.</a:t>
            </a:r>
          </a:p>
          <a:p>
            <a:pPr mar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Реэкспорт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покупка товара у иностранного продавца, ввоз его на территорию страны покупателя, перепродажа данного товара в его изначальном виде за рубеж иностранному покупателю.</a:t>
            </a:r>
          </a:p>
          <a:p>
            <a:pPr mar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Встречная торговля (встречные сделки)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собой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увязанные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экспортно-импортные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операции, где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экспортер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обязуется принять в оплату стоимости своего товара всю или часть стоимости встречного импортного товара покупателя. Примером встречных сделок может служить бартерное сотрудничество на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товарообмена.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846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ВНЕШНЕЭКОНОМИЧЕСКИХ СДЕЛОК. СОВМЕСТНОЕ ПРЕДПРИНИМАТЕЛЬСТВО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14" y="2015732"/>
            <a:ext cx="11727543" cy="4602782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внешнеторговой сделки: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маркетинговые исследования внешнего рынка и выбор товара;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и выбор контрагента;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делового контакта с партнером;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заказа покупателем;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заказа продавцом;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поставки и расчеты за ее выполнение.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7969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ВНЕШНЕЭКОНОМИЧЕСКИХ СДЕЛОК. СОВМЕСТНОЕ ПРЕДПРИНИМАТЕЛЬСТВО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9144" y="1886390"/>
            <a:ext cx="9603275" cy="345061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46743" y="2015732"/>
            <a:ext cx="11698515" cy="4077559"/>
            <a:chOff x="0" y="0"/>
            <a:chExt cx="6251" cy="3068"/>
          </a:xfrm>
        </p:grpSpPr>
        <p:pic>
          <p:nvPicPr>
            <p:cNvPr id="5" name="Picture 5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" y="0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" name="Line 53"/>
            <p:cNvCxnSpPr>
              <a:cxnSpLocks noChangeShapeType="1"/>
            </p:cNvCxnSpPr>
            <p:nvPr/>
          </p:nvCxnSpPr>
          <p:spPr bwMode="auto">
            <a:xfrm>
              <a:off x="1190" y="248"/>
              <a:ext cx="3872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" name="Line 52"/>
            <p:cNvCxnSpPr>
              <a:cxnSpLocks noChangeShapeType="1"/>
            </p:cNvCxnSpPr>
            <p:nvPr/>
          </p:nvCxnSpPr>
          <p:spPr bwMode="auto">
            <a:xfrm>
              <a:off x="1957" y="143"/>
              <a:ext cx="259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9" name="Freeform 51"/>
            <p:cNvSpPr>
              <a:spLocks/>
            </p:cNvSpPr>
            <p:nvPr/>
          </p:nvSpPr>
          <p:spPr bwMode="auto">
            <a:xfrm>
              <a:off x="2143" y="103"/>
              <a:ext cx="142" cy="81"/>
            </a:xfrm>
            <a:custGeom>
              <a:avLst/>
              <a:gdLst>
                <a:gd name="T0" fmla="+- 0 2144 2144"/>
                <a:gd name="T1" fmla="*/ T0 w 142"/>
                <a:gd name="T2" fmla="+- 0 103 103"/>
                <a:gd name="T3" fmla="*/ 103 h 81"/>
                <a:gd name="T4" fmla="+- 0 2155 2144"/>
                <a:gd name="T5" fmla="*/ T4 w 142"/>
                <a:gd name="T6" fmla="+- 0 123 103"/>
                <a:gd name="T7" fmla="*/ 123 h 81"/>
                <a:gd name="T8" fmla="+- 0 2159 2144"/>
                <a:gd name="T9" fmla="*/ T8 w 142"/>
                <a:gd name="T10" fmla="+- 0 143 103"/>
                <a:gd name="T11" fmla="*/ 143 h 81"/>
                <a:gd name="T12" fmla="+- 0 2155 2144"/>
                <a:gd name="T13" fmla="*/ T12 w 142"/>
                <a:gd name="T14" fmla="+- 0 163 103"/>
                <a:gd name="T15" fmla="*/ 163 h 81"/>
                <a:gd name="T16" fmla="+- 0 2144 2144"/>
                <a:gd name="T17" fmla="*/ T16 w 142"/>
                <a:gd name="T18" fmla="+- 0 183 103"/>
                <a:gd name="T19" fmla="*/ 183 h 81"/>
                <a:gd name="T20" fmla="+- 0 2285 2144"/>
                <a:gd name="T21" fmla="*/ T20 w 142"/>
                <a:gd name="T22" fmla="+- 0 143 103"/>
                <a:gd name="T23" fmla="*/ 143 h 81"/>
                <a:gd name="T24" fmla="+- 0 2144 2144"/>
                <a:gd name="T25" fmla="*/ T24 w 142"/>
                <a:gd name="T26" fmla="+- 0 103 103"/>
                <a:gd name="T27" fmla="*/ 103 h 8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142" h="81">
                  <a:moveTo>
                    <a:pt x="0" y="0"/>
                  </a:moveTo>
                  <a:lnTo>
                    <a:pt x="11" y="20"/>
                  </a:lnTo>
                  <a:lnTo>
                    <a:pt x="15" y="40"/>
                  </a:lnTo>
                  <a:lnTo>
                    <a:pt x="11" y="60"/>
                  </a:lnTo>
                  <a:lnTo>
                    <a:pt x="0" y="80"/>
                  </a:lnTo>
                  <a:lnTo>
                    <a:pt x="141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>
                  <a:lumMod val="10000"/>
                </a:schemeClr>
              </a:solidFill>
              <a:round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cxnSp>
          <p:nvCxnSpPr>
            <p:cNvPr id="10" name="Line 50"/>
            <p:cNvCxnSpPr>
              <a:cxnSpLocks noChangeShapeType="1"/>
            </p:cNvCxnSpPr>
            <p:nvPr/>
          </p:nvCxnSpPr>
          <p:spPr bwMode="auto">
            <a:xfrm>
              <a:off x="4020" y="143"/>
              <a:ext cx="259" cy="0"/>
            </a:xfrm>
            <a:prstGeom prst="line">
              <a:avLst/>
            </a:prstGeom>
            <a:noFill/>
            <a:ln w="6350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1" name="Freeform 49"/>
            <p:cNvSpPr>
              <a:spLocks/>
            </p:cNvSpPr>
            <p:nvPr/>
          </p:nvSpPr>
          <p:spPr bwMode="auto">
            <a:xfrm>
              <a:off x="4206" y="103"/>
              <a:ext cx="142" cy="81"/>
            </a:xfrm>
            <a:custGeom>
              <a:avLst/>
              <a:gdLst>
                <a:gd name="T0" fmla="+- 0 4206 4206"/>
                <a:gd name="T1" fmla="*/ T0 w 142"/>
                <a:gd name="T2" fmla="+- 0 103 103"/>
                <a:gd name="T3" fmla="*/ 103 h 81"/>
                <a:gd name="T4" fmla="+- 0 4218 4206"/>
                <a:gd name="T5" fmla="*/ T4 w 142"/>
                <a:gd name="T6" fmla="+- 0 123 103"/>
                <a:gd name="T7" fmla="*/ 123 h 81"/>
                <a:gd name="T8" fmla="+- 0 4221 4206"/>
                <a:gd name="T9" fmla="*/ T8 w 142"/>
                <a:gd name="T10" fmla="+- 0 143 103"/>
                <a:gd name="T11" fmla="*/ 143 h 81"/>
                <a:gd name="T12" fmla="+- 0 4218 4206"/>
                <a:gd name="T13" fmla="*/ T12 w 142"/>
                <a:gd name="T14" fmla="+- 0 163 103"/>
                <a:gd name="T15" fmla="*/ 163 h 81"/>
                <a:gd name="T16" fmla="+- 0 4206 4206"/>
                <a:gd name="T17" fmla="*/ T16 w 142"/>
                <a:gd name="T18" fmla="+- 0 183 103"/>
                <a:gd name="T19" fmla="*/ 183 h 81"/>
                <a:gd name="T20" fmla="+- 0 4347 4206"/>
                <a:gd name="T21" fmla="*/ T20 w 142"/>
                <a:gd name="T22" fmla="+- 0 143 103"/>
                <a:gd name="T23" fmla="*/ 143 h 81"/>
                <a:gd name="T24" fmla="+- 0 4206 4206"/>
                <a:gd name="T25" fmla="*/ T24 w 142"/>
                <a:gd name="T26" fmla="+- 0 103 103"/>
                <a:gd name="T27" fmla="*/ 103 h 8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142" h="81">
                  <a:moveTo>
                    <a:pt x="0" y="0"/>
                  </a:moveTo>
                  <a:lnTo>
                    <a:pt x="12" y="20"/>
                  </a:lnTo>
                  <a:lnTo>
                    <a:pt x="15" y="40"/>
                  </a:lnTo>
                  <a:lnTo>
                    <a:pt x="12" y="60"/>
                  </a:lnTo>
                  <a:lnTo>
                    <a:pt x="0" y="80"/>
                  </a:lnTo>
                  <a:lnTo>
                    <a:pt x="141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>
                  <a:lumMod val="10000"/>
                </a:schemeClr>
              </a:solidFill>
              <a:round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12" name="Picture 4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5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" y="645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90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" y="1290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36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" y="1936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" y="2581"/>
              <a:ext cx="1195" cy="487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41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9" y="10"/>
              <a:ext cx="3874" cy="2818"/>
            </a:xfrm>
            <a:prstGeom prst="rect">
              <a:avLst/>
            </a:prstGeom>
            <a:noFill/>
            <a:ln w="9525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Прямоугольник 19"/>
          <p:cNvSpPr/>
          <p:nvPr/>
        </p:nvSpPr>
        <p:spPr>
          <a:xfrm>
            <a:off x="2178744" y="6093292"/>
            <a:ext cx="74442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Субъекты</a:t>
            </a:r>
            <a:r>
              <a:rPr lang="ru-RU" spc="25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отношений</a:t>
            </a:r>
            <a:r>
              <a:rPr lang="ru-RU" spc="25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во</a:t>
            </a:r>
            <a:r>
              <a:rPr lang="ru-RU" spc="20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внешнеторговой</a:t>
            </a:r>
            <a:r>
              <a:rPr lang="ru-RU" spc="25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сделке</a:t>
            </a:r>
            <a:r>
              <a:rPr lang="ru-RU" spc="25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dirty="0">
                <a:latin typeface="Trebuchet MS" panose="020B0603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купли-продажи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03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ВНЕШНЕЭКОНОМИЧЕСКИХ СДЕЛОК. СОВМЕСТНОЕ ПРЕДПРИНИМАТЕЛЬСТВО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229" y="2177142"/>
            <a:ext cx="11698514" cy="44123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условиями создания совместного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передовой, прогрессивной техники и технологии;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новых методов организации труда и управления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экспорта готовых товаров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совместных предприятий предполагает: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управление производством;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согласованное распределение прибыли;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товаров на базе объединенной собственности;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производственного и коммерческого риска.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945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057" y="540994"/>
            <a:ext cx="10058400" cy="12442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ВНЕШНЕЭКОНОМИЧЕСКИХ СДЕЛОК. СОВМЕСТНОЕ ПРЕДПРИНИМАТЕЛЬСТВО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771" y="2015733"/>
            <a:ext cx="11654972" cy="4573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РФ совместные предприятия создаются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отраслях добывающей промышленности, строительства, туризма, легкой и пищевой промышленности.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Характерные черты совместного предприятия: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совместный капитал и, следовательно, требование защиты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капитала;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производственный аппарат;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интересов партнеров.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совместных предприятий осуществляется в несколько этапов: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иностранного инвестора;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учредительных документов (договор и устав);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документов.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718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123</TotalTime>
  <Words>2078</Words>
  <Application>Microsoft Office PowerPoint</Application>
  <PresentationFormat>Произвольный</PresentationFormat>
  <Paragraphs>174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Савон</vt:lpstr>
      <vt:lpstr>ВНЕШНЕЭКОНОМИЧЕСКАЯ ДЕЯТЕЛЬНОСТЬ ОРГАНИЗАЦИИ (ПРЕДПРИЯТИЯ)   </vt:lpstr>
      <vt:lpstr>Содержание</vt:lpstr>
      <vt:lpstr>1.ЗНАЧЕНИЕ ВНЕШНЕЭКОНОМИЧЕСКОЙ ДЕЯТЕЛЬНОСТИ ОРГАНИЗАЦИИ </vt:lpstr>
      <vt:lpstr>ЗНАЧЕНИЕ ВНЕШНЕЭКОНОМИЧЕСКОЙ ДЕЯТЕЛЬНОСТИ ОРГАНИЗАЦИИ </vt:lpstr>
      <vt:lpstr>2.ВИДЫ ВНЕШНЕЭКОНОМИЧЕСКИХ СДЕЛОК. СОВМЕСТНОЕ ПРЕДПРИНИМАТЕЛЬСТВО </vt:lpstr>
      <vt:lpstr>ВИДЫ ВНЕШНЕЭКОНОМИЧЕСКИХ СДЕЛОК. СОВМЕСТНОЕ ПРЕДПРИНИМАТЕЛЬСТВО</vt:lpstr>
      <vt:lpstr>ВИДЫ ВНЕШНЕЭКОНОМИЧЕСКИХ СДЕЛОК. СОВМЕСТНОЕ ПРЕДПРИНИМАТЕЛЬСТВО</vt:lpstr>
      <vt:lpstr>ВИДЫ ВНЕШНЕЭКОНОМИЧЕСКИХ СДЕЛОК. СОВМЕСТНОЕ ПРЕДПРИНИМАТЕЛЬСТВО</vt:lpstr>
      <vt:lpstr>ВИДЫ ВНЕШНЕЭКОНОМИЧЕСКИХ СДЕЛОК. СОВМЕСТНОЕ ПРЕДПРИНИМАТЕЛЬСТВО</vt:lpstr>
      <vt:lpstr>3.ВНЕШНЕТОРГОВЫЙ КОНТРАКТ</vt:lpstr>
      <vt:lpstr>ВНЕШНЕТОРГОВЫЙ КОНТРАКТ</vt:lpstr>
      <vt:lpstr>ВНЕШНЕТОРГОВЫЙ КОНТРАКТ</vt:lpstr>
      <vt:lpstr>ВНЕШНЕТОРГОВЫЙ КОНТРАКТ</vt:lpstr>
      <vt:lpstr>ВНЕШНЕТОРГОВЫЙ КОНТРАКТ</vt:lpstr>
      <vt:lpstr>4.ТАМОЖЕННАЯ ТАРИФНАЯ СИСТЕМА </vt:lpstr>
      <vt:lpstr>ТАМОЖЕННАЯ ТАРИФНАЯ СИСТЕМА </vt:lpstr>
      <vt:lpstr>ТАМОЖЕННАЯ ТАРИФНАЯ СИСТЕМА </vt:lpstr>
      <vt:lpstr>ТАМОЖЕННАЯ ТАРИФНАЯ СИСТЕМА </vt:lpstr>
      <vt:lpstr>ТАМОЖЕННАЯ ТАРИФНАЯ СИСТЕМА </vt:lpstr>
      <vt:lpstr>ТАМОЖЕННАЯ ТАРИФНАЯ СИСТЕМА </vt:lpstr>
      <vt:lpstr>5.ЛИЗИНГ И ИНЖИНИРИНГ КАК ФОРМА КРЕДИТОВАНИЯ ЭКСПОРТА НА МИРОВОМ РЫНКЕ</vt:lpstr>
      <vt:lpstr>ЛИЗИНГ И ИНЖИНИРИНГ КАК ФОРМА КРЕДИТОВАНИЯ ЭКСПОРТА НА МИРОВОМ РЫНКЕ</vt:lpstr>
      <vt:lpstr>ЛИЗИНГ И ИНЖИНИРИНГ КАК ФОРМА КРЕДИТОВАНИЯ ЭКСПОРТА НА МИРОВОМ РЫНКЕ</vt:lpstr>
      <vt:lpstr>6.ВАЛЮТНОЕ РЕГУЛИРОВАНИЕ</vt:lpstr>
      <vt:lpstr>ТЕСТ на закрепление темы </vt:lpstr>
      <vt:lpstr>ТЕСТ на закрепление темы</vt:lpstr>
      <vt:lpstr>Слайд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ВНЕШНЕЭКОНОМИЧЕСКАЯ ДЕЯТЕЛЬНОСТЬ ОРГАНИЗАЦИИ (ПРЕДПРИЯТИЯ)</dc:title>
  <dc:creator>Пользователь</dc:creator>
  <cp:lastModifiedBy>ishmaevan</cp:lastModifiedBy>
  <cp:revision>14</cp:revision>
  <dcterms:created xsi:type="dcterms:W3CDTF">2022-11-28T16:42:47Z</dcterms:created>
  <dcterms:modified xsi:type="dcterms:W3CDTF">2022-12-12T10:41:16Z</dcterms:modified>
</cp:coreProperties>
</file>