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9"/>
  </p:notesMasterIdLst>
  <p:sldIdLst>
    <p:sldId id="264" r:id="rId2"/>
    <p:sldId id="257" r:id="rId3"/>
    <p:sldId id="258" r:id="rId4"/>
    <p:sldId id="265" r:id="rId5"/>
    <p:sldId id="266" r:id="rId6"/>
    <p:sldId id="267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96" autoAdjust="0"/>
  </p:normalViewPr>
  <p:slideViewPr>
    <p:cSldViewPr snapToGrid="0">
      <p:cViewPr varScale="1">
        <p:scale>
          <a:sx n="59" d="100"/>
          <a:sy n="59" d="100"/>
        </p:scale>
        <p:origin x="96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27467-06A2-4B12-8668-073EC15AEE02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5A6CC-3B15-45DF-9E08-4F83BD2D2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1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45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4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7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810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22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23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349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1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1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9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1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2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2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6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94FD56B-EA59-49F3-ADAA-0BF5C1374BAD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0BE5258-278C-4960-9350-1FC493EB2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7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1%82%D1%80%D0%B0%D0%BD%D0%B0" TargetMode="External"/><Relationship Id="rId2" Type="http://schemas.openxmlformats.org/officeDocument/2006/relationships/hyperlink" Target="https://ru.wikipedia.org/wiki/%D0%A4%D1%80%D0%B0%D0%BD%D1%86%D1%83%D0%B7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ru.wikipedia.org/wiki/%D0%93%D0%BE%D1%80%D0%BE%D0%B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tionary.org/wiki/%D1%84%D1%83%D0%BD%D0%BA%D1%86%D0%B8%D1%8F" TargetMode="External"/><Relationship Id="rId2" Type="http://schemas.openxmlformats.org/officeDocument/2006/relationships/hyperlink" Target="https://ru.wiktionary.org/wiki/%D0%BD%D0%B0%D0%B1%D0%BE%D1%8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4C04D-0665-43E7-9CB2-99CF26F1B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9" y="611169"/>
            <a:ext cx="10364451" cy="76879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Практическая работа №1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dirty="0"/>
              <a:t>Тема:</a:t>
            </a:r>
            <a:r>
              <a:rPr lang="ru-RU" dirty="0"/>
              <a:t> Изготовление сувенирной продукции из полимерной глины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0FB8B-06FB-4A19-B76A-4060DB9D2B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841" y="5657266"/>
            <a:ext cx="12107159" cy="1047141"/>
          </a:xfrm>
        </p:spPr>
        <p:txBody>
          <a:bodyPr>
            <a:normAutofit lnSpcReduction="10000"/>
          </a:bodyPr>
          <a:lstStyle/>
          <a:p>
            <a:r>
              <a:rPr lang="ru-RU" sz="2800" b="1" i="1" dirty="0"/>
              <a:t>Цель работы</a:t>
            </a:r>
            <a:r>
              <a:rPr lang="ru-RU" sz="2800" dirty="0"/>
              <a:t>: научиться правильности и последовательности изготовление сувенирной продукции из полимерной глины.</a:t>
            </a:r>
          </a:p>
          <a:p>
            <a:endParaRPr lang="ru-RU" sz="2400" b="1" dirty="0">
              <a:solidFill>
                <a:srgbClr val="000000"/>
              </a:solidFill>
              <a:latin typeface="OpenSans-Regular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D26624-9C25-44F0-B3B5-6448FFBE6551}"/>
              </a:ext>
            </a:extLst>
          </p:cNvPr>
          <p:cNvSpPr/>
          <p:nvPr/>
        </p:nvSpPr>
        <p:spPr>
          <a:xfrm>
            <a:off x="4571494" y="1379963"/>
            <a:ext cx="7186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>
                <a:solidFill>
                  <a:srgbClr val="000000"/>
                </a:solidFill>
                <a:latin typeface="OpenSans-Regular"/>
              </a:rPr>
            </a:br>
            <a:endParaRPr lang="ru-RU" dirty="0">
              <a:solidFill>
                <a:srgbClr val="000000"/>
              </a:solidFill>
              <a:latin typeface="OpenSans-Regular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7500DE-8FB4-43D3-A7BA-741E9FFB7C95}"/>
              </a:ext>
            </a:extLst>
          </p:cNvPr>
          <p:cNvSpPr/>
          <p:nvPr/>
        </p:nvSpPr>
        <p:spPr>
          <a:xfrm>
            <a:off x="1081220" y="2087271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1E6334-78F7-447C-82C6-5FE51EF0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05" y="1499327"/>
            <a:ext cx="3506224" cy="41579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4821B4-6584-4496-9147-42429B447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666" y="1482999"/>
            <a:ext cx="3669507" cy="4221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032B05-F960-4BD9-BB6E-B90B3C5F0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572" y="1482999"/>
            <a:ext cx="3669507" cy="42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2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226A8-F065-461F-BE46-6E7317DD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60" y="1668757"/>
            <a:ext cx="11651377" cy="148265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lang="ru-RU" sz="2800" b="1" i="1" dirty="0">
                <a:solidFill>
                  <a:srgbClr val="C00000"/>
                </a:solidFill>
              </a:rPr>
            </a:br>
            <a:br>
              <a:rPr lang="ru-RU" sz="2800" b="1" i="1" dirty="0">
                <a:solidFill>
                  <a:srgbClr val="C00000"/>
                </a:solidFill>
              </a:rPr>
            </a:br>
            <a:r>
              <a:rPr lang="ru-RU" sz="2800" b="1" i="1" dirty="0">
                <a:solidFill>
                  <a:srgbClr val="C00000"/>
                </a:solidFill>
              </a:rPr>
              <a:t>Практическая работа выполняется: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dirty="0"/>
              <a:t>- </a:t>
            </a:r>
            <a:r>
              <a:rPr lang="ru-RU" sz="2400" b="1" dirty="0"/>
              <a:t>теоретическая часть </a:t>
            </a:r>
            <a:r>
              <a:rPr lang="ru-RU" sz="2400" dirty="0"/>
              <a:t>выполняется в тетради для практических работ (тема, ход выполнения, зарисовка эскиза или приклеенная картинка, фото);</a:t>
            </a:r>
            <a:br>
              <a:rPr lang="ru-RU" sz="2400" dirty="0"/>
            </a:br>
            <a:r>
              <a:rPr lang="ru-RU" sz="2400" dirty="0"/>
              <a:t>-  </a:t>
            </a:r>
            <a:r>
              <a:rPr lang="ru-RU" sz="2400" b="1" dirty="0"/>
              <a:t>практическая часть </a:t>
            </a:r>
            <a:r>
              <a:rPr lang="ru-RU" sz="2400" dirty="0"/>
              <a:t>– выполнение фигуры из полимерной глины.</a:t>
            </a:r>
            <a:br>
              <a:rPr lang="ru-RU" sz="2800" dirty="0"/>
            </a:br>
            <a:br>
              <a:rPr lang="ru-RU" sz="2800" dirty="0"/>
            </a:br>
            <a:r>
              <a:rPr lang="ru-RU" sz="2800" b="1" i="1" dirty="0">
                <a:solidFill>
                  <a:srgbClr val="C00000"/>
                </a:solidFill>
              </a:rPr>
              <a:t>Студент должен Знать:</a:t>
            </a:r>
            <a:r>
              <a:rPr lang="ru-RU" sz="2800" dirty="0">
                <a:solidFill>
                  <a:srgbClr val="C00000"/>
                </a:solidFill>
              </a:rPr>
              <a:t> 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/>
              <a:t>- </a:t>
            </a:r>
            <a:r>
              <a:rPr lang="ru-RU" sz="2400" dirty="0"/>
              <a:t>технику работы с глиной;</a:t>
            </a:r>
            <a:br>
              <a:rPr lang="ru-RU" sz="2400" dirty="0"/>
            </a:br>
            <a:r>
              <a:rPr lang="ru-RU" sz="2400" dirty="0"/>
              <a:t>- принципы стилизации для создания декоративной скульптуры в оригинальном стиле;</a:t>
            </a:r>
            <a:br>
              <a:rPr lang="ru-RU" sz="2400" dirty="0"/>
            </a:br>
            <a:r>
              <a:rPr lang="ru-RU" sz="2400" dirty="0"/>
              <a:t>- правила техники  безопасности при данной работе.</a:t>
            </a:r>
            <a:br>
              <a:rPr lang="ru-RU" sz="2400" dirty="0"/>
            </a:br>
            <a:r>
              <a:rPr lang="ru-RU" sz="2800" b="1" i="1" dirty="0">
                <a:solidFill>
                  <a:srgbClr val="C00000"/>
                </a:solidFill>
              </a:rPr>
              <a:t>Уметь:</a:t>
            </a:r>
            <a:r>
              <a:rPr lang="ru-RU" sz="2800" dirty="0"/>
              <a:t> </a:t>
            </a:r>
            <a:r>
              <a:rPr lang="ru-RU" sz="2400" dirty="0"/>
              <a:t>правильно и последовательно выполнять сувенир в соответствии эскиза.</a:t>
            </a:r>
            <a:br>
              <a:rPr lang="ru-RU" sz="2800" dirty="0"/>
            </a:br>
            <a:endParaRPr lang="ru-RU" sz="2800" b="1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DAE6D5E-E252-4C2A-B639-849B87740D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6960" y="5145946"/>
            <a:ext cx="11915040" cy="342410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u="sng" dirty="0">
                <a:solidFill>
                  <a:srgbClr val="C00000"/>
                </a:solidFill>
              </a:rPr>
              <a:t>Задание для самостоятельной работы: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1 Изготовить полимерную глину в домашний условиях согласно инструкции (можно готовую).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2 Подбор варианта для изготовления сувенирной продукции из полимерной глины.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51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CC2BD-826D-427A-885C-9D0BBCD1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180682"/>
            <a:ext cx="10364451" cy="886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866BD9-451A-416B-9539-0F703802E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5006" y="180682"/>
            <a:ext cx="12076994" cy="109351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Способ получения полимерной глины:</a:t>
            </a:r>
            <a:endParaRPr lang="ru-RU" sz="2800" dirty="0">
              <a:solidFill>
                <a:srgbClr val="C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250 мл клея ПВА и столько же кукурузного крахмала;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2 ст. ложки лимонного сока;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1 ст. ложка вазелина и такое же количество любого крема;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Пленка из полиэтилена;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Поверхность для вымешивания;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Миска и ложка для приготовления смеси.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Этих ингредиентов хватит для приготовления 350 граммов готового материала. Все составляющие, кроме крема, нужно смешать в подготовленной емкости и поставить на полминуты в микроволновую печь на максимальных оборотах. Крем нужен, чтобы смазать поверхность, на которой будет вымешиваться глина.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4592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AF2E6-D572-4857-B1F7-07594622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8411" y="-295883"/>
            <a:ext cx="10364451" cy="1596177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Лекционный материал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2C6376-B4AD-4B4E-8DE6-7BAB9AF28D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580" y="652594"/>
            <a:ext cx="11838840" cy="3424107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 err="1">
                <a:solidFill>
                  <a:srgbClr val="C00000"/>
                </a:solidFill>
              </a:rPr>
              <a:t>Сувени́р</a:t>
            </a:r>
            <a:r>
              <a:rPr lang="ru-RU" dirty="0"/>
              <a:t> (</a:t>
            </a:r>
            <a:r>
              <a:rPr lang="ru-RU" b="1" dirty="0">
                <a:hlinkClick r:id="rId2" tooltip="Французский язык"/>
              </a:rPr>
              <a:t>франц</a:t>
            </a:r>
            <a:r>
              <a:rPr lang="ru-RU" b="1" u="sng" dirty="0">
                <a:hlinkClick r:id="rId2" tooltip="Французский язык"/>
              </a:rPr>
              <a:t>.</a:t>
            </a:r>
            <a:r>
              <a:rPr lang="ru-RU" b="1" dirty="0"/>
              <a:t> </a:t>
            </a:r>
            <a:r>
              <a:rPr lang="fr-FR" b="1" dirty="0"/>
              <a:t>souvenir</a:t>
            </a:r>
            <a:r>
              <a:rPr lang="ru-RU" b="1" dirty="0"/>
              <a:t> «воспоминание, память») — предмет, предназначенный напоминать о чём-то, например, о посещении </a:t>
            </a:r>
            <a:r>
              <a:rPr lang="ru-RU" b="1" dirty="0">
                <a:hlinkClick r:id="rId3" tooltip="Страна"/>
              </a:rPr>
              <a:t>страны</a:t>
            </a:r>
            <a:r>
              <a:rPr lang="ru-RU" b="1" dirty="0"/>
              <a:t>, </a:t>
            </a:r>
            <a:r>
              <a:rPr lang="ru-RU" b="1" dirty="0">
                <a:hlinkClick r:id="rId4" tooltip="Город"/>
              </a:rPr>
              <a:t>города</a:t>
            </a:r>
            <a:r>
              <a:rPr lang="ru-RU" b="1" dirty="0"/>
              <a:t>, объекта культуры, мероприятия или  определенной даты.</a:t>
            </a:r>
          </a:p>
          <a:p>
            <a:pPr marL="0" indent="0">
              <a:buNone/>
            </a:pPr>
            <a:r>
              <a:rPr lang="ru-RU" sz="1800" b="1" dirty="0"/>
              <a:t>Согласитесь, хорошо иметь напоминание, о каком-то приятном событии. Каждый такой сувенир имеет определенное значение. Сувениры могут иметь определенную функциональность и могут быть просто украшением интерьера.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BAF336-2B70-4822-8275-AFD658F55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43" y="3135086"/>
            <a:ext cx="6675977" cy="36276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CB6C8E-713E-4611-8511-7881617F5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543" y="3135086"/>
            <a:ext cx="4732877" cy="36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2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9B9F2-D947-4711-A4EF-FA48B161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ADA76-10BF-44DD-949F-3D600E5C46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987" y="130078"/>
            <a:ext cx="11789855" cy="342410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000" b="1" i="1" dirty="0">
                <a:solidFill>
                  <a:srgbClr val="C00000"/>
                </a:solidFill>
              </a:rPr>
              <a:t>Функциональность предмета</a:t>
            </a:r>
            <a:r>
              <a:rPr lang="ru-RU" sz="3000" b="1" dirty="0">
                <a:solidFill>
                  <a:srgbClr val="C00000"/>
                </a:solidFill>
              </a:rPr>
              <a:t> </a:t>
            </a:r>
            <a:r>
              <a:rPr lang="ru-RU" b="1" dirty="0"/>
              <a:t>- </a:t>
            </a:r>
            <a:r>
              <a:rPr lang="ru-RU" b="1" dirty="0">
                <a:hlinkClick r:id="rId2" tooltip="набор"/>
              </a:rPr>
              <a:t>набор</a:t>
            </a:r>
            <a:r>
              <a:rPr lang="ru-RU" b="1" dirty="0"/>
              <a:t> возможностей (</a:t>
            </a:r>
            <a:r>
              <a:rPr lang="ru-RU" b="1" dirty="0">
                <a:hlinkClick r:id="rId3" tooltip="функция"/>
              </a:rPr>
              <a:t>функций</a:t>
            </a:r>
            <a:r>
              <a:rPr lang="ru-RU" b="1" dirty="0"/>
              <a:t>), которые предоставляет данный предмет или устройство 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b="1" i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i="1" dirty="0"/>
              <a:t>Какую функциональность могут иметь сувениры?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/>
              <a:t>Копилка, подставка, стаканчик, чашка, украшение.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/>
              <a:t>Такие функциональные сувениры могут не только украсить ваш интерьер, но и пригодиться в быту.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/>
              <a:t>Появление таких материалов, как полимерная глина, искусственный камень, литьевой пластик, эпоксидная смола  дали большие возможности современным мастерам малой пластики. Широкое распространение таких  материалов позволяет приобщиться к искусству даже людей далеких от творчества. При этом не только детей, но и взрослых.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00CD07-B07F-4634-92E4-7076C27C2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58" y="3554185"/>
            <a:ext cx="3042556" cy="3042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880326-6C5D-4A4C-BE0F-E857A9132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663" y="3429000"/>
            <a:ext cx="5026793" cy="31677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0A972-B5AF-4AE6-B314-04EFDA1BD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387" y="3429000"/>
            <a:ext cx="2742454" cy="316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4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7976B-6C18-436A-B95F-F3B495E5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6" y="1436914"/>
            <a:ext cx="12045043" cy="1226064"/>
          </a:xfrm>
        </p:spPr>
        <p:txBody>
          <a:bodyPr>
            <a:noAutofit/>
          </a:bodyPr>
          <a:lstStyle/>
          <a:p>
            <a:pPr algn="l"/>
            <a:r>
              <a:rPr lang="ru-RU" sz="2000" b="1" dirty="0"/>
              <a:t>Создание сувенира из полимерной глины - создавать оригинальную скульптуру, применяя стилизацию образов животных. Первым этапом создания фигурки будет изготовление каркаса.</a:t>
            </a:r>
            <a:br>
              <a:rPr lang="ru-RU" sz="2000" dirty="0"/>
            </a:br>
            <a:r>
              <a:rPr lang="ru-RU" sz="2800" b="1" i="1" dirty="0">
                <a:solidFill>
                  <a:srgbClr val="C00000"/>
                </a:solidFill>
              </a:rPr>
              <a:t>Каркас</a:t>
            </a:r>
            <a:r>
              <a:rPr lang="ru-RU" sz="2800" dirty="0">
                <a:solidFill>
                  <a:srgbClr val="C00000"/>
                </a:solidFill>
              </a:rPr>
              <a:t> </a:t>
            </a:r>
            <a:r>
              <a:rPr lang="ru-RU" sz="2000" dirty="0"/>
              <a:t>— </a:t>
            </a:r>
            <a:r>
              <a:rPr lang="ru-RU" sz="2000" b="1" dirty="0"/>
              <a:t>внутренняя несущая конструкция, состоящая из сочетания простых геометрических  элементов. </a:t>
            </a:r>
            <a:br>
              <a:rPr lang="ru-RU" sz="2000" b="1" dirty="0"/>
            </a:br>
            <a:r>
              <a:rPr lang="ru-RU" sz="2800" b="1" i="1" dirty="0">
                <a:solidFill>
                  <a:srgbClr val="C00000"/>
                </a:solidFill>
              </a:rPr>
              <a:t>Каркас </a:t>
            </a:r>
            <a:r>
              <a:rPr lang="ru-RU" sz="2000" dirty="0"/>
              <a:t>— </a:t>
            </a:r>
            <a:r>
              <a:rPr lang="ru-RU" sz="1800" b="1" dirty="0"/>
              <a:t>очень важная часть изготовления скульптуры, он определяет пропорции, дает прочность всей конструкции, и поэтому должен быть выполнен тщательно.</a:t>
            </a: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Для изготовления каркаса применяется обычная пищевая фольга. Свойства фольги позволяют задавать различные формы будущей скульптуре.</a:t>
            </a:r>
            <a:br>
              <a:rPr lang="ru-RU" sz="1800" b="1" dirty="0"/>
            </a:br>
            <a:r>
              <a:rPr lang="ru-RU" sz="1800" b="1" dirty="0"/>
              <a:t>Каждый студент проводит поэтапное выполнение фигурки из полимерной глины, с применением каркаса из пищевой фольги.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DD2D2B8-31A4-4D2B-BAB6-6008B37F02B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6955" y="3780517"/>
            <a:ext cx="3733195" cy="2799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CB4D12-8EF2-4C07-B16F-BA5A28455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832" y="3799681"/>
            <a:ext cx="3733195" cy="2799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3884CB-D51C-4DFC-97B8-D27EBC541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709" y="3818844"/>
            <a:ext cx="3733195" cy="2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1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53D70-C7C4-4F67-8102-A6E9136A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41" y="1273629"/>
            <a:ext cx="11479612" cy="5565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Варианты работ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0A2B0C-0192-41F8-9FE9-6B2B58CE3C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945" y="179064"/>
            <a:ext cx="11479612" cy="1094565"/>
          </a:xfrm>
        </p:spPr>
        <p:txBody>
          <a:bodyPr/>
          <a:lstStyle/>
          <a:p>
            <a:r>
              <a:rPr lang="ru-RU" b="1" dirty="0"/>
              <a:t>По мере изготовления скульптуры выставляются  на общий стенд.</a:t>
            </a:r>
          </a:p>
          <a:p>
            <a:r>
              <a:rPr lang="ru-RU" b="1" dirty="0"/>
              <a:t>Каждый студент показывает и защищает свою работу.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5DD4B-1C7D-44BE-9E50-A8A1648F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2" y="4756335"/>
            <a:ext cx="2214545" cy="19192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1A132-A773-4E2E-BFC4-3A0DBC9A6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741" y="4765220"/>
            <a:ext cx="1967911" cy="1913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F9435C-AC97-4D7A-B683-CBBB169DF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172" y="1799893"/>
            <a:ext cx="3717471" cy="2850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47D409-4D30-454C-A50C-AE8C06024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50" y="1180862"/>
            <a:ext cx="3769845" cy="34690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FB239D-45B0-47E5-9B17-87591E2BC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073" y="4719874"/>
            <a:ext cx="1410163" cy="18810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7872D6-C651-4D3C-A3ED-F07C7758A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444" y="4732563"/>
            <a:ext cx="1562099" cy="1951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42F21D-6FBD-43A4-8218-637D75043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2346" y="4765220"/>
            <a:ext cx="2016892" cy="20168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D3E3E0-0610-47BA-9E4E-65C25A818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5042" y="4797879"/>
            <a:ext cx="1663591" cy="19137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D8DF8C-1FA5-4712-9E31-5942B4F57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1613" y="604157"/>
            <a:ext cx="3489039" cy="41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6451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324</TotalTime>
  <Words>541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OpenSans-Regular</vt:lpstr>
      <vt:lpstr>Tw Cen MT</vt:lpstr>
      <vt:lpstr>Капля</vt:lpstr>
      <vt:lpstr>Практическая работа №1 Тема: Изготовление сувенирной продукции из полимерной глины </vt:lpstr>
      <vt:lpstr>  Практическая работа выполняется: - теоретическая часть выполняется в тетради для практических работ (тема, ход выполнения, зарисовка эскиза или приклеенная картинка, фото); -  практическая часть – выполнение фигуры из полимерной глины.  Студент должен Знать:  - технику работы с глиной; - принципы стилизации для создания декоративной скульптуры в оригинальном стиле; - правила техники  безопасности при данной работе. Уметь: правильно и последовательно выполнять сувенир в соответствии эскиза. </vt:lpstr>
      <vt:lpstr>Презентация PowerPoint</vt:lpstr>
      <vt:lpstr>Лекционный материал</vt:lpstr>
      <vt:lpstr>Презентация PowerPoint</vt:lpstr>
      <vt:lpstr>Создание сувенира из полимерной глины - создавать оригинальную скульптуру, применяя стилизацию образов животных. Первым этапом создания фигурки будет изготовление каркаса. Каркас — внутренняя несущая конструкция, состоящая из сочетания простых геометрических  элементов.  Каркас — очень важная часть изготовления скульптуры, он определяет пропорции, дает прочность всей конструкции, и поэтому должен быть выполнен тщательно.  Для изготовления каркаса применяется обычная пищевая фольга. Свойства фольги позволяют задавать различные формы будущей скульптуре. Каждый студент проводит поэтапное выполнение фигурки из полимерной глины, с применением каркаса из пищевой фольги. </vt:lpstr>
      <vt:lpstr>Варианты работ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Объекты культуры наследия г. Новороссийск</dc:title>
  <dc:creator>Vadim</dc:creator>
  <cp:lastModifiedBy>Муханеева Валентина Васильевна</cp:lastModifiedBy>
  <cp:revision>38</cp:revision>
  <dcterms:created xsi:type="dcterms:W3CDTF">2024-01-14T17:53:29Z</dcterms:created>
  <dcterms:modified xsi:type="dcterms:W3CDTF">2024-02-21T14:03:01Z</dcterms:modified>
</cp:coreProperties>
</file>