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 /><Relationship Id="rId15" Type="http://schemas.openxmlformats.org/officeDocument/2006/relationships/tableStyles" Target="tableStyles.xml" /><Relationship Id="rId1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3999" y="1122362"/>
            <a:ext cx="9144000" cy="2387599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3999" y="3602037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rPr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/>
              <a:t/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/>
              <a:t/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899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199" y="365125"/>
            <a:ext cx="7734299" cy="5811838"/>
          </a:xfrm>
        </p:spPr>
        <p:txBody>
          <a:bodyPr vert="eaVert"/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/>
              <a:t/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/>
              <a:t/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/>
              <a:t/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199" y="1825625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/>
              <a:t/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7" y="365125"/>
            <a:ext cx="10515600" cy="1325562"/>
          </a:xfrm>
        </p:spPr>
        <p:txBody>
          <a:bodyPr/>
          <a:lstStyle/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9" y="1681162"/>
            <a:ext cx="5157786" cy="823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9" y="2505074"/>
            <a:ext cx="5157786" cy="3684587"/>
          </a:xfrm>
        </p:spPr>
        <p:txBody>
          <a:bodyPr/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2"/>
            <a:ext cx="5183187" cy="823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7" cy="3684587"/>
          </a:xfrm>
        </p:spPr>
        <p:txBody>
          <a:bodyPr/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/>
              <a:t/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/>
              <a:t/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/>
              <a:t/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7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7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399"/>
            <a:ext cx="3932237" cy="38115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/>
              <a:t/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7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7" y="987425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r>
              <a:rPr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399"/>
            <a:ext cx="3932237" cy="38115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/>
              <a:t/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199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199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/>
              <a:t>Click to edit Master text styles</a:t>
            </a:r>
            <a:endParaRPr/>
          </a:p>
          <a:p>
            <a:pPr lvl="1">
              <a:defRPr/>
            </a:pPr>
            <a:r>
              <a:rPr/>
              <a:t>Second level</a:t>
            </a:r>
            <a:endParaRPr/>
          </a:p>
          <a:p>
            <a:pPr lvl="2">
              <a:defRPr/>
            </a:pPr>
            <a:r>
              <a:rPr/>
              <a:t>Third level</a:t>
            </a:r>
            <a:endParaRPr/>
          </a:p>
          <a:p>
            <a:pPr lvl="3">
              <a:defRPr/>
            </a:pPr>
            <a:r>
              <a:rPr/>
              <a:t>Fourth level</a:t>
            </a:r>
            <a:endParaRPr/>
          </a:p>
          <a:p>
            <a:pPr lvl="4">
              <a:defRPr/>
            </a:pPr>
            <a:r>
              <a:rPr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1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/>
              <a:t/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5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5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/>
              <a:t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>
        <a:lnSpc>
          <a:spcPct val="90000"/>
        </a:lnSpc>
        <a:spcBef>
          <a:spcPts val="749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Алгоритм построения дерева решений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 algn="r">
              <a:defRPr/>
            </a:pPr>
            <a:r>
              <a:rPr lang="ru-RU"/>
              <a:t>Преподаватель информатики</a:t>
            </a:r>
            <a:endParaRPr lang="ru-RU"/>
          </a:p>
          <a:p>
            <a:pPr algn="r">
              <a:defRPr/>
            </a:pPr>
            <a:r>
              <a:rPr lang="ru-RU"/>
              <a:t> Кимерина И.С.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70724777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838199" y="365125"/>
            <a:ext cx="10515600" cy="755707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 algn="ctr">
              <a:defRPr/>
            </a:pPr>
            <a:endParaRPr sz="3600">
              <a:latin typeface="Cambria"/>
              <a:cs typeface="Cambria"/>
            </a:endParaRPr>
          </a:p>
          <a:p>
            <a:pPr algn="ctr">
              <a:defRPr/>
            </a:pPr>
            <a:r>
              <a:rPr lang="ru-RU" sz="3600" b="0" i="0" u="none" strike="noStrike" cap="none" spc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Основные этапы построения дерева решений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1796351143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838199" y="1261944"/>
            <a:ext cx="10515600" cy="491501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5000" lnSpcReduction="3000"/>
          </a:bodyPr>
          <a:lstStyle/>
          <a:p>
            <a:pPr>
              <a:defRPr/>
            </a:pPr>
            <a:r>
              <a:rPr sz="18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Процесс построения дерева принятия решений включает три этапа: обучение, тестирование на наборе данных, отличном от того, на котором проводилось обучение, и верификация результатов. На последнем этапе оценивается точность метода с помощью определения верно и ошибочно классифицированных примеров.</a:t>
            </a:r>
            <a:endParaRPr sz="1800">
              <a:latin typeface="Cambria"/>
              <a:cs typeface="Cambria"/>
            </a:endParaRPr>
          </a:p>
          <a:p>
            <a:pPr>
              <a:defRPr/>
            </a:pPr>
            <a: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Перед построением дерева решений с помощью предподготовленного кода аналитики должны:</a:t>
            </a: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18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1. Собрать данные и сделать разведочный анализ.</a:t>
            </a:r>
            <a:br>
              <a:rPr sz="18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Сначала специалисты анализируют данные и ищут общие закономерности и аномалии. Затем формируют гипотезу о формате модели — почему именно дерево решений подойдёт для задачи. На этом этапе также строят гипотезы о влиянии факторов на зависимую переменную и пайплайн предподготовки данных.</a:t>
            </a: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18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2. Провести предподготовку.</a:t>
            </a:r>
            <a:br>
              <a:rPr sz="18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Данные приводят к нужному формату и чистят их от аномалий. Есть специальные алгоритмы и подходы для препроцессинга данных: </a:t>
            </a: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●	заполнение пропусков средними, медианными значениями,</a:t>
            </a: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●	нормировка показателей относительно друг друга,</a:t>
            </a: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●	удаление аномалий при необходимости,</a:t>
            </a: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●	категоризация переменных.</a:t>
            </a: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63916057" name="Content Placeholder 2"/>
          <p:cNvSpPr>
            <a:spLocks noGrp="1"/>
          </p:cNvSpPr>
          <p:nvPr/>
        </p:nvSpPr>
        <p:spPr bwMode="auto">
          <a:xfrm flipH="0" flipV="0">
            <a:off x="697088" y="1526527"/>
            <a:ext cx="10515600" cy="491501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 marL="171450" indent="-171450" algn="l" defTabSz="685800">
              <a:lnSpc>
                <a:spcPct val="90000"/>
              </a:lnSpc>
              <a:spcBef>
                <a:spcPts val="749"/>
              </a:spcBef>
              <a:buFont typeface="Arial"/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  <a:defRPr/>
            </a:pP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18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3. Сформировать отложенную выборку.</a:t>
            </a:r>
            <a:br>
              <a:rPr sz="18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Небольшую часть всех данных нужно отложить, проанализировать самостоятельно и определить основное значение для итогового результата. Это делают для того, чтобы после обучения модели дерева решений можно было сравнить результаты и проверить качество работы алгоритма на наблюдениях, которые обученная модель ранее не видела.</a:t>
            </a:r>
            <a:endParaRPr sz="1800">
              <a:latin typeface="Cambria"/>
              <a:cs typeface="Cambria"/>
            </a:endParaRPr>
          </a:p>
          <a:p>
            <a:pPr marL="0" indent="0">
              <a:buFont typeface="Arial"/>
              <a:buNone/>
              <a:defRPr/>
            </a:pPr>
            <a:r>
              <a:rPr sz="18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4. Составить дерево решений и запустить обучение модели.</a:t>
            </a:r>
            <a:br>
              <a:rPr sz="18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На этом этапе в библиотеку загружают данные или ту часть, которая осталась после формирования отложенной выборки, и условия задачи. Правила «если …, то …»‎ генерируются автоматически во время обучения модели.</a:t>
            </a: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b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18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5. Сравнить результаты на обучающей выборке и на отложенной.</a:t>
            </a:r>
            <a:br>
              <a:rPr sz="18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18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Если результаты сопоставимы и отложенная выборка сформирована верно, значит, алгоритм модели работает корректно. Далее аналитик сохраняет код обученной модели и применяет его для принятия решения и создания прогнозов на основе новых данных.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82213773" name="Title 1"/>
          <p:cNvSpPr>
            <a:spLocks noGrp="1"/>
          </p:cNvSpPr>
          <p:nvPr/>
        </p:nvSpPr>
        <p:spPr bwMode="auto">
          <a:xfrm flipH="0" flipV="0">
            <a:off x="1032226" y="541513"/>
            <a:ext cx="10515600" cy="755706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>
            <a:lvl1pPr algn="l" defTabSz="685800">
              <a:lnSpc>
                <a:spcPct val="90000"/>
              </a:lnSpc>
              <a:spcBef>
                <a:spcPts val="0"/>
              </a:spcBef>
              <a:buNone/>
              <a:defRPr sz="33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sz="3600">
              <a:latin typeface="Cambria"/>
              <a:cs typeface="Cambria"/>
            </a:endParaRPr>
          </a:p>
          <a:p>
            <a:pPr algn="ctr">
              <a:defRPr/>
            </a:pPr>
            <a:r>
              <a:rPr lang="ru-RU" sz="3600" b="0" i="0" u="none" strike="noStrike" cap="none" spc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Основные этапы построения дерева решений</a:t>
            </a:r>
            <a:endParaRPr sz="2800">
              <a:latin typeface="Cambria"/>
              <a:cs typeface="Cambri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0478086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5000" lnSpcReduction="1000"/>
          </a:bodyPr>
          <a:lstStyle/>
          <a:p>
            <a:pPr marL="0" indent="0" algn="ctr">
              <a:buFont typeface="Arial"/>
              <a:buNone/>
              <a:defRPr/>
            </a:pPr>
            <a:r>
              <a:rPr lang="ru-RU" sz="3300" b="1" i="0" u="none" strike="noStrike" cap="none" spc="0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Что такое дерево решений</a:t>
            </a:r>
            <a:endParaRPr sz="3300" b="0" i="0" u="none">
              <a:solidFill>
                <a:srgbClr val="2F2F2F"/>
              </a:solidFill>
              <a:latin typeface="Cambria"/>
              <a:cs typeface="Cambria"/>
            </a:endParaRPr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</p:txBody>
      </p:sp>
      <p:sp>
        <p:nvSpPr>
          <p:cNvPr id="1357447605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838199" y="1861666"/>
            <a:ext cx="10515600" cy="4315296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 marL="0" indent="0">
              <a:buFont typeface="Arial"/>
              <a:buNone/>
              <a:defRPr/>
            </a:pPr>
            <a:r>
              <a:rPr sz="24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Дерево решений — это один из алгоритмов машинного обучения. Алгоритм основан на правиле: «Если &lt;условие&gt;, то &lt;ожидаемый результат&gt;».</a:t>
            </a:r>
            <a:r>
              <a:rPr sz="24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 Например:</a:t>
            </a:r>
            <a:br>
              <a:rPr sz="24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br>
              <a:rPr sz="24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2400" b="0" i="1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Если абонент нажал цифру «1» после голосового приветствия, то звонок нужно перевести в отдел продаж.</a:t>
            </a:r>
            <a:br>
              <a:rPr sz="2400" b="0" i="1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br>
              <a:rPr sz="2400" b="0" i="1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24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Дерево решений часто используют в банковском секторе и в тех сферах, где применяют скрипты для общения с клиентами и нужно управлять процессами принятия решений. Пример такой сферы — финансовые услуги, где банки и страховые компании проверяют информацию о клиенте в строгой последовательности, чтобы оценить риски перед заключением договора. </a:t>
            </a:r>
            <a:endParaRPr sz="2400" b="0" i="0" u="none">
              <a:solidFill>
                <a:srgbClr val="2F2F2F"/>
              </a:solidFill>
              <a:latin typeface="Cambria"/>
              <a:cs typeface="Cambria"/>
            </a:endParaRPr>
          </a:p>
          <a:p>
            <a:pPr marL="0" indent="0">
              <a:buFont typeface="Arial"/>
              <a:buNone/>
              <a:defRPr/>
            </a:pPr>
            <a:br>
              <a:rPr sz="16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endParaRPr sz="2200">
              <a:latin typeface="Cambria"/>
              <a:cs typeface="Cambri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940337348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407974" y="569235"/>
            <a:ext cx="9132319" cy="536701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9562208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199" y="312208"/>
            <a:ext cx="10515600" cy="1325562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 marL="0" indent="0" algn="ctr">
              <a:buFont typeface="Arial"/>
              <a:buNone/>
              <a:defRPr/>
            </a:pPr>
            <a:r>
              <a:rPr lang="ru-RU" sz="3200" b="1" i="0" u="none" strike="noStrike" cap="none" spc="0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Структура </a:t>
            </a:r>
            <a:r>
              <a:rPr lang="ru-RU" sz="3200" b="1" i="0" u="none" strike="noStrike" cap="none" spc="0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дерева решений</a:t>
            </a:r>
            <a:endParaRPr sz="3200">
              <a:latin typeface="Cambria"/>
              <a:cs typeface="Cambria"/>
            </a:endParaRPr>
          </a:p>
          <a:p>
            <a:pPr>
              <a:defRPr/>
            </a:pPr>
            <a:endParaRPr sz="3200"/>
          </a:p>
        </p:txBody>
      </p:sp>
      <p:sp>
        <p:nvSpPr>
          <p:cNvPr id="1582440849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ru-RU" sz="2200" b="0" i="0" u="none" strike="noStrike" cap="none" spc="0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Дерево принятия решений состоит из «узлов» и «листьев».</a:t>
            </a:r>
            <a:endParaRPr sz="2200">
              <a:latin typeface="Cambria"/>
              <a:cs typeface="Cambria"/>
            </a:endParaRPr>
          </a:p>
          <a:p>
            <a:pPr marL="0" indent="0">
              <a:buFont typeface="Arial"/>
              <a:buNone/>
              <a:defRPr/>
            </a:pPr>
            <a:r>
              <a:rPr lang="ru-RU" sz="2200" b="0" i="0" u="none" strike="noStrike" cap="none" spc="0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Вверху дерева — начальный корневой узел, в который попадает вся выборка. Далее происходит проверка на выполнение условия или наличие признака. В результате такой проверки группа данных разбивается на подгруппы: подгруппа данных, которые прошли проверку, и подгруппа данных, которые не соответствуют заданному условию.</a:t>
            </a:r>
            <a:endParaRPr sz="2200">
              <a:latin typeface="Cambria"/>
              <a:cs typeface="Cambria"/>
            </a:endParaRPr>
          </a:p>
          <a:p>
            <a:pPr>
              <a:defRPr/>
            </a:pPr>
            <a:r>
              <a:rPr lang="ru-RU" sz="2200" b="0" i="0" u="none" strike="noStrike" cap="none" spc="0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Далее подгруппы данных попадают в следующий узел с новой проверкой. И так до конечного узла дерева задач, который отвечает заданной цели анализа данных или завершает процесс принятия решения.</a:t>
            </a:r>
            <a:br>
              <a:rPr lang="ru-RU" sz="2100" b="0" i="0" u="none" strike="noStrike" cap="none" spc="0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65559888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552222" y="317499"/>
            <a:ext cx="8420099" cy="61055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85804955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>
              <a:defRPr/>
            </a:pPr>
            <a:r>
              <a:rPr>
                <a:latin typeface="Cambria"/>
                <a:ea typeface="Cambria"/>
                <a:cs typeface="Cambria"/>
              </a:rPr>
              <a:t>Где применяют метод</a:t>
            </a:r>
            <a:endParaRPr>
              <a:latin typeface="Cambria"/>
              <a:cs typeface="Cambria"/>
            </a:endParaRPr>
          </a:p>
        </p:txBody>
      </p:sp>
      <p:sp>
        <p:nvSpPr>
          <p:cNvPr id="1127387808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961671" y="1385416"/>
            <a:ext cx="10515600" cy="4814596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5000" lnSpcReduction="3000"/>
          </a:bodyPr>
          <a:lstStyle/>
          <a:p>
            <a:pPr marL="0" indent="0">
              <a:buFont typeface="Arial"/>
              <a:buNone/>
              <a:defRPr/>
            </a:pPr>
            <a: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  <a:t>В машинном обучении, статистике и анализе данных с помощью метода дерева решений можно строить прогнозы, описывать данные, разделять их на группы и находить зависимости между ними.</a:t>
            </a:r>
            <a:b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</a:br>
            <a:b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</a:br>
            <a: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  <a:t>Простая и популярная задача — это бинарная классификация. То есть разделение множества элементов на две группы, где, например:</a:t>
            </a:r>
            <a:b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</a:br>
            <a:b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</a:br>
            <a: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  <a:t>1 — успех, да, ответ верный, пользователь вернул кредит;</a:t>
            </a:r>
            <a:b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</a:br>
            <a: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  <a:t>0 — неудача, нет, ответ неверный, пользователь не вернул кредит.</a:t>
            </a:r>
            <a:b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</a:br>
            <a:b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</a:br>
            <a: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  <a:t>Например, на основе метеорологических наблюдений за прошедшие 100 дней нужно сделать прогноз, будет ли завтра дождь. Для этого можно разделить все дни на две группы, где:</a:t>
            </a:r>
            <a:b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</a:br>
            <a:b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</a:br>
            <a: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  <a:t>1 — на следующий день был дождь;</a:t>
            </a:r>
            <a:b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</a:br>
            <a: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  <a:t>0 — на следующий день не было дождя.</a:t>
            </a:r>
            <a:b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</a:br>
            <a:b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</a:br>
            <a:r>
              <a:rPr sz="2000" b="0" i="0" u="none">
                <a:solidFill>
                  <a:srgbClr val="2F2F2F"/>
                </a:solidFill>
                <a:latin typeface="Arial"/>
                <a:ea typeface="Arial"/>
                <a:cs typeface="Arial"/>
              </a:rPr>
              <a:t>Можно проанализировать набор характеристик каждого дня: среднюю температуру, влажность, был ли дождь в прошедшие две недели. Алгоритм дерева решений будет искать в общем объёме данных те повторяющиеся условия, по которым проще всего разделить все дни на «1»‎ и «0»‎. Такие условия увеличивают вероятность нужного результата. </a:t>
            </a:r>
            <a:endParaRPr sz="2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15102045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555833" y="269322"/>
            <a:ext cx="7916249" cy="607467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49135761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>
              <a:defRPr/>
            </a:pPr>
            <a:r>
              <a:rPr sz="32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Какие задачи решает метод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1051212105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891116" y="1472847"/>
            <a:ext cx="10515600" cy="472798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75000" lnSpcReduction="5000"/>
          </a:bodyPr>
          <a:lstStyle/>
          <a:p>
            <a:pPr marL="0" indent="0">
              <a:buFont typeface="Arial"/>
              <a:buNone/>
              <a:defRPr/>
            </a:pPr>
            <a:r>
              <a:rPr sz="2600">
                <a:latin typeface="Cambria"/>
                <a:ea typeface="Cambria"/>
                <a:cs typeface="Cambria"/>
              </a:rPr>
              <a:t>В машинном обучении </a:t>
            </a:r>
            <a:r>
              <a:rPr sz="26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 и аналитике данных дерево решений используют, чтобы:</a:t>
            </a:r>
            <a:br>
              <a:rPr sz="26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endParaRPr sz="2600" b="1" i="0" u="none">
              <a:solidFill>
                <a:srgbClr val="2F2F2F"/>
              </a:solidFill>
              <a:latin typeface="Cambria"/>
              <a:cs typeface="Cambria"/>
            </a:endParaRPr>
          </a:p>
          <a:p>
            <a:pPr marL="0" indent="0">
              <a:buFont typeface="Arial"/>
              <a:buNone/>
              <a:defRPr/>
            </a:pPr>
            <a:r>
              <a:rPr sz="26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1. Классифицировать данные</a:t>
            </a:r>
            <a:br>
              <a:rPr sz="26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26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С помощью дерева решений можно изучить характеристики разных случаев или объектов и на основе результатов разделить их на категории и подкатегории.</a:t>
            </a:r>
            <a:br>
              <a:rPr sz="26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br>
              <a:rPr sz="26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26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2. Определить наиболее значимые условия</a:t>
            </a:r>
            <a:br>
              <a:rPr sz="26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26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Алгоритм дерева решений помогает оценить важность признака (от англ. feature importance). То есть найти такие условия, которые важнее всего для заданной цели исследования. Такие условия находятся ближе всего к началу деления основной выборки. Если построить 100 деревьев для решения одной и той же задачи, то, скорее всего, в начале этих деревьев будут одинаковые условия.</a:t>
            </a:r>
            <a:br>
              <a:rPr sz="26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br>
              <a:rPr sz="26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26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3. Увеличить надёжность результата</a:t>
            </a:r>
            <a:br>
              <a:rPr sz="2600" b="1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r>
              <a:rPr sz="26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  <a:t>Дерево решений помогает сформировать максимально подходящую под все условия выборку или сделать самый точный прогноз на основе имеющихся данных.</a:t>
            </a:r>
            <a:br>
              <a:rPr sz="2600" b="0" i="0" u="none">
                <a:solidFill>
                  <a:srgbClr val="2F2F2F"/>
                </a:solidFill>
                <a:latin typeface="Cambria"/>
                <a:ea typeface="Cambria"/>
                <a:cs typeface="Cambria"/>
              </a:rPr>
            </a:br>
            <a:endParaRPr sz="2600">
              <a:latin typeface="Cambria"/>
              <a:cs typeface="Cambri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54593907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>
              <a:defRPr/>
            </a:pPr>
            <a:r>
              <a:rPr sz="36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Как построить дерево принятия решений</a:t>
            </a:r>
            <a:endParaRPr sz="14000">
              <a:latin typeface="Cambria"/>
              <a:cs typeface="Cambria"/>
            </a:endParaRPr>
          </a:p>
        </p:txBody>
      </p:sp>
      <p:sp>
        <p:nvSpPr>
          <p:cNvPr id="231956922" name="Content Placeholder 2"/>
          <p:cNvSpPr>
            <a:spLocks noGrp="1"/>
          </p:cNvSpPr>
          <p:nvPr>
            <p:ph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 marL="0" indent="0">
              <a:buFont typeface="Arial"/>
              <a:buNone/>
              <a:defRPr/>
            </a:pPr>
            <a:r>
              <a:rPr sz="22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На практике алгоритмы построения деревьев отличаются по нескольким признакам:</a:t>
            </a:r>
            <a:endParaRPr sz="4800">
              <a:latin typeface="Cambria"/>
              <a:cs typeface="Cambria"/>
            </a:endParaRPr>
          </a:p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Допустимое количество потомков в узле.</a:t>
            </a:r>
            <a:r>
              <a:rPr sz="24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sz="22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То есть количество возможных вариантов ответа для узла.</a:t>
            </a:r>
            <a:endParaRPr sz="4800">
              <a:latin typeface="Cambria"/>
              <a:cs typeface="Cambria"/>
            </a:endParaRPr>
          </a:p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Возможность пропускать данные и значения атрибутов.</a:t>
            </a:r>
            <a:r>
              <a:rPr sz="24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sz="22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Другими словами, можем ли мы их не анализировать и переходить к следующему узлу.</a:t>
            </a:r>
            <a:endParaRPr sz="4800">
              <a:latin typeface="Cambria"/>
              <a:cs typeface="Cambria"/>
            </a:endParaRPr>
          </a:p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Тип целевой переменной, с которой идёт работа.</a:t>
            </a:r>
            <a:r>
              <a:rPr sz="24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sz="22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Переменная может быть дискретной или непрерывной. Например, переменная, в которой хранится ответ на вопрос, дать кредит или нет, принимает дискретное значение: «да» или «нет». А переменная, которая показывает цену на квартиру, может принимать любое значение из диапазона, скажем, от 2 до 10 миллионов. Это непрерывная переменная.</a:t>
            </a:r>
            <a:endParaRPr sz="4800">
              <a:latin typeface="Cambria"/>
              <a:cs typeface="Cambria"/>
            </a:endParaRPr>
          </a:p>
          <a:p>
            <a:pPr marL="0" indent="0">
              <a:buFont typeface="Arial"/>
              <a:buNone/>
              <a:defRPr/>
            </a:pPr>
            <a:r>
              <a:rPr sz="2200" b="0" i="0" u="none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Деревья принятия решений можно строить прямым способом, то есть сверху вниз, и обратным — снизу вверх.</a:t>
            </a:r>
            <a:endParaRPr sz="4800">
              <a:latin typeface="Cambria"/>
              <a:cs typeface="Cambri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Blank">
  <a:themeElements>
    <a:clrScheme name="Technic">
      <a:dk1>
        <a:srgbClr val="000000"/>
      </a:dk1>
      <a:lt1>
        <a:srgbClr val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">
        <a:dk1>
          <a:sysClr val="windowText" lastClr="000000"/>
        </a:dk1>
        <a:lt1>
          <a:sysClr val="window" lastClr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Р7-Офис/2024.1.2.400</Application>
  <DocSecurity>0</DocSecurity>
  <PresentationFormat>Widescreen</PresentationFormat>
  <Paragraphs>0</Paragraphs>
  <Slides>11</Slides>
  <Notes>11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6</cp:revision>
  <dcterms:created xsi:type="dcterms:W3CDTF">2012-12-03T06:56:55Z</dcterms:created>
  <dcterms:modified xsi:type="dcterms:W3CDTF">2024-03-04T11:34:42Z</dcterms:modified>
  <cp:category/>
  <cp:contentStatus/>
  <cp:version/>
</cp:coreProperties>
</file>