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7" r:id="rId3"/>
    <p:sldId id="256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5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7A3E2-32DE-4A46-B788-E615394F1810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E6D3B-84E9-4DF3-869F-278E994026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25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5E6D3B-84E9-4DF3-869F-278E9940265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841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841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55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7881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33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963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87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737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958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838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756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17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46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438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231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055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883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324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9321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415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56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074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1175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8FF1B-2853-475F-8FD3-3396C7E24AA5}" type="datetimeFigureOut">
              <a:rPr lang="ru-RU" smtClean="0"/>
              <a:t>11.03.2024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B8111-7DA1-4878-93C5-5C3727653D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069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718D3-6DED-4DAC-969F-169CE3A6C10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11.03.2024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80FCD-1F0C-40A2-83A1-9EB3634AB16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8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594"/>
            <a:ext cx="12253906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0944" y="2657698"/>
            <a:ext cx="8676308" cy="1542009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Социология как наука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flipV="1">
            <a:off x="895190" y="1163977"/>
            <a:ext cx="10267817" cy="45719"/>
          </a:xfrm>
        </p:spPr>
        <p:txBody>
          <a:bodyPr>
            <a:noAutofit/>
          </a:bodyPr>
          <a:lstStyle/>
          <a:p>
            <a:endParaRPr lang="ru-RU" sz="1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6202" y="194033"/>
            <a:ext cx="119057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ОБРАЗОВАНИЯ, НАУКИ И МОЛОДЕЖНОЙ ПОЛИТИКИ КРАСНОДАРСКОГО КРАЯ</a:t>
            </a:r>
          </a:p>
          <a:p>
            <a:pPr algn="ctr"/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Государственное автономное профессиональное образовательное учреждение краснодарского края «Новороссийский колледж строительства и экономики»  (ГАПОУ КК «НКСЭ»)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200" y="5915296"/>
            <a:ext cx="100495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13864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9625" y="769441"/>
            <a:ext cx="102872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объективно состоит из различных социальных общностей. С появлением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открылись новые возможности проникновения во внутренний мир личности, понимания её жизненных целей, интересов, потребностей. Причём социология изучает не человека вообще, а его конкретный мир - социальную среду, образ жизни, социальные связи, социальные действия. Это позволяет понять и объяснить причины социального поведения или взаимодействия социальных общностей, групп, индивидов и их результаты.</a:t>
            </a:r>
          </a:p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социологии состоит в том, чтобы помочь людям изменить в лучшую сторону общество, в котором они живут.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528" y="335521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82103" y="0"/>
            <a:ext cx="22288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87" t="8708" r="2259" b="4124"/>
          <a:stretch/>
        </p:blipFill>
        <p:spPr>
          <a:xfrm>
            <a:off x="6296026" y="4286251"/>
            <a:ext cx="5429778" cy="2456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89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5" name="WordArt 6">
            <a:extLst>
              <a:ext uri="{FF2B5EF4-FFF2-40B4-BE49-F238E27FC236}">
                <a16:creationId xmlns:a16="http://schemas.microsoft.com/office/drawing/2014/main" id="{27FF90D7-3BA6-4C86-84FF-1E975D8852F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9432" y="2069432"/>
            <a:ext cx="7972925" cy="242235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Спасибо</a:t>
            </a:r>
            <a:r>
              <a:rPr lang="ru-RU" sz="3600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FFCC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Impact" panose="020B0806030902050204" pitchFamily="34" charset="0"/>
              </a:rPr>
              <a:t>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40531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27544" y="1256263"/>
            <a:ext cx="77307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1. Социология – наука об обществе </a:t>
            </a:r>
          </a:p>
          <a:p>
            <a:pPr algn="just"/>
            <a:r>
              <a:rPr lang="ru-RU" sz="32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2. Понятие социологии </a:t>
            </a:r>
          </a:p>
          <a:p>
            <a:pPr algn="just"/>
            <a:r>
              <a:rPr lang="ru-RU" sz="32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3. Предмет и объект социологии </a:t>
            </a:r>
          </a:p>
          <a:p>
            <a:pPr algn="just"/>
            <a:r>
              <a:rPr lang="ru-RU" sz="32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4. Социология в системе наук об обществе </a:t>
            </a:r>
          </a:p>
          <a:p>
            <a:pPr algn="just"/>
            <a:r>
              <a:rPr lang="ru-RU" sz="3200" dirty="0">
                <a:solidFill>
                  <a:srgbClr val="111115"/>
                </a:solidFill>
                <a:latin typeface="Times New Roman" panose="02020603050405020304" pitchFamily="18" charset="0"/>
              </a:rPr>
              <a:t>5</a:t>
            </a:r>
            <a:r>
              <a:rPr lang="ru-RU" sz="32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. Особенности социологии</a:t>
            </a:r>
          </a:p>
          <a:p>
            <a:pPr algn="just"/>
            <a:r>
              <a:rPr lang="ru-RU" sz="3200" dirty="0">
                <a:solidFill>
                  <a:srgbClr val="111115"/>
                </a:solidFill>
                <a:latin typeface="Times New Roman" panose="02020603050405020304" pitchFamily="18" charset="0"/>
              </a:rPr>
              <a:t>6. Вывод 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88743" y="155276"/>
            <a:ext cx="6074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b="1" dirty="0">
                <a:solidFill>
                  <a:srgbClr val="111115"/>
                </a:solidFill>
                <a:latin typeface="Times New Roman" panose="02020603050405020304" pitchFamily="18" charset="0"/>
              </a:rPr>
              <a:t>План презентации</a:t>
            </a:r>
            <a:endParaRPr lang="ru-RU" sz="48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r="4925" b="7574"/>
          <a:stretch/>
        </p:blipFill>
        <p:spPr>
          <a:xfrm>
            <a:off x="7014197" y="3883198"/>
            <a:ext cx="4444377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6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3061" y="120134"/>
            <a:ext cx="843923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Социология - наука об обществе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47689" y="1009709"/>
            <a:ext cx="112299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Социология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 - наука, изучающая общественную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жизнь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человека с точки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зрения социального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взаимодействия.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Она способствует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пониманию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человеческого поведения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перспектив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развития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современного мира. </a:t>
            </a:r>
          </a:p>
          <a:p>
            <a:pPr algn="just"/>
            <a:r>
              <a:rPr lang="ru-RU" sz="2400" b="0" i="0" u="sng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Социологию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можно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считать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наукой, которая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изучает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коллективное поведение и пытается постичь поведение человека.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7689" y="3068835"/>
            <a:ext cx="112299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Социология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одна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из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самых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молодых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содержательных наук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об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обществе.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Стремл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е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ние понять, осмыслить общество, выразить свое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отношение к нему было свойственно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человеку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на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всех этапах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истории. Обычно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слово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«социология» ассоциируется с проведением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4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опросов, изучением общественного мнения.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17557" b="20477"/>
          <a:stretch/>
        </p:blipFill>
        <p:spPr>
          <a:xfrm>
            <a:off x="3709359" y="4638495"/>
            <a:ext cx="5329598" cy="219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45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49607" y="82034"/>
            <a:ext cx="549278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Понятие социологии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624" y="1453427"/>
            <a:ext cx="591771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Термин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введён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Огюстом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Контом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(1798­-1857)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французским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философом. Понятие «социология»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является производным от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двух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слов: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латинского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 err="1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sici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ru-RU" sz="2000" b="0" i="0" dirty="0" err="1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etas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) –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u="sng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общество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греческого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111115"/>
                </a:solidFill>
                <a:latin typeface="Times New Roman" panose="02020603050405020304" pitchFamily="18" charset="0"/>
              </a:rPr>
              <a:t>logos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– </a:t>
            </a:r>
            <a:r>
              <a:rPr lang="ru-RU" sz="2000" b="0" i="0" u="sng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слово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, учение. Следовательно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социология –наука  об обществе.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39483" y="3429000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Основоположник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социологии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французский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мыслитель О. Конт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считал, что </a:t>
            </a:r>
            <a:r>
              <a:rPr lang="ru-RU" sz="2000" b="1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социология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- это позитивная наука и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называл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предметом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социологии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универсальные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законы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развития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и</a:t>
            </a:r>
            <a:r>
              <a:rPr lang="ru-RU" sz="2000" dirty="0">
                <a:solidFill>
                  <a:srgbClr val="111115"/>
                </a:solidFill>
                <a:latin typeface="Times New Roman" panose="02020603050405020304" pitchFamily="18" charset="0"/>
              </a:rPr>
              <a:t> </a:t>
            </a:r>
            <a:r>
              <a:rPr lang="ru-RU" sz="2000" b="0" i="0" dirty="0">
                <a:solidFill>
                  <a:srgbClr val="111115"/>
                </a:solidFill>
                <a:effectLst/>
                <a:latin typeface="Times New Roman" panose="02020603050405020304" pitchFamily="18" charset="0"/>
              </a:rPr>
              <a:t>функционирования общества.</a:t>
            </a:r>
            <a:endParaRPr lang="ru-RU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t="5369"/>
          <a:stretch/>
        </p:blipFill>
        <p:spPr>
          <a:xfrm>
            <a:off x="7228935" y="1020960"/>
            <a:ext cx="4534505" cy="56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190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525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649" y="2963346"/>
            <a:ext cx="110394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 социальная жизнь общества, т.е. комплекс социальных явлений, вытекающих из взаимодействия людей и общностей. Понятие «социальное» расшифровывается как влияние окружающей среды, относящееся к жизни людей в процессе их взаимоотношений.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34256" y="158234"/>
            <a:ext cx="7123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и объект социологии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649" y="1024354"/>
            <a:ext cx="110394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социологии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общество как целостная социальная реальность (единый социальный организм), в которой можно выделить объективные социальные явления общества, такие как социальные отношения, социальные организации, социальные общности, социальные группы, социальные процессы, социальные институты, социальные субъекты.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346" t="1895" r="3376"/>
          <a:stretch/>
        </p:blipFill>
        <p:spPr>
          <a:xfrm>
            <a:off x="6953250" y="4270271"/>
            <a:ext cx="4838700" cy="250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93321" y="172854"/>
            <a:ext cx="96673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solidFill>
                  <a:srgbClr val="111115"/>
                </a:solidFill>
                <a:latin typeface="Times New Roman" panose="02020603050405020304" pitchFamily="18" charset="0"/>
              </a:rPr>
              <a:t>Предмет социологии с точки зрения Макса Вебера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0075" y="1517124"/>
            <a:ext cx="50673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С точки зрения немецкого социолога </a:t>
            </a:r>
            <a:r>
              <a:rPr lang="ru-RU" sz="2400" dirty="0" err="1">
                <a:solidFill>
                  <a:srgbClr val="111115"/>
                </a:solidFill>
                <a:latin typeface="Times New Roman" panose="02020603050405020304" pitchFamily="18" charset="0"/>
              </a:rPr>
              <a:t>М.Вебера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 (1864­-1920) социология – это наука о социальном поведении. </a:t>
            </a:r>
            <a:r>
              <a:rPr lang="ru-RU" sz="2400" u="sng" dirty="0">
                <a:solidFill>
                  <a:srgbClr val="111115"/>
                </a:solidFill>
                <a:latin typeface="Times New Roman" panose="02020603050405020304" pitchFamily="18" charset="0"/>
              </a:rPr>
              <a:t>Социальное поведение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, т.е. такое действие, которое соотносится с действиями других людей, ориентируются на них (концепция «социального действия»). Предмет социологии у </a:t>
            </a:r>
            <a:r>
              <a:rPr lang="ru-RU" sz="2400" dirty="0" err="1">
                <a:solidFill>
                  <a:srgbClr val="111115"/>
                </a:solidFill>
                <a:latin typeface="Times New Roman" panose="02020603050405020304" pitchFamily="18" charset="0"/>
              </a:rPr>
              <a:t>М.Вебера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 субъективируется, «привязывается» к человеку.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1112549"/>
            <a:ext cx="5448300" cy="532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29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46679" y="329684"/>
            <a:ext cx="104986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3200" b="1" dirty="0">
                <a:solidFill>
                  <a:srgbClr val="111115"/>
                </a:solidFill>
                <a:latin typeface="Times New Roman" panose="02020603050405020304" pitchFamily="18" charset="0"/>
              </a:rPr>
              <a:t>Предмет социологии с точки зрения Эмиля Дюркгейма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096000" y="1380262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u="sng" dirty="0">
                <a:solidFill>
                  <a:srgbClr val="111115"/>
                </a:solidFill>
                <a:latin typeface="Times New Roman" panose="02020603050405020304" pitchFamily="18" charset="0"/>
              </a:rPr>
              <a:t>Предметом науки об обществе по мнению Дюркгейма 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- социальные факты, под которыми он понимал нормы, законы, ценности, представления людей, общественные институты. </a:t>
            </a:r>
          </a:p>
          <a:p>
            <a:pPr algn="just"/>
            <a:endParaRPr lang="ru-RU" sz="2400" dirty="0">
              <a:solidFill>
                <a:srgbClr val="111115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111115"/>
                </a:solidFill>
                <a:latin typeface="Times New Roman" panose="02020603050405020304" pitchFamily="18" charset="0"/>
              </a:rPr>
              <a:t>Подход</a:t>
            </a:r>
            <a:r>
              <a:rPr lang="ru-RU" sz="2400" dirty="0">
                <a:solidFill>
                  <a:srgbClr val="111115"/>
                </a:solidFill>
                <a:latin typeface="Times New Roman" panose="02020603050405020304" pitchFamily="18" charset="0"/>
              </a:rPr>
              <a:t> Эмиля Дюркгейма к предмету социологии носит объективный, не зависимый от конкретного человека характер.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175" y="1244143"/>
            <a:ext cx="5153025" cy="51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3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89413" y="114300"/>
            <a:ext cx="941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000" b="1" dirty="0">
                <a:latin typeface="Times New Roman" panose="02020603050405020304" pitchFamily="18" charset="0"/>
              </a:rPr>
              <a:t>Социология в системе наук об обществе</a:t>
            </a:r>
            <a:endParaRPr lang="ru-RU" sz="4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95349" y="2952332"/>
            <a:ext cx="2238373" cy="103215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95349" y="1485900"/>
            <a:ext cx="2276476" cy="122181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5350" y="4229100"/>
            <a:ext cx="2276475" cy="120015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Политология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38661" y="1276350"/>
            <a:ext cx="2095501" cy="147402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131967" y="1532440"/>
            <a:ext cx="2524124" cy="1220233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Правовые науки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115300" y="2940007"/>
            <a:ext cx="2524124" cy="107156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Философия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131967" y="4229100"/>
            <a:ext cx="2524124" cy="117157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400549" y="3292774"/>
            <a:ext cx="2371723" cy="92379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Этика</a:t>
            </a:r>
          </a:p>
        </p:txBody>
      </p:sp>
      <p:cxnSp>
        <p:nvCxnSpPr>
          <p:cNvPr id="15" name="Прямая соединительная линия 14"/>
          <p:cNvCxnSpPr>
            <a:stCxn id="5" idx="3"/>
            <a:endCxn id="7" idx="1"/>
          </p:cNvCxnSpPr>
          <p:nvPr/>
        </p:nvCxnSpPr>
        <p:spPr>
          <a:xfrm flipV="1">
            <a:off x="3171825" y="2013362"/>
            <a:ext cx="1366836" cy="834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stCxn id="4" idx="3"/>
            <a:endCxn id="7" idx="1"/>
          </p:cNvCxnSpPr>
          <p:nvPr/>
        </p:nvCxnSpPr>
        <p:spPr>
          <a:xfrm flipV="1">
            <a:off x="3133722" y="2013362"/>
            <a:ext cx="1404939" cy="14550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>
            <a:stCxn id="6" idx="3"/>
            <a:endCxn id="7" idx="1"/>
          </p:cNvCxnSpPr>
          <p:nvPr/>
        </p:nvCxnSpPr>
        <p:spPr>
          <a:xfrm flipV="1">
            <a:off x="3171825" y="2013362"/>
            <a:ext cx="1366836" cy="281581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7" idx="2"/>
            <a:endCxn id="11" idx="0"/>
          </p:cNvCxnSpPr>
          <p:nvPr/>
        </p:nvCxnSpPr>
        <p:spPr>
          <a:xfrm flipH="1">
            <a:off x="5586411" y="2750373"/>
            <a:ext cx="1" cy="5424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>
            <a:stCxn id="10" idx="1"/>
            <a:endCxn id="7" idx="3"/>
          </p:cNvCxnSpPr>
          <p:nvPr/>
        </p:nvCxnSpPr>
        <p:spPr>
          <a:xfrm flipH="1" flipV="1">
            <a:off x="6634162" y="2013362"/>
            <a:ext cx="1497805" cy="28015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stCxn id="9" idx="1"/>
            <a:endCxn id="7" idx="3"/>
          </p:cNvCxnSpPr>
          <p:nvPr/>
        </p:nvCxnSpPr>
        <p:spPr>
          <a:xfrm flipH="1" flipV="1">
            <a:off x="6634162" y="2013362"/>
            <a:ext cx="1481138" cy="146242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>
            <a:stCxn id="8" idx="1"/>
            <a:endCxn id="7" idx="3"/>
          </p:cNvCxnSpPr>
          <p:nvPr/>
        </p:nvCxnSpPr>
        <p:spPr>
          <a:xfrm flipH="1" flipV="1">
            <a:off x="6634162" y="2013362"/>
            <a:ext cx="1497805" cy="1291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4" name="Рисунок 83"/>
          <p:cNvPicPr>
            <a:picLocks noChangeAspect="1"/>
          </p:cNvPicPr>
          <p:nvPr/>
        </p:nvPicPr>
        <p:blipFill rotWithShape="1">
          <a:blip r:embed="rId3"/>
          <a:srcRect l="3215" t="4916" r="9048" b="19111"/>
          <a:stretch/>
        </p:blipFill>
        <p:spPr>
          <a:xfrm>
            <a:off x="4126705" y="4618626"/>
            <a:ext cx="3142822" cy="207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392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10709" y="196334"/>
            <a:ext cx="657058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4400" b="1" dirty="0">
                <a:solidFill>
                  <a:srgbClr val="111115"/>
                </a:solidFill>
                <a:latin typeface="Times New Roman" panose="02020603050405020304" pitchFamily="18" charset="0"/>
              </a:rPr>
              <a:t>Особенности социологии</a:t>
            </a:r>
            <a:endParaRPr lang="ru-RU" sz="44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7211" y="1047809"/>
            <a:ext cx="110775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arenR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социологии характерно осмысление общества как целостности.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проявляется: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общество изучается как система.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социолог изучает всеобщие свойства, связи, институты, общности.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Анализ общества, общественных явлений, как реальности, богатой конкретным содержанием, внутренне многообразной и дифференцированной.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Достижение конкретного знания о реальных людях, их интересах, о социальных процессах, в которые они вовлечены.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876" y="3791737"/>
            <a:ext cx="5928894" cy="292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471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666</Words>
  <Application>Microsoft Office PowerPoint</Application>
  <PresentationFormat>Широкоэкранный</PresentationFormat>
  <Paragraphs>48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Calibri Light</vt:lpstr>
      <vt:lpstr>Impact</vt:lpstr>
      <vt:lpstr>Times New Roman</vt:lpstr>
      <vt:lpstr>Тема Office</vt:lpstr>
      <vt:lpstr>1_Тема Office</vt:lpstr>
      <vt:lpstr>Социология как наука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Социология как наука об обществе</dc:title>
  <dc:creator>Учетная запись Майкрософт</dc:creator>
  <cp:lastModifiedBy>Маслова Анастасия Сергеевна</cp:lastModifiedBy>
  <cp:revision>21</cp:revision>
  <dcterms:created xsi:type="dcterms:W3CDTF">2023-09-12T08:33:11Z</dcterms:created>
  <dcterms:modified xsi:type="dcterms:W3CDTF">2024-03-11T07:35:54Z</dcterms:modified>
</cp:coreProperties>
</file>