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5" r:id="rId3"/>
    <p:sldId id="276" r:id="rId4"/>
    <p:sldId id="286" r:id="rId5"/>
    <p:sldId id="277" r:id="rId6"/>
    <p:sldId id="278" r:id="rId7"/>
    <p:sldId id="290" r:id="rId8"/>
    <p:sldId id="289" r:id="rId9"/>
    <p:sldId id="283" r:id="rId10"/>
    <p:sldId id="287" r:id="rId11"/>
    <p:sldId id="265" r:id="rId12"/>
    <p:sldId id="274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hor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4A5EE6"/>
    <a:srgbClr val="132BDC"/>
    <a:srgbClr val="DCE0FC"/>
    <a:srgbClr val="FDF200"/>
    <a:srgbClr val="80FBE5"/>
    <a:srgbClr val="3CF3D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779" autoAdjust="0"/>
    <p:restoredTop sz="94626"/>
  </p:normalViewPr>
  <p:slideViewPr>
    <p:cSldViewPr snapToGrid="0">
      <p:cViewPr varScale="1">
        <p:scale>
          <a:sx n="88" d="100"/>
          <a:sy n="88" d="100"/>
        </p:scale>
        <p:origin x="-47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94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58B9E520-E069-0742-BD97-ED28BB08EC53}" type="datetimeFigureOut">
              <a:rPr lang="ru-RU" smtClean="0"/>
              <a:pPr rtl="0"/>
              <a:t>26.08.2023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07B964BE-1CD1-1943-8CAA-B6D417321F15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61F85F30-A497-F84E-BC49-B57AB2B760AA}" type="datetimeFigureOut">
              <a:rPr lang="ru-RU" smtClean="0"/>
              <a:pPr rtl="0"/>
              <a:t>26.08.2023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8D7D3E5B-4BED-B24C-9674-6B6454D04561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9877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1557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4837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7D3E5B-4BED-B24C-9674-6B6454D04561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5735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7D3E5B-4BED-B24C-9674-6B6454D04561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8061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3467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3983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6316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1160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5814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7D3E5B-4BED-B24C-9674-6B6454D04561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2828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015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>
            <a:extLst>
              <a:ext uri="{FF2B5EF4-FFF2-40B4-BE49-F238E27FC236}">
                <a16:creationId xmlns=""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" name="Рисунок 9" descr="Промежуток между двумя зданиями на фоне голубого неба">
            <a:extLst>
              <a:ext uri="{FF2B5EF4-FFF2-40B4-BE49-F238E27FC236}">
                <a16:creationId xmlns=""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2400" cap="all" spc="300" baseline="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rtlCol="0" anchor="t">
            <a:noAutofit/>
          </a:bodyPr>
          <a:lstStyle>
            <a:lvl1pPr algn="l">
              <a:defRPr lang="ru-RU" sz="4500" cap="all" baseline="0"/>
            </a:lvl1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ru-RU" sz="3600" baseline="0"/>
            </a:lvl1pPr>
          </a:lstStyle>
          <a:p>
            <a:pPr rtl="0"/>
            <a:r>
              <a:rPr lang="ru-RU" dirty="0"/>
              <a:t>НАЖМИТЕ, ЧТОБЫ ИЗМЕНИТЬ ОБРАЗЕЦ ЗАГОЛОВКА</a:t>
            </a:r>
          </a:p>
        </p:txBody>
      </p:sp>
      <p:sp>
        <p:nvSpPr>
          <p:cNvPr id="8" name="Рисунок 23">
            <a:extLst>
              <a:ext uri="{FF2B5EF4-FFF2-40B4-BE49-F238E27FC236}">
                <a16:creationId xmlns=""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4" name="Текст 33">
            <a:extLst>
              <a:ext uri="{FF2B5EF4-FFF2-40B4-BE49-F238E27FC236}">
                <a16:creationId xmlns=""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Имя</a:t>
            </a:r>
          </a:p>
        </p:txBody>
      </p:sp>
      <p:sp>
        <p:nvSpPr>
          <p:cNvPr id="30" name="Текст 28">
            <a:extLst>
              <a:ext uri="{FF2B5EF4-FFF2-40B4-BE49-F238E27FC236}">
                <a16:creationId xmlns=""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18" name="Рисунок 23">
            <a:extLst>
              <a:ext uri="{FF2B5EF4-FFF2-40B4-BE49-F238E27FC236}">
                <a16:creationId xmlns=""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0" name="Текст 39">
            <a:extLst>
              <a:ext uri="{FF2B5EF4-FFF2-40B4-BE49-F238E27FC236}">
                <a16:creationId xmlns=""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6" name="Текст 28">
            <a:extLst>
              <a:ext uri="{FF2B5EF4-FFF2-40B4-BE49-F238E27FC236}">
                <a16:creationId xmlns=""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19" name="Рисунок 23">
            <a:extLst>
              <a:ext uri="{FF2B5EF4-FFF2-40B4-BE49-F238E27FC236}">
                <a16:creationId xmlns=""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3" name="Текст 42">
            <a:extLst>
              <a:ext uri="{FF2B5EF4-FFF2-40B4-BE49-F238E27FC236}">
                <a16:creationId xmlns=""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9" name="Текст 28">
            <a:extLst>
              <a:ext uri="{FF2B5EF4-FFF2-40B4-BE49-F238E27FC236}">
                <a16:creationId xmlns=""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17" name="Рисунок 23">
            <a:extLst>
              <a:ext uri="{FF2B5EF4-FFF2-40B4-BE49-F238E27FC236}">
                <a16:creationId xmlns=""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6" name="Текст 45">
            <a:extLst>
              <a:ext uri="{FF2B5EF4-FFF2-40B4-BE49-F238E27FC236}">
                <a16:creationId xmlns=""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42" name="Текст 28">
            <a:extLst>
              <a:ext uri="{FF2B5EF4-FFF2-40B4-BE49-F238E27FC236}">
                <a16:creationId xmlns=""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4" name="Рисунок 23">
            <a:extLst>
              <a:ext uri="{FF2B5EF4-FFF2-40B4-BE49-F238E27FC236}">
                <a16:creationId xmlns=""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9" name="Текст 48">
            <a:extLst>
              <a:ext uri="{FF2B5EF4-FFF2-40B4-BE49-F238E27FC236}">
                <a16:creationId xmlns=""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3" name="Текст 28">
            <a:extLst>
              <a:ext uri="{FF2B5EF4-FFF2-40B4-BE49-F238E27FC236}">
                <a16:creationId xmlns=""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6" name="Рисунок 23">
            <a:extLst>
              <a:ext uri="{FF2B5EF4-FFF2-40B4-BE49-F238E27FC236}">
                <a16:creationId xmlns=""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2" name="Текст 51">
            <a:extLst>
              <a:ext uri="{FF2B5EF4-FFF2-40B4-BE49-F238E27FC236}">
                <a16:creationId xmlns=""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45" name="Текст 28">
            <a:extLst>
              <a:ext uri="{FF2B5EF4-FFF2-40B4-BE49-F238E27FC236}">
                <a16:creationId xmlns=""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7" name="Рисунок 23">
            <a:extLst>
              <a:ext uri="{FF2B5EF4-FFF2-40B4-BE49-F238E27FC236}">
                <a16:creationId xmlns=""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3" name="Текст 52">
            <a:extLst>
              <a:ext uri="{FF2B5EF4-FFF2-40B4-BE49-F238E27FC236}">
                <a16:creationId xmlns=""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48" name="Текст 28">
            <a:extLst>
              <a:ext uri="{FF2B5EF4-FFF2-40B4-BE49-F238E27FC236}">
                <a16:creationId xmlns=""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5" name="Рисунок 23">
            <a:extLst>
              <a:ext uri="{FF2B5EF4-FFF2-40B4-BE49-F238E27FC236}">
                <a16:creationId xmlns=""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4" name="Текст 53">
            <a:extLst>
              <a:ext uri="{FF2B5EF4-FFF2-40B4-BE49-F238E27FC236}">
                <a16:creationId xmlns=""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51" name="Текст 28">
            <a:extLst>
              <a:ext uri="{FF2B5EF4-FFF2-40B4-BE49-F238E27FC236}">
                <a16:creationId xmlns=""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751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1">
            <a:extLst>
              <a:ext uri="{FF2B5EF4-FFF2-40B4-BE49-F238E27FC236}">
                <a16:creationId xmlns=""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ru-RU" sz="3600" cap="all" baseline="0"/>
            </a:lvl1pPr>
          </a:lstStyle>
          <a:p>
            <a:pPr rtl="0"/>
            <a:r>
              <a:rPr lang="ru-RU" dirty="0"/>
              <a:t>НАЖМИТЕ, ЧТОБЫ ИЗМЕНИТЬ ОБРАЗЕЦ ЗАГОЛОВКА</a:t>
            </a:r>
          </a:p>
        </p:txBody>
      </p:sp>
      <p:sp>
        <p:nvSpPr>
          <p:cNvPr id="15" name="Текст 28">
            <a:extLst>
              <a:ext uri="{FF2B5EF4-FFF2-40B4-BE49-F238E27FC236}">
                <a16:creationId xmlns=""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40" name="Текст 28">
            <a:extLst>
              <a:ext uri="{FF2B5EF4-FFF2-40B4-BE49-F238E27FC236}">
                <a16:creationId xmlns=""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ru-RU" sz="1400" spc="0" baseline="0" dirty="0"/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ru-RU"/>
              <a:t>Второй уровень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20" name="Текст 28">
            <a:extLst>
              <a:ext uri="{FF2B5EF4-FFF2-40B4-BE49-F238E27FC236}">
                <a16:creationId xmlns=""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19" name="Текст 28">
            <a:extLst>
              <a:ext uri="{FF2B5EF4-FFF2-40B4-BE49-F238E27FC236}">
                <a16:creationId xmlns=""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ru-RU" sz="1400" spc="0" baseline="0" dirty="0"/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Второй уровень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4AED9AA9-2FB1-B400-47C0-803090B07B01}"/>
              </a:ext>
            </a:extLst>
          </p:cNvPr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2" name="Рисунок 17">
            <a:extLst>
              <a:ext uri="{FF2B5EF4-FFF2-40B4-BE49-F238E27FC236}">
                <a16:creationId xmlns=""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3" name="Рисунок 17">
            <a:extLst>
              <a:ext uri="{FF2B5EF4-FFF2-40B4-BE49-F238E27FC236}">
                <a16:creationId xmlns=""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992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ru-RU" sz="3600" baseline="0"/>
            </a:lvl1pPr>
          </a:lstStyle>
          <a:p>
            <a:pPr rtl="0"/>
            <a:r>
              <a:rPr lang="ru-RU" dirty="0"/>
              <a:t>НАЖМИТЕ, ЧТОБЫ ИЗМЕНИТЬ ОБРАЗЕЦ ЗАГОЛОВКА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2060160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6" name="Рисунок 13">
            <a:extLst>
              <a:ext uri="{FF2B5EF4-FFF2-40B4-BE49-F238E27FC236}">
                <a16:creationId xmlns=""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40257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ru-RU" sz="16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Подзаголовок 2">
            <a:extLst>
              <a:ext uri="{FF2B5EF4-FFF2-40B4-BE49-F238E27FC236}">
                <a16:creationId xmlns=""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3029583"/>
            <a:ext cx="2940863" cy="1002007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=""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4053021"/>
            <a:ext cx="2944737" cy="2284667"/>
          </a:xfrm>
        </p:spPr>
        <p:txBody>
          <a:bodyPr lIns="0" tIns="0" r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 dirty="0"/>
              <a:t>Щелкните, чтобы изменить стили образца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=""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07541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ru-RU" sz="16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1" name="Текст 28">
            <a:extLst>
              <a:ext uri="{FF2B5EF4-FFF2-40B4-BE49-F238E27FC236}">
                <a16:creationId xmlns=""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3064120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/>
              <a:t>ЩЕЛКНИТЕ, ЧТОБЫ ИЗМЕНИТЬ СТИЛЬ ОБРАЗЦА ПОДЗАГОЛОВКА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=""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4066126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 dirty="0"/>
              <a:t>Щелкните, чтобы изменить стили образца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8836567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Рисунок 13">
            <a:extLst>
              <a:ext uri="{FF2B5EF4-FFF2-40B4-BE49-F238E27FC236}">
                <a16:creationId xmlns=""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33421" y="200471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ru-RU" sz="16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2" name="Текст 28">
            <a:extLst>
              <a:ext uri="{FF2B5EF4-FFF2-40B4-BE49-F238E27FC236}">
                <a16:creationId xmlns=""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3029583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/>
              <a:t>ЩЕЛКНИТЕ, ЧТОБЫ ИЗМЕНИТЬ СТИЛЬ ОБРАЗЦА ПОДЗАГОЛОВКА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=""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4031589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+mn-lt"/>
                <a:cs typeface="+mn-cs"/>
              </a:defRPr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/>
              <a:t>Щелкните, чтобы изменить стили образца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466B1E6-E67B-3B07-B464-6C782D2D21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63D2A3-D5E9-1D68-8AB2-1DB5C21E912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1">
            <a:extLst>
              <a:ext uri="{FF2B5EF4-FFF2-40B4-BE49-F238E27FC236}">
                <a16:creationId xmlns=""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ru-RU" sz="3600" baseline="0">
                <a:latin typeface="+mj-lt"/>
              </a:defRPr>
            </a:lvl1pPr>
          </a:lstStyle>
          <a:p>
            <a:pPr rtl="0"/>
            <a:r>
              <a:rPr lang="ru-RU" dirty="0"/>
              <a:t>НАЖМИТЕ, ЧТОБЫ ИЗМЕНИТЬ ОБРАЗЕЦ 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=""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>
                <a:solidFill>
                  <a:schemeClr val="tx1"/>
                </a:solidFill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/>
          <a:lstStyle>
            <a:lvl1pPr algn="ctr"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="" xmlns:a16="http://schemas.microsoft.com/office/drawing/2014/main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89000"/>
            </a:schemeClr>
          </a:solidFill>
        </p:spPr>
        <p:txBody>
          <a:bodyPr rtlCol="0"/>
          <a:lstStyle>
            <a:lvl1pPr>
              <a:defRPr lang="ru-RU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="" xmlns:a16="http://schemas.microsoft.com/office/drawing/2014/main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rtlCol="0"/>
          <a:lstStyle>
            <a:lvl1pPr>
              <a:defRPr lang="ru-RU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305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ольшой пешеходный переход с одним человеком">
            <a:extLst>
              <a:ext uri="{FF2B5EF4-FFF2-40B4-BE49-F238E27FC236}">
                <a16:creationId xmlns=""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13" name="Полилиния 12">
            <a:extLst>
              <a:ext uri="{FF2B5EF4-FFF2-40B4-BE49-F238E27FC236}">
                <a16:creationId xmlns="" xmlns:a16="http://schemas.microsoft.com/office/drawing/2014/main" id="{C7A66511-B85E-197E-52D6-398E0BABD4A3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673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rtlCol="0" anchor="b">
            <a:noAutofit/>
          </a:bodyPr>
          <a:lstStyle>
            <a:lvl1pPr>
              <a:defRPr lang="ru-RU" sz="3600" b="1" i="0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790988"/>
            <a:ext cx="5444517" cy="1731890"/>
          </a:xfrm>
        </p:spPr>
        <p:txBody>
          <a:bodyPr lIns="0" tIns="0" rIns="0" bIns="0" rtlCol="0" anchor="t">
            <a:noAutofit/>
          </a:bodyPr>
          <a:lstStyle>
            <a:lvl1pPr marL="0" indent="0">
              <a:buNone/>
              <a:defRPr lang="ru-RU" sz="1800" b="0" i="0">
                <a:solidFill>
                  <a:schemeClr val="bg1"/>
                </a:solidFill>
                <a:latin typeface="+mn-lt"/>
                <a:cs typeface="+mn-cs"/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B05DD54-AC6C-8FD6-3ABF-282F1F124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2CBBA03-8EAF-9651-6DC8-7316BA1FE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rtlCol="0" anchor="b">
            <a:noAutofit/>
          </a:bodyPr>
          <a:lstStyle>
            <a:lvl1pPr>
              <a:defRPr lang="ru-RU" sz="3600" cap="all" baseline="0"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000" cap="all" baseline="0"/>
            </a:lvl1pPr>
            <a:lvl2pPr marL="457200" indent="0">
              <a:buNone/>
              <a:defRPr lang="ru-RU"/>
            </a:lvl2pPr>
            <a:lvl3pPr marL="914400" indent="0">
              <a:buNone/>
              <a:defRPr lang="ru-RU"/>
            </a:lvl3pPr>
            <a:lvl4pPr marL="1371600" indent="0">
              <a:buNone/>
              <a:defRPr lang="ru-RU"/>
            </a:lvl4pPr>
            <a:lvl5pPr marL="1828800" indent="0">
              <a:buNone/>
              <a:defRPr lang="ru-RU"/>
            </a:lvl5pPr>
          </a:lstStyle>
          <a:p>
            <a:pPr lvl="0" rtl="0"/>
            <a:r>
              <a:rPr lang="ru-RU" dirty="0"/>
              <a:t>ЩЕЛКНИТЕ, ЧТОБЫ ИЗМЕНИТЬ СТИЛИ ОБРАЗЦА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3347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=""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1"/>
            <a:ext cx="10506416" cy="1128519"/>
          </a:xfrm>
        </p:spPr>
        <p:txBody>
          <a:bodyPr lIns="0" tIns="0" rIns="0" bIns="0" rtlCol="0" anchor="t">
            <a:noAutofit/>
          </a:bodyPr>
          <a:lstStyle>
            <a:lvl1pPr>
              <a:defRPr lang="ru-RU" sz="36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438" y="2090460"/>
            <a:ext cx="4729163" cy="3271838"/>
          </a:xfrm>
          <a:custGeom>
            <a:avLst/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087562"/>
            <a:ext cx="4375150" cy="389106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>
                <a:solidFill>
                  <a:schemeClr val="tx1"/>
                </a:solidFill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AE3A22C8-6F2C-1CDE-8309-91BEE025D4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2117" y="3601579"/>
            <a:ext cx="1325563" cy="1325563"/>
          </a:xfrm>
          <a:prstGeom prst="ellipse">
            <a:avLst/>
          </a:prstGeom>
          <a:solidFill>
            <a:schemeClr val="accent1">
              <a:alpha val="892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Изображение с аксессуаром&#10;&#10;Описание создано автоматически">
            <a:extLst>
              <a:ext uri="{FF2B5EF4-FFF2-40B4-BE49-F238E27FC236}">
                <a16:creationId xmlns=""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Полилиния 13">
            <a:extLst>
              <a:ext uri="{FF2B5EF4-FFF2-40B4-BE49-F238E27FC236}">
                <a16:creationId xmlns=""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89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rtlCol="0" anchor="b">
            <a:noAutofit/>
          </a:bodyPr>
          <a:lstStyle>
            <a:lvl1pPr>
              <a:defRPr lang="ru-RU" sz="3600" cap="all" baseline="0"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2000" cap="all" spc="0" baseline="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778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ru-RU" sz="3600" baseline="0"/>
            </a:lvl1pPr>
          </a:lstStyle>
          <a:p>
            <a:pPr rtl="0"/>
            <a:r>
              <a:rPr lang="ru-RU" dirty="0"/>
              <a:t>НАЖМИТЕ, ЧТОБЫ ИЗМЕНИТЬ 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+mn-lt"/>
                <a:cs typeface="+mn-cs"/>
              </a:defRPr>
            </a:lvl1pPr>
            <a:lvl2pPr>
              <a:defRPr lang="ru-RU">
                <a:latin typeface="+mn-lt"/>
                <a:cs typeface="+mn-cs"/>
              </a:defRPr>
            </a:lvl2pPr>
            <a:lvl3pPr>
              <a:defRPr lang="ru-RU">
                <a:latin typeface="+mn-lt"/>
                <a:cs typeface="+mn-cs"/>
              </a:defRPr>
            </a:lvl3pPr>
            <a:lvl4pPr>
              <a:defRPr lang="ru-RU">
                <a:latin typeface="+mn-lt"/>
                <a:cs typeface="+mn-cs"/>
              </a:defRPr>
            </a:lvl4pPr>
            <a:lvl5pPr>
              <a:defRPr lang="ru-RU">
                <a:latin typeface="+mn-lt"/>
                <a:cs typeface="+mn-cs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106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 rtlCol="0">
            <a:noAutofit/>
          </a:bodyPr>
          <a:lstStyle>
            <a:lvl1pPr>
              <a:defRPr lang="ru-RU" sz="3600" baseline="0"/>
            </a:lvl1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+mn-lt"/>
                <a:cs typeface="+mn-cs"/>
              </a:defRPr>
            </a:lvl1pPr>
            <a:lvl2pPr>
              <a:defRPr lang="ru-RU">
                <a:latin typeface="+mn-lt"/>
                <a:cs typeface="+mn-cs"/>
              </a:defRPr>
            </a:lvl2pPr>
            <a:lvl3pPr>
              <a:defRPr lang="ru-RU">
                <a:latin typeface="+mn-lt"/>
                <a:cs typeface="+mn-cs"/>
              </a:defRPr>
            </a:lvl3pPr>
            <a:lvl4pPr>
              <a:defRPr lang="ru-RU">
                <a:latin typeface="+mn-lt"/>
                <a:cs typeface="+mn-cs"/>
              </a:defRPr>
            </a:lvl4pPr>
            <a:lvl5pPr>
              <a:defRPr lang="ru-RU">
                <a:latin typeface="+mn-lt"/>
                <a:cs typeface="+mn-cs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Полилиния 5" descr="Мужчина смотрит на небоскребы">
            <a:extLst>
              <a:ext uri="{FF2B5EF4-FFF2-40B4-BE49-F238E27FC236}">
                <a16:creationId xmlns="" xmlns:a16="http://schemas.microsoft.com/office/drawing/2014/main" id="{7BCB4311-6C5C-4FCF-5824-E1C8254AC360}"/>
              </a:ext>
            </a:extLst>
          </p:cNvPr>
          <p:cNvSpPr/>
          <p:nvPr userDrawn="1"/>
        </p:nvSpPr>
        <p:spPr>
          <a:xfrm rot="2329651">
            <a:off x="-532604" y="2895950"/>
            <a:ext cx="5658498" cy="5088743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3B5704EA-7A65-5CC2-D428-F28396B06208}"/>
              </a:ext>
            </a:extLst>
          </p:cNvPr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4023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0" y="1781357"/>
            <a:ext cx="5157787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ru-RU" sz="2400" b="1">
                <a:latin typeface="+mn-lt"/>
                <a:cs typeface="+mn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880" y="2605269"/>
            <a:ext cx="5157787" cy="3684588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+mn-lt"/>
                <a:cs typeface="+mn-cs"/>
              </a:defRPr>
            </a:lvl1pPr>
            <a:lvl2pPr>
              <a:defRPr lang="ru-RU">
                <a:latin typeface="+mn-lt"/>
                <a:cs typeface="+mn-cs"/>
              </a:defRPr>
            </a:lvl2pPr>
            <a:lvl3pPr>
              <a:defRPr lang="ru-RU">
                <a:latin typeface="+mn-lt"/>
                <a:cs typeface="+mn-cs"/>
              </a:defRPr>
            </a:lvl3pPr>
            <a:lvl4pPr>
              <a:defRPr lang="ru-RU">
                <a:latin typeface="+mn-lt"/>
                <a:cs typeface="+mn-cs"/>
              </a:defRPr>
            </a:lvl4pPr>
            <a:lvl5pPr>
              <a:defRPr lang="ru-RU">
                <a:latin typeface="+mn-lt"/>
                <a:cs typeface="+mn-cs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92" y="1781357"/>
            <a:ext cx="5183188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ru-RU" sz="2400" b="1">
                <a:latin typeface="+mn-lt"/>
                <a:cs typeface="+mn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292" y="2605269"/>
            <a:ext cx="5183188" cy="3684588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+mn-lt"/>
                <a:cs typeface="+mn-cs"/>
              </a:defRPr>
            </a:lvl1pPr>
            <a:lvl2pPr>
              <a:defRPr lang="ru-RU">
                <a:latin typeface="+mn-lt"/>
                <a:cs typeface="+mn-cs"/>
              </a:defRPr>
            </a:lvl2pPr>
            <a:lvl3pPr>
              <a:defRPr lang="ru-RU">
                <a:latin typeface="+mn-lt"/>
                <a:cs typeface="+mn-cs"/>
              </a:defRPr>
            </a:lvl3pPr>
            <a:lvl4pPr>
              <a:defRPr lang="ru-RU">
                <a:latin typeface="+mn-lt"/>
                <a:cs typeface="+mn-cs"/>
              </a:defRPr>
            </a:lvl4pPr>
            <a:lvl5pPr>
              <a:defRPr lang="ru-RU">
                <a:latin typeface="+mn-lt"/>
                <a:cs typeface="+mn-cs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ru-RU" sz="3600" baseline="0"/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EB5B760E-02DF-5B11-D744-D98DE8A01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0CBFEC7-DD3B-F9AE-2192-83960534D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6246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>
            <a:extLst>
              <a:ext uri="{FF2B5EF4-FFF2-40B4-BE49-F238E27FC236}">
                <a16:creationId xmlns="" xmlns:a16="http://schemas.microsoft.com/office/drawing/2014/main" id="{AB86DE8E-78DF-CA66-5AED-C7FF0CCF03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383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2" name="Рисунок 11" descr="Современный дом с кубическим дизайном">
            <a:extLst>
              <a:ext uri="{FF2B5EF4-FFF2-40B4-BE49-F238E27FC236}">
                <a16:creationId xmlns=""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b="23487"/>
          <a:stretch/>
        </p:blipFill>
        <p:spPr>
          <a:xfrm>
            <a:off x="2531165" y="2125402"/>
            <a:ext cx="9279835" cy="47325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500" y="1155320"/>
            <a:ext cx="8244113" cy="970081"/>
          </a:xfrm>
        </p:spPr>
        <p:txBody>
          <a:bodyPr lIns="0" tIns="0" rIns="0" bIns="0" rtlCol="0" anchor="t">
            <a:noAutofit/>
          </a:bodyPr>
          <a:lstStyle>
            <a:lvl1pPr>
              <a:lnSpc>
                <a:spcPct val="100000"/>
              </a:lnSpc>
              <a:defRPr lang="ru-RU" sz="3000" b="0" i="0" spc="0" baseline="0">
                <a:latin typeface="+mn-lt"/>
                <a:cs typeface="+mn-cs"/>
              </a:defRPr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8500" y="2229358"/>
            <a:ext cx="7044643" cy="559184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1800" b="1" spc="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 dirty="0"/>
              <a:t>Щелкните здесь, чтобы изменить стиль образца подзаголовка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7694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ru-RU" sz="3600" baseline="0"/>
            </a:lvl1pPr>
          </a:lstStyle>
          <a:p>
            <a:pPr rtl="0"/>
            <a:r>
              <a:rPr lang="ru-RU" dirty="0"/>
              <a:t>НАЖМИТЕ, ЧТОБЫ ИЗМЕНИТЬ ОБРАЗЕЦ ЗАГОЛОВКА</a:t>
            </a:r>
          </a:p>
        </p:txBody>
      </p:sp>
      <p:sp>
        <p:nvSpPr>
          <p:cNvPr id="6" name="Рисунок 23">
            <a:extLst>
              <a:ext uri="{FF2B5EF4-FFF2-40B4-BE49-F238E27FC236}">
                <a16:creationId xmlns=""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=""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800" b="1" i="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Имя</a:t>
            </a:r>
          </a:p>
        </p:txBody>
      </p:sp>
      <p:sp>
        <p:nvSpPr>
          <p:cNvPr id="11" name="Текст 28">
            <a:extLst>
              <a:ext uri="{FF2B5EF4-FFF2-40B4-BE49-F238E27FC236}">
                <a16:creationId xmlns=""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25" name="Рисунок 23">
            <a:extLst>
              <a:ext uri="{FF2B5EF4-FFF2-40B4-BE49-F238E27FC236}">
                <a16:creationId xmlns=""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7" name="Текст 36">
            <a:extLst>
              <a:ext uri="{FF2B5EF4-FFF2-40B4-BE49-F238E27FC236}">
                <a16:creationId xmlns=""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800" b="1" i="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Имя</a:t>
            </a:r>
          </a:p>
        </p:txBody>
      </p:sp>
      <p:sp>
        <p:nvSpPr>
          <p:cNvPr id="28" name="Текст 28">
            <a:extLst>
              <a:ext uri="{FF2B5EF4-FFF2-40B4-BE49-F238E27FC236}">
                <a16:creationId xmlns=""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26" name="Рисунок 23">
            <a:extLst>
              <a:ext uri="{FF2B5EF4-FFF2-40B4-BE49-F238E27FC236}">
                <a16:creationId xmlns=""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8" name="Текст 37">
            <a:extLst>
              <a:ext uri="{FF2B5EF4-FFF2-40B4-BE49-F238E27FC236}">
                <a16:creationId xmlns=""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800" b="1" i="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4" name="Текст 28">
            <a:extLst>
              <a:ext uri="{FF2B5EF4-FFF2-40B4-BE49-F238E27FC236}">
                <a16:creationId xmlns=""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4" name="Рисунок 23">
            <a:extLst>
              <a:ext uri="{FF2B5EF4-FFF2-40B4-BE49-F238E27FC236}">
                <a16:creationId xmlns=""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9" name="Текст 38">
            <a:extLst>
              <a:ext uri="{FF2B5EF4-FFF2-40B4-BE49-F238E27FC236}">
                <a16:creationId xmlns=""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800" b="1" i="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6" name="Текст 28">
            <a:extLst>
              <a:ext uri="{FF2B5EF4-FFF2-40B4-BE49-F238E27FC236}">
                <a16:creationId xmlns=""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54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=""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lang="ru-RU"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=""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1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65" r:id="rId6"/>
    <p:sldLayoutId id="2147483653" r:id="rId7"/>
    <p:sldLayoutId id="2147483654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lang="ru-RU"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ru-RU" sz="2200" b="0" i="0" kern="1200">
          <a:solidFill>
            <a:schemeClr val="tx1"/>
          </a:solidFill>
          <a:latin typeface="+mn-lt"/>
          <a:ea typeface="+mn-ea"/>
          <a:cs typeface="Calibri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ru-RU" sz="2000" b="0" i="0" kern="1200">
          <a:solidFill>
            <a:schemeClr val="tx1"/>
          </a:solidFill>
          <a:latin typeface="+mn-lt"/>
          <a:ea typeface="+mn-ea"/>
          <a:cs typeface="Calibri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ru-RU" sz="1800" b="0" i="0" kern="1200">
          <a:solidFill>
            <a:schemeClr val="tx1"/>
          </a:solidFill>
          <a:latin typeface="+mn-lt"/>
          <a:ea typeface="+mn-ea"/>
          <a:cs typeface="Calibri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ru-RU" sz="1800" b="0" i="0" kern="1200">
          <a:solidFill>
            <a:schemeClr val="tx1"/>
          </a:solidFill>
          <a:latin typeface="+mn-lt"/>
          <a:ea typeface="+mn-ea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microsoft.com/office/2007/relationships/hdphoto" Target="../media/hdphoto9.wdp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://landscapeforum.ru/oborudovanie-dlya-malyarnyx-rabot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stroy-server.ru/notes/peredvizhnye-malyarnye-stantsii" TargetMode="External"/><Relationship Id="rId5" Type="http://schemas.openxmlformats.org/officeDocument/2006/relationships/hyperlink" Target="https://ru.wikipedia.org/wiki" TargetMode="Externa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587" y="892545"/>
            <a:ext cx="11288825" cy="2088966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dirty="0"/>
              <a:t>УСТРОЙСТВО, РАБОЧИЕ ПРОЦЕССЫ МАЛЯРНЫХ СТАНЦИЙ И </a:t>
            </a:r>
            <a:r>
              <a:rPr smtClean="0"/>
              <a:t>АГРЕГАТОВ</a:t>
            </a:r>
            <a:br>
              <a:rPr smtClean="0"/>
            </a:br>
            <a:r>
              <a:rPr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По МДК 01.02 «проект производства работ»</a:t>
            </a:r>
            <a:r>
              <a:rPr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dirty="0"/>
          </a:p>
        </p:txBody>
      </p:sp>
      <p:sp>
        <p:nvSpPr>
          <p:cNvPr id="7" name="Подзаголовок 6">
            <a:extLst>
              <a:ext uri="{FF2B5EF4-FFF2-40B4-BE49-F238E27FC236}">
                <a16:creationId xmlns="" xmlns:a16="http://schemas.microsoft.com/office/drawing/2014/main" id="{3AFD8D3D-82CB-EA16-814E-A3FED8BBF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34" y="4164589"/>
            <a:ext cx="7524800" cy="2248737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spcBef>
                <a:spcPts val="600"/>
              </a:spcBef>
            </a:pPr>
            <a:r>
              <a:rPr b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Специальность:  08.02.01 «Строительство и эксплуатация зданий и сооружений»</a:t>
            </a:r>
          </a:p>
          <a:p>
            <a:pPr rtl="0">
              <a:spcBef>
                <a:spcPts val="600"/>
              </a:spcBef>
            </a:pPr>
            <a:r>
              <a:rPr lang="ru-RU" spc="0" dirty="0" smtClean="0"/>
              <a:t>Выполнила </a:t>
            </a:r>
            <a:r>
              <a:rPr spc="0" smtClean="0"/>
              <a:t>Гамзина И.В.</a:t>
            </a:r>
            <a:endParaRPr lang="ru-RU" spc="0" dirty="0"/>
          </a:p>
        </p:txBody>
      </p:sp>
    </p:spTree>
    <p:extLst>
      <p:ext uri="{BB962C8B-B14F-4D97-AF65-F5344CB8AC3E}">
        <p14:creationId xmlns=""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8">
            <a:extLst>
              <a:ext uri="{FF2B5EF4-FFF2-40B4-BE49-F238E27FC236}">
                <a16:creationId xmlns="" xmlns:a16="http://schemas.microsoft.com/office/drawing/2014/main" id="{B38CA53F-F8EE-9AA8-01B7-F90566F159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F85384B4-F5D2-6521-EDF6-AAF2511DE1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10</a:t>
            </a:fld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25138D39-DE26-CACA-E17F-0D30E82AA5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2640" y="381000"/>
            <a:ext cx="0" cy="6038848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FA3D4B50-54D0-CA63-02B8-46F00CBD04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051405" y="913958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A998E0FB-F056-814D-0480-795EEC9C92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051405" y="2096896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6D179EA3-9F21-20F9-B3EF-80C1C93186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051405" y="3279834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2C6B5CE2-4CD6-EA8F-61E1-8184FC066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051405" y="4462772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E3133598-58B4-2425-DC83-FAABE13E04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051405" y="5645710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777D880-3AED-452E-9168-BC1714785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525"/>
            <a:ext cx="11757261" cy="66513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965823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="" xmlns:a16="http://schemas.microsoft.com/office/drawing/2014/main" id="{9EA43EF1-009B-DB7B-7D0C-2867BEE96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19" y="238625"/>
            <a:ext cx="5744335" cy="97920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Контрольные вопросы:</a:t>
            </a:r>
          </a:p>
        </p:txBody>
      </p:sp>
      <p:sp>
        <p:nvSpPr>
          <p:cNvPr id="91" name="Текст 90">
            <a:extLst>
              <a:ext uri="{FF2B5EF4-FFF2-40B4-BE49-F238E27FC236}">
                <a16:creationId xmlns="" xmlns:a16="http://schemas.microsoft.com/office/drawing/2014/main" id="{8B0290DE-3F6E-5FEE-C40F-C7B3E29C3A7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98155" y="1349335"/>
            <a:ext cx="5753520" cy="631867"/>
          </a:xfrm>
        </p:spPr>
        <p:txBody>
          <a:bodyPr rtlCol="0"/>
          <a:lstStyle>
            <a:defPPr>
              <a:defRPr lang="ru-RU"/>
            </a:defPPr>
          </a:lstStyle>
          <a:p>
            <a:pPr marL="514350" indent="-514350" rtl="0">
              <a:buFont typeface="+mj-lt"/>
              <a:buAutoNum type="arabicPeriod"/>
            </a:pPr>
            <a:r>
              <a:rPr lang="ru-RU" sz="2800" b="0" cap="none" spc="0" dirty="0">
                <a:latin typeface="+mn-lt"/>
              </a:rPr>
              <a:t>Что такое малярный аппарат?</a:t>
            </a:r>
          </a:p>
        </p:txBody>
      </p:sp>
      <p:sp>
        <p:nvSpPr>
          <p:cNvPr id="95" name="Текст 94">
            <a:extLst>
              <a:ext uri="{FF2B5EF4-FFF2-40B4-BE49-F238E27FC236}">
                <a16:creationId xmlns="" xmlns:a16="http://schemas.microsoft.com/office/drawing/2014/main" id="{9C9924F1-3753-74B2-DDD5-B5340BB78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98155" y="2362645"/>
            <a:ext cx="6158595" cy="1311566"/>
          </a:xfrm>
        </p:spPr>
        <p:txBody>
          <a:bodyPr rtlCol="0"/>
          <a:lstStyle>
            <a:defPPr>
              <a:defRPr lang="ru-RU"/>
            </a:defPPr>
          </a:lstStyle>
          <a:p>
            <a:pPr rtl="0">
              <a:buNone/>
            </a:pPr>
            <a:r>
              <a:rPr lang="ru-RU" sz="2800" dirty="0"/>
              <a:t>2. Какие системы кроме технических входят в состав малярной станции?</a:t>
            </a:r>
          </a:p>
        </p:txBody>
      </p:sp>
      <p:sp>
        <p:nvSpPr>
          <p:cNvPr id="93" name="Текст 92">
            <a:extLst>
              <a:ext uri="{FF2B5EF4-FFF2-40B4-BE49-F238E27FC236}">
                <a16:creationId xmlns="" xmlns:a16="http://schemas.microsoft.com/office/drawing/2014/main" id="{D9B5BCF7-83AF-F5C9-0423-147C64DDC51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98155" y="4121651"/>
            <a:ext cx="5753520" cy="90101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800" b="0" cap="none" spc="0" dirty="0">
                <a:latin typeface="+mn-lt"/>
              </a:rPr>
              <a:t>3. Что можно сделать в течении смены с помощью данного аппарата?</a:t>
            </a:r>
          </a:p>
        </p:txBody>
      </p:sp>
      <p:pic>
        <p:nvPicPr>
          <p:cNvPr id="68" name="Рисунок 11" descr="Небоскребы крупным планом">
            <a:extLst>
              <a:ext uri="{FF2B5EF4-FFF2-40B4-BE49-F238E27FC236}">
                <a16:creationId xmlns="" xmlns:a16="http://schemas.microsoft.com/office/drawing/2014/main" id="{A0327B68-D192-4EDA-F3AE-366C54CED4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6000" contrast="-2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blipFill dpi="0" rotWithShape="1"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 b="124"/>
            </a:stretch>
          </a:blipFill>
        </p:spPr>
      </p:pic>
      <p:pic>
        <p:nvPicPr>
          <p:cNvPr id="69" name="Рисунок 8" descr="Изогнутый небоскреб на фоне голубого неба">
            <a:extLst>
              <a:ext uri="{FF2B5EF4-FFF2-40B4-BE49-F238E27FC236}">
                <a16:creationId xmlns="" xmlns:a16="http://schemas.microsoft.com/office/drawing/2014/main" id="{EB131536-3790-0769-3F4B-54C44B98F3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5" name="Нижний колонтитул 34">
            <a:extLst>
              <a:ext uri="{FF2B5EF4-FFF2-40B4-BE49-F238E27FC236}">
                <a16:creationId xmlns="" xmlns:a16="http://schemas.microsoft.com/office/drawing/2014/main" id="{978E9DBF-D6A0-80E9-5F4C-B1782C5CD470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6" name="Номер слайда 35">
            <a:extLst>
              <a:ext uri="{FF2B5EF4-FFF2-40B4-BE49-F238E27FC236}">
                <a16:creationId xmlns="" xmlns:a16="http://schemas.microsoft.com/office/drawing/2014/main" id="{B6B0F1EA-6238-43CB-79BF-1872F34BB86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11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7288018-F98A-4AC9-AD57-42B82F0B8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2615" y="1596912"/>
            <a:ext cx="3496907" cy="34969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31196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4" descr="Белая современная архитектура">
            <a:extLst>
              <a:ext uri="{FF2B5EF4-FFF2-40B4-BE49-F238E27FC236}">
                <a16:creationId xmlns="" xmlns:a16="http://schemas.microsoft.com/office/drawing/2014/main" id="{F96F20C9-F169-573A-32C0-8FA15642A6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4" name="Текст 83">
            <a:extLst>
              <a:ext uri="{FF2B5EF4-FFF2-40B4-BE49-F238E27FC236}">
                <a16:creationId xmlns="" xmlns:a16="http://schemas.microsoft.com/office/drawing/2014/main" id="{F6A0489E-C8E2-CAE5-9FFC-28CC9E086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08262" y="3886299"/>
            <a:ext cx="2121408" cy="212140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85" name="Текст 84">
            <a:extLst>
              <a:ext uri="{FF2B5EF4-FFF2-40B4-BE49-F238E27FC236}">
                <a16:creationId xmlns="" xmlns:a16="http://schemas.microsoft.com/office/drawing/2014/main" id="{D396BF65-AA7F-3F0F-FE49-EA87C2828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EB4325A5-D39C-C1D3-2E04-F741DCBB2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E6C7ECE-6B8F-A6C6-C92D-4C1BB6245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12</a:t>
            </a:fld>
            <a:endParaRPr lang="ru-RU" dirty="0"/>
          </a:p>
        </p:txBody>
      </p:sp>
      <p:sp>
        <p:nvSpPr>
          <p:cNvPr id="9" name="Заголовок 23">
            <a:extLst>
              <a:ext uri="{FF2B5EF4-FFF2-40B4-BE49-F238E27FC236}">
                <a16:creationId xmlns="" xmlns:a16="http://schemas.microsoft.com/office/drawing/2014/main" id="{61C70C4B-A1F7-4261-8EAF-B745A207C592}"/>
              </a:ext>
            </a:extLst>
          </p:cNvPr>
          <p:cNvSpPr txBox="1">
            <a:spLocks/>
          </p:cNvSpPr>
          <p:nvPr/>
        </p:nvSpPr>
        <p:spPr>
          <a:xfrm>
            <a:off x="844257" y="551909"/>
            <a:ext cx="10122632" cy="6520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ru-RU"/>
              <a:t>Список литературы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724D7A3A-8EF6-442B-8B7F-8BC8F4B45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13" y="1203963"/>
            <a:ext cx="10999624" cy="212140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hlinkClick r:id="rId5"/>
              </a:rPr>
              <a:t>https://ru.wikipedia.org/wiki</a:t>
            </a: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hlinkClick r:id="rId6"/>
              </a:rPr>
              <a:t>http://stroy-server.ru/notes/peredvizhnye-malyarnye-stantsii</a:t>
            </a: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hlinkClick r:id="rId7"/>
              </a:rPr>
              <a:t>http://landscapeforum.ru/oborudovanie-dlya-malyarnyx-rabot/</a:t>
            </a:r>
            <a:endParaRPr lang="ru-RU" sz="2000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784012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143" y="425885"/>
            <a:ext cx="5026671" cy="69832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Цель работы</a:t>
            </a:r>
          </a:p>
        </p:txBody>
      </p:sp>
      <p:pic>
        <p:nvPicPr>
          <p:cNvPr id="22" name="Рисунок 11" descr="Небоскребы крупным планом">
            <a:extLst>
              <a:ext uri="{FF2B5EF4-FFF2-40B4-BE49-F238E27FC236}">
                <a16:creationId xmlns="" xmlns:a16="http://schemas.microsoft.com/office/drawing/2014/main" id="{02CB0A40-C392-7AEB-F580-EA0981B3CB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6000" contrast="-2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94302" y="775047"/>
            <a:ext cx="4597556" cy="5549900"/>
          </a:xfrm>
          <a:blipFill dpi="0" rotWithShape="1"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 b="124"/>
            </a:stretch>
          </a:blipFill>
        </p:spPr>
      </p:pic>
      <p:sp>
        <p:nvSpPr>
          <p:cNvPr id="21" name="Объект 20">
            <a:extLst>
              <a:ext uri="{FF2B5EF4-FFF2-40B4-BE49-F238E27FC236}">
                <a16:creationId xmlns=""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92426"/>
            <a:ext cx="5928986" cy="2441372"/>
          </a:xfrm>
        </p:spPr>
        <p:txBody>
          <a:bodyPr rtlCol="0"/>
          <a:lstStyle>
            <a:defPPr>
              <a:defRPr lang="ru-RU"/>
            </a:defPPr>
          </a:lstStyle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ru-RU" sz="3200" cap="none" dirty="0"/>
              <a:t>Познакомиться с устройством работы малярных станций и агрегатов </a:t>
            </a:r>
          </a:p>
          <a:p>
            <a:pPr rtl="0"/>
            <a:endParaRPr lang="ru-RU" cap="none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D15BEAD-012C-AF1F-9EBB-243A511C90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206060" y="455992"/>
            <a:ext cx="2743200" cy="1336433"/>
          </a:xfrm>
          <a:prstGeom prst="rect">
            <a:avLst/>
          </a:prstGeom>
          <a:solidFill>
            <a:srgbClr val="4A5EE6">
              <a:alpha val="87843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2D578531-1E9F-3E5A-7A85-E9CA9A5C73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726029" y="775047"/>
            <a:ext cx="244075" cy="5549900"/>
          </a:xfrm>
          <a:prstGeom prst="rect">
            <a:avLst/>
          </a:prstGeom>
          <a:solidFill>
            <a:srgbClr val="4A5EE6">
              <a:alpha val="7607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173505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263" y="633871"/>
            <a:ext cx="3532111" cy="83167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cap="none" dirty="0">
                <a:solidFill>
                  <a:schemeClr val="bg1"/>
                </a:solidFill>
              </a:rPr>
              <a:t>Задачи: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8481" y="884981"/>
            <a:ext cx="5160723" cy="3832965"/>
          </a:xfrm>
        </p:spPr>
        <p:txBody>
          <a:bodyPr rtlCol="0"/>
          <a:lstStyle>
            <a:defPPr>
              <a:defRPr lang="ru-RU"/>
            </a:defPPr>
          </a:lstStyle>
          <a:p>
            <a:pPr marL="342900" indent="-342900" rtl="0">
              <a:buAutoNum type="arabicPeriod"/>
            </a:pPr>
            <a:r>
              <a:rPr lang="ru-RU" sz="2400" dirty="0"/>
              <a:t>Узнать что такое малярная станция;</a:t>
            </a:r>
          </a:p>
          <a:p>
            <a:pPr marL="342900" indent="-342900" rtl="0">
              <a:buAutoNum type="arabicPeriod"/>
            </a:pPr>
            <a:r>
              <a:rPr lang="ru-RU" sz="2400" dirty="0"/>
              <a:t>Узнать какие механизмы входят в состав малярных станций и агрегатов</a:t>
            </a:r>
          </a:p>
          <a:p>
            <a:pPr marL="342900" indent="-342900">
              <a:buFontTx/>
              <a:buAutoNum type="arabicPeriod"/>
            </a:pPr>
            <a:r>
              <a:rPr lang="ru-RU" sz="2400" dirty="0"/>
              <a:t>Разобраться в принципе работы малярных станций и агрегатов</a:t>
            </a:r>
          </a:p>
          <a:p>
            <a:pPr marL="342900" indent="-342900" rtl="0">
              <a:buAutoNum type="arabicPeriod"/>
            </a:pPr>
            <a:endParaRPr lang="ru-RU" dirty="0"/>
          </a:p>
          <a:p>
            <a:pPr marL="342900" indent="-342900" rtl="0">
              <a:buAutoNum type="arabicPeriod"/>
            </a:pPr>
            <a:endParaRPr lang="ru-RU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="" xmlns:a16="http://schemas.microsoft.com/office/drawing/2014/main" id="{32E16497-4AD4-29BC-9602-2FDFDA688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8829558" y="3024357"/>
            <a:ext cx="6291068" cy="38404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5A2D1EE3-10BA-7879-1DC3-ACF7D44361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3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8932607-84DB-4F6B-B679-3747094BD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32" b="15589"/>
          <a:stretch/>
        </p:blipFill>
        <p:spPr>
          <a:xfrm>
            <a:off x="350603" y="1885770"/>
            <a:ext cx="4183820" cy="44761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250014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887" y="638827"/>
            <a:ext cx="2803628" cy="68893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план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0E8B56C7-C38F-E96E-3C19-8ACF8AF9E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810" y="1606239"/>
            <a:ext cx="6034216" cy="3645522"/>
          </a:xfrm>
        </p:spPr>
        <p:txBody>
          <a:bodyPr rtlCol="0"/>
          <a:lstStyle>
            <a:defPPr>
              <a:defRPr lang="ru-RU"/>
            </a:defPPr>
          </a:lstStyle>
          <a:p>
            <a:pPr marL="457200" indent="-457200" rtl="0">
              <a:buAutoNum type="arabicPeriod"/>
            </a:pPr>
            <a:r>
              <a:rPr lang="ru-RU" dirty="0"/>
              <a:t>Что такое малярная станция</a:t>
            </a:r>
          </a:p>
          <a:p>
            <a:pPr marL="457200" indent="-457200" rtl="0">
              <a:buAutoNum type="arabicPeriod"/>
            </a:pPr>
            <a:r>
              <a:rPr lang="ru-RU" sz="2000" dirty="0"/>
              <a:t>Механизмы малярных </a:t>
            </a:r>
            <a:r>
              <a:rPr lang="ru-RU" sz="2000" dirty="0" smtClean="0"/>
              <a:t>станций</a:t>
            </a:r>
            <a:endParaRPr lang="ru-RU" dirty="0"/>
          </a:p>
          <a:p>
            <a:pPr marL="457200" indent="-457200" rtl="0">
              <a:buAutoNum type="arabicPeriod"/>
            </a:pPr>
            <a:r>
              <a:rPr lang="ru-RU" dirty="0"/>
              <a:t>Малярный агрегат</a:t>
            </a:r>
          </a:p>
          <a:p>
            <a:pPr marL="457200" indent="-457200" rtl="0">
              <a:buAutoNum type="arabicPeriod"/>
            </a:pPr>
            <a:r>
              <a:rPr lang="ru-RU" dirty="0"/>
              <a:t>Контрольные вопросы</a:t>
            </a:r>
          </a:p>
          <a:p>
            <a:pPr marL="457200" indent="-457200" rtl="0">
              <a:buAutoNum type="arabicPeriod"/>
            </a:pPr>
            <a:r>
              <a:rPr lang="ru-RU" dirty="0"/>
              <a:t>Список литературы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440E13AC-B5E7-B132-0EB7-541E53B3DA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21615323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0C8CC3-7107-300E-F28E-20A5D6EB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56" y="351835"/>
            <a:ext cx="10122632" cy="65205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dirty="0"/>
              <a:t>Что такое малярная станция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DC2019C-5BC9-A628-7DDB-469DAE4B64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BB68C79-AE91-FF3F-0612-FC961FFD31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5E12DBCB-72BD-4AD9-B413-91F90B785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786" y="879598"/>
            <a:ext cx="10851270" cy="150131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000" i="1" spc="160" dirty="0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Малярная станция </a:t>
            </a:r>
            <a:r>
              <a:rPr lang="ru-RU" sz="2000" b="0" i="0" dirty="0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—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 передвижной фургон с механизмами и оборудованием, размещенными в технологической последовательности для приготовления, транспортирования и нанесения на поверхность малярных составов.</a:t>
            </a: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6AE9108-85A3-404A-89CD-39A027B83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95" y="2278061"/>
            <a:ext cx="4793032" cy="44922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DE598E0-9F40-482C-93DD-4F0A3E668547}"/>
              </a:ext>
            </a:extLst>
          </p:cNvPr>
          <p:cNvSpPr txBox="1"/>
          <p:nvPr/>
        </p:nvSpPr>
        <p:spPr>
          <a:xfrm>
            <a:off x="5662031" y="2407632"/>
            <a:ext cx="541470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Передвижная малярная станция</a:t>
            </a: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– растворонасосы СО-69 – 2 шт.;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— вибросито СО-3 — 2 шт.;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 — краскотерки СО-110 — 3 шт.;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 — насосы-эмульгаторы – 2 шт.;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— электросмесители СО-11 -2 шт.;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 — роторная мелотерка СО-53 – 1 шт.;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 – электроколонка — 1 шт.;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 – дозировочные бачки воды для олифы – 2 шт.;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 – электроклееварка СО-141;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 – компрессор СО-7Б — 1 шт.;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 — красконагнетательные баки со шлангами и краскораспылителями – 3 компл.;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 – приготовленный колер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32889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2FB9C5-183A-3556-D047-215BDB00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68" y="351833"/>
            <a:ext cx="10122632" cy="99857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dirty="0"/>
              <a:t>Механизмы малярных станций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0065600C-1EAF-4C1A-B42A-8D6050701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312" y="1350407"/>
            <a:ext cx="11178819" cy="4499247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ru-RU" sz="1800" b="0" i="0" dirty="0">
                <a:solidFill>
                  <a:srgbClr val="000000"/>
                </a:solidFill>
                <a:effectLst/>
                <a:latin typeface="Helvetica Neue"/>
              </a:rPr>
              <a:t>Кроме технологического оборудования в состав станций входят системы электрооборудования, автоматики, управления, вентиляции, отопления и водоснабжения. Станции могут работать круглогодично.</a:t>
            </a:r>
          </a:p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Helvetica Neue"/>
              </a:rPr>
              <a:t>В кузове станции смонтированы три технологические линии: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Helvetica Neue"/>
              </a:rPr>
              <a:t>1) водных, водно-клеевых красок и грунтовок, клеевых красок;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Helvetica Neue"/>
              </a:rPr>
              <a:t>2) клеевых и масляных шпаклевок;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Helvetica Neue"/>
              </a:rPr>
              <a:t>3) масляных и эмалевых красок.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B8C7655-18CF-47D0-B7E9-AC2719B7B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042" y="3518766"/>
            <a:ext cx="5572191" cy="31685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29524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3C921613-A2A4-672F-8CE1-64641C5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12" y="199896"/>
            <a:ext cx="10122632" cy="65205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Малярный агрегат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D06328D1-86D0-5845-5BEB-2B038E46A1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5524" y="5455436"/>
            <a:ext cx="1943837" cy="34766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Президент</a:t>
            </a:r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59" name="Нижний колонтитул 58">
            <a:extLst>
              <a:ext uri="{FF2B5EF4-FFF2-40B4-BE49-F238E27FC236}">
                <a16:creationId xmlns="" xmlns:a16="http://schemas.microsoft.com/office/drawing/2014/main" id="{F1FF8459-BD47-4502-A26F-B546D64F37B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0" name="Номер слайда 59">
            <a:extLst>
              <a:ext uri="{FF2B5EF4-FFF2-40B4-BE49-F238E27FC236}">
                <a16:creationId xmlns="" xmlns:a16="http://schemas.microsoft.com/office/drawing/2014/main" id="{B7C966D4-C0C9-F9AA-B8C0-3770EAC247CE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7</a:t>
            </a:fld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3DD24BFA-AD28-4778-872E-467ACB2F0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448" y="1135161"/>
            <a:ext cx="5997349" cy="543737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476F491C-5FC3-4987-9099-7C7087DE20F4}"/>
              </a:ext>
            </a:extLst>
          </p:cNvPr>
          <p:cNvSpPr txBox="1"/>
          <p:nvPr/>
        </p:nvSpPr>
        <p:spPr>
          <a:xfrm>
            <a:off x="172234" y="1278783"/>
            <a:ext cx="4888282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600" b="0" i="0" dirty="0">
                <a:solidFill>
                  <a:srgbClr val="000000"/>
                </a:solidFill>
                <a:effectLst/>
                <a:latin typeface="Helvetica Neue"/>
              </a:rPr>
              <a:t>Малярный агрегат станции укомплектован механизмами для приготовления из полуфабрикатов, процеживания, транспортирования к рабочим местам и нанесения на обрабатываемые поверхности клеевых, масляных и синтетических шпаклевок, грунтовочных составов, водно-клеевых,    масляных и синтетических красок.</a:t>
            </a:r>
            <a:endParaRPr lang="ru-RU" sz="2600" b="1" dirty="0">
              <a:solidFill>
                <a:schemeClr val="accent1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1271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A5A88C8A-A776-4713-9DD3-821441FDB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007" y="1703539"/>
            <a:ext cx="7398790" cy="458753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9DE21BA7-E5C4-4FD7-6C9E-DCF6B195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11" y="209546"/>
            <a:ext cx="10122632" cy="109858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i="0" dirty="0">
                <a:effectLst/>
                <a:latin typeface="Roboto" panose="02000000000000000000" pitchFamily="2" charset="0"/>
              </a:rPr>
              <a:t>Универсальная удочка для нанесения малярных составов</a:t>
            </a:r>
            <a:endParaRPr lang="ru-RU" sz="3200" dirty="0"/>
          </a:p>
        </p:txBody>
      </p:sp>
      <p:sp>
        <p:nvSpPr>
          <p:cNvPr id="151" name="Нижний колонтитул 150">
            <a:extLst>
              <a:ext uri="{FF2B5EF4-FFF2-40B4-BE49-F238E27FC236}">
                <a16:creationId xmlns="" xmlns:a16="http://schemas.microsoft.com/office/drawing/2014/main" id="{403B5C57-609F-2909-BE5E-3352E6AC4971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152" name="Номер слайда 151">
            <a:extLst>
              <a:ext uri="{FF2B5EF4-FFF2-40B4-BE49-F238E27FC236}">
                <a16:creationId xmlns="" xmlns:a16="http://schemas.microsoft.com/office/drawing/2014/main" id="{1C1F8493-B963-CDFF-50B9-BC053FA825A8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8</a:t>
            </a:fld>
            <a:endParaRPr lang="ru-RU" dirty="0"/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1B061920-58C1-44A6-A205-5D0CEFB26C4F}"/>
              </a:ext>
            </a:extLst>
          </p:cNvPr>
          <p:cNvSpPr txBox="1"/>
          <p:nvPr/>
        </p:nvSpPr>
        <p:spPr>
          <a:xfrm>
            <a:off x="184759" y="1308134"/>
            <a:ext cx="409914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Малярные агрегаты комплектуют универсальными малярными удочками (</a:t>
            </a:r>
            <a:r>
              <a:rPr lang="ru-RU" sz="20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а)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с набором форсунок воздушного (</a:t>
            </a:r>
            <a:r>
              <a:rPr lang="ru-RU" sz="20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б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) и безвоздушного (</a:t>
            </a:r>
            <a:r>
              <a:rPr lang="ru-RU" sz="20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в)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распыления. Удочки присоединяют к материальному рукаву с помощью штуцера. Составными частями удочки являются корпус </a:t>
            </a:r>
            <a:r>
              <a:rPr lang="ru-RU" sz="20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1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распылителя, воздухопровод </a:t>
            </a:r>
            <a:r>
              <a:rPr lang="ru-RU" sz="20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с воздушным краном </a:t>
            </a:r>
            <a:r>
              <a:rPr lang="ru-RU" sz="20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4,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материалопровод </a:t>
            </a:r>
            <a:r>
              <a:rPr lang="ru-RU" sz="20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3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с пусковой скобой 5. К корпусу распылителя сменные форсунки крепят накидными гайками </a:t>
            </a:r>
            <a:r>
              <a:rPr lang="ru-RU" sz="20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8.</a:t>
            </a:r>
            <a:endParaRPr lang="ru-R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99976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984B4FB8-6256-4F44-F50B-954ED8BB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187890"/>
            <a:ext cx="10122632" cy="80166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dirty="0"/>
              <a:t>Принцип работы малярных станций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DD1FD97-ECA8-A83C-7727-187711310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52F19C2-AF93-9D25-71CF-17F90A8DA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D8CCBC7-05B4-43E3-89BF-88594F963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311" y="1077238"/>
            <a:ext cx="11411211" cy="1816274"/>
          </a:xfrm>
        </p:spPr>
        <p:txBody>
          <a:bodyPr/>
          <a:lstStyle/>
          <a:p>
            <a:r>
              <a:rPr lang="ru-RU" sz="2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Станция укомплектована следующими механизмами и инструментами: четырьмя удочками, шестью механизированными шпателями, шестью пистолетами-распылителями, двумя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альфрейными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пистолетами, двумя нагнетательными бачками и набором ручных инструментов.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На станции работают двое рабочих: мастер-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колерщик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(он же моторист) и подручный. Станция может обслуживать специализированную бригаду из 32 человек. С помощью станции можно выполнить в течение смены следующие работы:</a:t>
            </a: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9A01BCE-A46A-4ED0-8509-0C450CCA9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34" y="3964489"/>
            <a:ext cx="9234708" cy="25896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61766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Custom 9">
      <a:dk1>
        <a:srgbClr val="36393B"/>
      </a:dk1>
      <a:lt1>
        <a:srgbClr val="FFFFFF"/>
      </a:lt1>
      <a:dk2>
        <a:srgbClr val="3AEFCC"/>
      </a:dk2>
      <a:lt2>
        <a:srgbClr val="E7E4E6"/>
      </a:lt2>
      <a:accent1>
        <a:srgbClr val="4A5EE6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E62F0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66612511_TF34357351_Win32" id="{3C97B414-B4F7-4C3E-B410-CF083A695DBE}" vid="{97B7DC3C-02F2-46AC-9C9C-08A6D4DC8CA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Темная модернистская презентация</Template>
  <TotalTime>201</TotalTime>
  <Words>308</Words>
  <Application>Microsoft Office PowerPoint</Application>
  <PresentationFormat>Произвольный</PresentationFormat>
  <Paragraphs>74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УСТРОЙСТВО, РАБОЧИЕ ПРОЦЕССЫ МАЛЯРНЫХ СТАНЦИЙ И АГРЕГАТОВ По МДК 01.02 «проект производства работ» </vt:lpstr>
      <vt:lpstr>Цель работы</vt:lpstr>
      <vt:lpstr>Задачи:</vt:lpstr>
      <vt:lpstr>план</vt:lpstr>
      <vt:lpstr>Что такое малярная станция</vt:lpstr>
      <vt:lpstr>Механизмы малярных станций</vt:lpstr>
      <vt:lpstr>Малярный агрегат</vt:lpstr>
      <vt:lpstr>Универсальная удочка для нанесения малярных составов</vt:lpstr>
      <vt:lpstr>Принцип работы малярных станций</vt:lpstr>
      <vt:lpstr>Слайд 10</vt:lpstr>
      <vt:lpstr>Контрольные вопросы: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УСТРОЙСТВО, РАБОЧИЕ ПРОЦЕССЫ МАЛЯРНЫХ СТАНЦИЙ И АГРЕГАТОВ</dc:title>
  <dc:creator>Данил</dc:creator>
  <cp:lastModifiedBy>Григорий</cp:lastModifiedBy>
  <cp:revision>19</cp:revision>
  <dcterms:created xsi:type="dcterms:W3CDTF">2022-10-14T17:04:32Z</dcterms:created>
  <dcterms:modified xsi:type="dcterms:W3CDTF">2023-08-26T12:50:07Z</dcterms:modified>
</cp:coreProperties>
</file>