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83" r:id="rId5"/>
    <p:sldId id="282" r:id="rId6"/>
    <p:sldId id="284" r:id="rId7"/>
    <p:sldId id="261" r:id="rId8"/>
    <p:sldId id="260" r:id="rId9"/>
    <p:sldId id="264" r:id="rId10"/>
    <p:sldId id="265" r:id="rId11"/>
    <p:sldId id="266" r:id="rId12"/>
    <p:sldId id="268" r:id="rId13"/>
    <p:sldId id="269" r:id="rId14"/>
    <p:sldId id="279" r:id="rId15"/>
    <p:sldId id="281" r:id="rId16"/>
    <p:sldId id="280" r:id="rId17"/>
    <p:sldId id="272" r:id="rId18"/>
    <p:sldId id="273" r:id="rId19"/>
    <p:sldId id="271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BCE0D"/>
    <a:srgbClr val="4901C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F05F9C-B4E4-44A9-9F2D-D2AEB2E9179D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56528-EA15-48A1-B8CE-8011732D9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F05F9C-B4E4-44A9-9F2D-D2AEB2E9179D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56528-EA15-48A1-B8CE-8011732D9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F05F9C-B4E4-44A9-9F2D-D2AEB2E9179D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56528-EA15-48A1-B8CE-8011732D9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F05F9C-B4E4-44A9-9F2D-D2AEB2E9179D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56528-EA15-48A1-B8CE-8011732D9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F05F9C-B4E4-44A9-9F2D-D2AEB2E9179D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56528-EA15-48A1-B8CE-8011732D9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F05F9C-B4E4-44A9-9F2D-D2AEB2E9179D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56528-EA15-48A1-B8CE-8011732D9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F05F9C-B4E4-44A9-9F2D-D2AEB2E9179D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56528-EA15-48A1-B8CE-8011732D9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F05F9C-B4E4-44A9-9F2D-D2AEB2E9179D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56528-EA15-48A1-B8CE-8011732D9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F05F9C-B4E4-44A9-9F2D-D2AEB2E9179D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56528-EA15-48A1-B8CE-8011732D9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F05F9C-B4E4-44A9-9F2D-D2AEB2E9179D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56528-EA15-48A1-B8CE-8011732D9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F05F9C-B4E4-44A9-9F2D-D2AEB2E9179D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56528-EA15-48A1-B8CE-8011732D9E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 advClick="0" advTm="8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EF05F9C-B4E4-44A9-9F2D-D2AEB2E9179D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D756528-EA15-48A1-B8CE-8011732D9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 advClick="0" advTm="8000">
    <p:fad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77724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История Новороссийского колледжа строительства и экономики</a:t>
            </a:r>
            <a:endParaRPr lang="ru-RU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Рисунок 7" descr="ADeMMsQu7mU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47165" y="0"/>
            <a:ext cx="321675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14348" y="5214951"/>
            <a:ext cx="7715304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КОЛЛЕДЖУ – 85 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pic>
        <p:nvPicPr>
          <p:cNvPr id="7" name="Рисунок 6" descr="logo_nkse85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2786058"/>
            <a:ext cx="3577500" cy="1886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283922" cy="5684730"/>
          </a:xfrm>
        </p:spPr>
        <p:txBody>
          <a:bodyPr>
            <a:noAutofit/>
          </a:bodyPr>
          <a:lstStyle/>
          <a:p>
            <a:pPr marL="0" indent="504000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Garamond" pitchFamily="18" charset="0"/>
              </a:rPr>
              <a:t>28.06.2006 г</a:t>
            </a:r>
            <a:r>
              <a:rPr lang="ru-RU" sz="3200" b="1" dirty="0" smtClean="0">
                <a:latin typeface="Garamond" pitchFamily="18" charset="0"/>
              </a:rPr>
              <a:t>. путем слияния федеральных государственных образовательных учреждений среднего профессионального образования «Новороссийский государственный колледж строительных технологий, экономики и менеджмента» и «Новороссийский техникум градостроительства и экономики» был образован "Новороссийский колледж строительства и экономики"</a:t>
            </a:r>
            <a:endParaRPr lang="ru-RU" sz="3200" b="1" dirty="0">
              <a:latin typeface="Garamond" pitchFamily="18" charset="0"/>
            </a:endParaRPr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kol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7504" y="260648"/>
            <a:ext cx="8859734" cy="3620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 корпус 1 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5576" y="4077072"/>
            <a:ext cx="3439589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Без киоска исправленный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4077073"/>
            <a:ext cx="352839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74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73569">
            <a:off x="766692" y="798442"/>
            <a:ext cx="7692378" cy="5128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98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476672"/>
            <a:ext cx="8748972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fc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476672"/>
            <a:ext cx="8748973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755576" y="3717032"/>
            <a:ext cx="7560840" cy="25922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Новороссийский колледж строительства и экономики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>в конкурсной борьбе получили право на создание центров подготовки волонтеров для организации и проведении 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>XXII Олимпийских зимних игр и  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>XI </a:t>
            </a:r>
            <a:r>
              <a:rPr lang="ru-RU" sz="3200" b="1" dirty="0" err="1" smtClean="0">
                <a:solidFill>
                  <a:srgbClr val="0000FF"/>
                </a:solidFill>
              </a:rPr>
              <a:t>Паралимпийских</a:t>
            </a:r>
            <a:r>
              <a:rPr lang="ru-RU" sz="3200" b="1" dirty="0" smtClean="0">
                <a:solidFill>
                  <a:srgbClr val="0000FF"/>
                </a:solidFill>
              </a:rPr>
              <a:t> зимних игр 2014 года в г.Сочи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9501188" y="5857875"/>
            <a:ext cx="100012" cy="196850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0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332656"/>
            <a:ext cx="8501122" cy="5596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56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95936" y="116632"/>
            <a:ext cx="5004048" cy="3336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_758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504" y="764704"/>
            <a:ext cx="3582144" cy="537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760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39952" y="3573016"/>
            <a:ext cx="4536504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759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124744"/>
            <a:ext cx="2862064" cy="4293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76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07904" y="116632"/>
            <a:ext cx="4716016" cy="3144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767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07904" y="3429000"/>
            <a:ext cx="4644008" cy="3096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DC107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140310"/>
            <a:ext cx="8087538" cy="6289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42852"/>
          </a:xfrm>
        </p:spPr>
        <p:txBody>
          <a:bodyPr>
            <a:noAutofit/>
          </a:bodyPr>
          <a:lstStyle/>
          <a:p>
            <a:pPr algn="ctr"/>
            <a:endParaRPr lang="ru-RU" sz="28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57232"/>
            <a:ext cx="8183880" cy="5391568"/>
          </a:xfrm>
        </p:spPr>
        <p:txBody>
          <a:bodyPr>
            <a:normAutofit/>
          </a:bodyPr>
          <a:lstStyle/>
          <a:p>
            <a:pPr marL="0" indent="504000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Garamond" pitchFamily="18" charset="0"/>
              </a:rPr>
              <a:t>24.09.1930</a:t>
            </a:r>
            <a:r>
              <a:rPr lang="ru-RU" sz="4000" b="1" dirty="0" smtClean="0">
                <a:solidFill>
                  <a:srgbClr val="002060"/>
                </a:solidFill>
                <a:latin typeface="Garamond" pitchFamily="18" charset="0"/>
              </a:rPr>
              <a:t> в г. Новороссийске при </a:t>
            </a:r>
            <a:r>
              <a:rPr lang="ru-RU" sz="4000" b="1" dirty="0" err="1" smtClean="0">
                <a:solidFill>
                  <a:srgbClr val="002060"/>
                </a:solidFill>
                <a:latin typeface="Garamond" pitchFamily="18" charset="0"/>
              </a:rPr>
              <a:t>цемзаводе</a:t>
            </a:r>
            <a:r>
              <a:rPr lang="ru-RU" sz="4000" b="1" dirty="0" smtClean="0">
                <a:solidFill>
                  <a:srgbClr val="002060"/>
                </a:solidFill>
                <a:latin typeface="Garamond" pitchFamily="18" charset="0"/>
              </a:rPr>
              <a:t> «Пролетарий» был организован силикатный техникум. Первым директором был назначен Ф.С.Шульгин. Открыты отделения: механическое, теплотехническое, химическое (по цементу).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404664"/>
            <a:ext cx="8075240" cy="1170456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7" name="Рисунок 6" descr="2 корпус 1 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928670"/>
            <a:ext cx="3975975" cy="3867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Без киоска исправленный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500042"/>
            <a:ext cx="4714908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logo_nkse8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34" y="4286256"/>
            <a:ext cx="4542204" cy="1953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ist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3573016"/>
            <a:ext cx="4320480" cy="2878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928670"/>
            <a:ext cx="817699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</a:rPr>
              <a:t>1931 год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1A3337"/>
                </a:solidFill>
                <a:effectLst/>
                <a:latin typeface="Garamond" pitchFamily="18" charset="0"/>
                <a:ea typeface="Times New Roman" pitchFamily="18" charset="0"/>
              </a:rPr>
              <a:t>Занятия в техникуме проводились в здании ФЗУ в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1A3337"/>
                </a:solidFill>
                <a:effectLst/>
                <a:latin typeface="Garamond" pitchFamily="18" charset="0"/>
                <a:ea typeface="Times New Roman" pitchFamily="18" charset="0"/>
              </a:rPr>
              <a:t>ц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1A3337"/>
                </a:solidFill>
                <a:effectLst/>
                <a:latin typeface="Garamond" pitchFamily="18" charset="0"/>
                <a:ea typeface="Times New Roman" pitchFamily="18" charset="0"/>
              </a:rPr>
              <a:t>/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1A3337"/>
                </a:solidFill>
                <a:effectLst/>
                <a:latin typeface="Garamond" pitchFamily="18" charset="0"/>
                <a:ea typeface="Times New Roman" pitchFamily="18" charset="0"/>
              </a:rPr>
              <a:t>з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1A3337"/>
                </a:solidFill>
                <a:effectLst/>
                <a:latin typeface="Garamond" pitchFamily="18" charset="0"/>
                <a:ea typeface="Times New Roman" pitchFamily="18" charset="0"/>
              </a:rPr>
              <a:t> «Пролетарий»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3501008"/>
            <a:ext cx="3816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A3337"/>
                </a:solidFill>
                <a:effectLst/>
                <a:latin typeface="Garamond" pitchFamily="18" charset="0"/>
                <a:ea typeface="Times New Roman" pitchFamily="18" charset="0"/>
              </a:rPr>
              <a:t>1933 год Состоялся первый выпуск молодых специалистов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ist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4214818"/>
            <a:ext cx="3312368" cy="2206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1472" y="714356"/>
            <a:ext cx="839301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0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</a:rPr>
              <a:t> 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</a:rPr>
              <a:t>Летом 1942 года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" pitchFamily="18" charset="0"/>
                <a:ea typeface="Times New Roman" pitchFamily="18" charset="0"/>
              </a:rPr>
              <a:t>техникум 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" pitchFamily="18" charset="0"/>
                <a:ea typeface="Times New Roman" pitchFamily="18" charset="0"/>
              </a:rPr>
              <a:t> из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" pitchFamily="18" charset="0"/>
                <a:ea typeface="Times New Roman" pitchFamily="18" charset="0"/>
              </a:rPr>
              <a:t>3-х преподавателей и 12 учащихся 4-го курса был эвакуирован в г.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aramond" pitchFamily="18" charset="0"/>
                <a:ea typeface="Times New Roman" pitchFamily="18" charset="0"/>
              </a:rPr>
              <a:t>Чемкент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" pitchFamily="18" charset="0"/>
                <a:ea typeface="Times New Roman" pitchFamily="18" charset="0"/>
              </a:rPr>
              <a:t>, а затем в г. Коканд Узбекской СССР </a:t>
            </a:r>
          </a:p>
          <a:p>
            <a:pPr marL="0" marR="0" lvl="0" indent="50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</a:endParaRPr>
          </a:p>
          <a:p>
            <a:pPr marL="0" marR="0" lvl="0" indent="50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1A3337"/>
              </a:solidFill>
              <a:effectLst/>
              <a:latin typeface="Garamond" pitchFamily="18" charset="0"/>
              <a:ea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9570" y="6488668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Библиотека колледжа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ist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643570" y="1285860"/>
            <a:ext cx="289522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928934"/>
            <a:ext cx="8183880" cy="3106106"/>
          </a:xfrm>
        </p:spPr>
        <p:txBody>
          <a:bodyPr>
            <a:normAutofit fontScale="90000"/>
          </a:bodyPr>
          <a:lstStyle/>
          <a:p>
            <a:pPr lvl="0" indent="504000" eaLnBrk="0" fontAlgn="base" hangingPunct="0">
              <a:spcAft>
                <a:spcPct val="0"/>
              </a:spcAft>
            </a:pPr>
            <a:r>
              <a:rPr lang="ru-RU" dirty="0" smtClean="0">
                <a:solidFill>
                  <a:srgbClr val="1A3337"/>
                </a:solidFill>
                <a:effectLst/>
                <a:latin typeface="Garamond" pitchFamily="18" charset="0"/>
                <a:ea typeface="Times New Roman" pitchFamily="18" charset="0"/>
              </a:rPr>
              <a:t/>
            </a:r>
            <a:br>
              <a:rPr lang="ru-RU" dirty="0" smtClean="0">
                <a:solidFill>
                  <a:srgbClr val="1A3337"/>
                </a:solidFill>
                <a:effectLst/>
                <a:latin typeface="Garamond" pitchFamily="18" charset="0"/>
                <a:ea typeface="Times New Roman" pitchFamily="18" charset="0"/>
              </a:rPr>
            </a:br>
            <a:r>
              <a:rPr lang="ru-RU" dirty="0" smtClean="0">
                <a:solidFill>
                  <a:srgbClr val="1A3337"/>
                </a:solidFill>
                <a:effectLst/>
                <a:latin typeface="Garamond" pitchFamily="18" charset="0"/>
                <a:ea typeface="Times New Roman" pitchFamily="18" charset="0"/>
              </a:rPr>
              <a:t/>
            </a:r>
            <a:br>
              <a:rPr lang="ru-RU" dirty="0" smtClean="0">
                <a:solidFill>
                  <a:srgbClr val="1A3337"/>
                </a:solidFill>
                <a:effectLst/>
                <a:latin typeface="Garamond" pitchFamily="18" charset="0"/>
                <a:ea typeface="Times New Roman" pitchFamily="18" charset="0"/>
              </a:rPr>
            </a:br>
            <a:r>
              <a:rPr lang="ru-RU" dirty="0" smtClean="0">
                <a:solidFill>
                  <a:srgbClr val="1A3337"/>
                </a:solidFill>
                <a:effectLst/>
                <a:latin typeface="Garamond" pitchFamily="18" charset="0"/>
                <a:ea typeface="Times New Roman" pitchFamily="18" charset="0"/>
              </a:rPr>
              <a:t/>
            </a:r>
            <a:br>
              <a:rPr lang="ru-RU" dirty="0" smtClean="0">
                <a:solidFill>
                  <a:srgbClr val="1A3337"/>
                </a:solidFill>
                <a:effectLst/>
                <a:latin typeface="Garamond" pitchFamily="18" charset="0"/>
                <a:ea typeface="Times New Roman" pitchFamily="18" charset="0"/>
              </a:rPr>
            </a:br>
            <a:r>
              <a:rPr lang="ru-RU" dirty="0" smtClean="0">
                <a:solidFill>
                  <a:srgbClr val="1A3337"/>
                </a:solidFill>
                <a:effectLst/>
                <a:latin typeface="Garamond" pitchFamily="18" charset="0"/>
                <a:ea typeface="Times New Roman" pitchFamily="18" charset="0"/>
              </a:rPr>
              <a:t/>
            </a:r>
            <a:br>
              <a:rPr lang="ru-RU" dirty="0" smtClean="0">
                <a:solidFill>
                  <a:srgbClr val="1A3337"/>
                </a:solidFill>
                <a:effectLst/>
                <a:latin typeface="Garamond" pitchFamily="18" charset="0"/>
                <a:ea typeface="Times New Roman" pitchFamily="18" charset="0"/>
              </a:rPr>
            </a:br>
            <a:r>
              <a:rPr lang="ru-RU" dirty="0" smtClean="0">
                <a:solidFill>
                  <a:srgbClr val="1A3337"/>
                </a:solidFill>
                <a:effectLst/>
                <a:latin typeface="Garamond" pitchFamily="18" charset="0"/>
                <a:ea typeface="Times New Roman" pitchFamily="18" charset="0"/>
              </a:rPr>
              <a:t/>
            </a:r>
            <a:br>
              <a:rPr lang="ru-RU" dirty="0" smtClean="0">
                <a:solidFill>
                  <a:srgbClr val="1A3337"/>
                </a:solidFill>
                <a:effectLst/>
                <a:latin typeface="Garamond" pitchFamily="18" charset="0"/>
                <a:ea typeface="Times New Roman" pitchFamily="18" charset="0"/>
              </a:rPr>
            </a:br>
            <a:r>
              <a:rPr lang="ru-RU" dirty="0" smtClean="0">
                <a:solidFill>
                  <a:srgbClr val="1A3337"/>
                </a:solidFill>
                <a:effectLst/>
                <a:latin typeface="Garamond" pitchFamily="18" charset="0"/>
                <a:ea typeface="Times New Roman" pitchFamily="18" charset="0"/>
              </a:rPr>
              <a:t/>
            </a:r>
            <a:br>
              <a:rPr lang="ru-RU" dirty="0" smtClean="0">
                <a:solidFill>
                  <a:srgbClr val="1A3337"/>
                </a:solidFill>
                <a:effectLst/>
                <a:latin typeface="Garamond" pitchFamily="18" charset="0"/>
                <a:ea typeface="Times New Roman" pitchFamily="18" charset="0"/>
              </a:rPr>
            </a:br>
            <a:r>
              <a:rPr lang="ru-RU" sz="4400" dirty="0" smtClean="0"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</a:rPr>
              <a:t>1944 год  </a:t>
            </a:r>
            <a:r>
              <a:rPr lang="ru-RU" sz="4400" dirty="0" smtClean="0">
                <a:solidFill>
                  <a:srgbClr val="1A3337"/>
                </a:solidFill>
                <a:effectLst/>
                <a:latin typeface="Garamond" pitchFamily="18" charset="0"/>
                <a:ea typeface="Times New Roman" pitchFamily="18" charset="0"/>
              </a:rPr>
              <a:t>техникум возвратился в родной город. </a:t>
            </a:r>
            <a:br>
              <a:rPr lang="ru-RU" sz="4400" dirty="0" smtClean="0">
                <a:solidFill>
                  <a:srgbClr val="1A3337"/>
                </a:solidFill>
                <a:effectLst/>
                <a:latin typeface="Garamond" pitchFamily="18" charset="0"/>
                <a:ea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</a:br>
            <a:r>
              <a:rPr lang="ru-RU" sz="4400" dirty="0" smtClean="0"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</a:rPr>
              <a:t>1945 год  </a:t>
            </a:r>
            <a:r>
              <a:rPr lang="ru-RU" sz="4400" dirty="0" smtClean="0">
                <a:solidFill>
                  <a:srgbClr val="1A3337"/>
                </a:solidFill>
                <a:effectLst/>
                <a:latin typeface="Garamond" pitchFamily="18" charset="0"/>
                <a:ea typeface="Times New Roman" pitchFamily="18" charset="0"/>
              </a:rPr>
              <a:t>Новороссийский силикатный техникум был переименован в Новороссийский индустриальный </a:t>
            </a:r>
            <a:r>
              <a:rPr lang="ru-RU" sz="4900" dirty="0" smtClean="0">
                <a:solidFill>
                  <a:srgbClr val="1A3337"/>
                </a:solidFill>
                <a:latin typeface="Garamond" pitchFamily="18" charset="0"/>
                <a:ea typeface="Times New Roman" pitchFamily="18" charset="0"/>
              </a:rPr>
              <a:t/>
            </a:r>
            <a:br>
              <a:rPr lang="ru-RU" sz="4900" dirty="0" smtClean="0">
                <a:solidFill>
                  <a:srgbClr val="1A3337"/>
                </a:solidFill>
                <a:latin typeface="Garamond" pitchFamily="18" charset="0"/>
                <a:ea typeface="Times New Roman" pitchFamily="18" charset="0"/>
              </a:rPr>
            </a:br>
            <a:endParaRPr lang="ru-RU" sz="4900" dirty="0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571744"/>
            <a:ext cx="8183880" cy="3463296"/>
          </a:xfrm>
        </p:spPr>
        <p:txBody>
          <a:bodyPr>
            <a:normAutofit fontScale="90000"/>
          </a:bodyPr>
          <a:lstStyle/>
          <a:p>
            <a:pPr lvl="0"/>
            <a:r>
              <a:rPr lang="ru-RU" sz="4800" dirty="0" smtClean="0">
                <a:solidFill>
                  <a:srgbClr val="C00000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1958 год- </a:t>
            </a:r>
            <a:r>
              <a:rPr lang="ru-RU" sz="4800" dirty="0" smtClean="0">
                <a:solidFill>
                  <a:srgbClr val="1A3337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Техникум получил новый учебный корпус в центре города по адресу ул. Рубина, 5.</a:t>
            </a:r>
            <a:r>
              <a:rPr lang="ru-RU" sz="4800" dirty="0" smtClean="0">
                <a:solidFill>
                  <a:schemeClr val="tx1"/>
                </a:solidFill>
                <a:effectLst/>
                <a:latin typeface="Garamond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/>
                <a:latin typeface="Garamond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Garamond" pitchFamily="18" charset="0"/>
              </a:rPr>
            </a:br>
            <a:endParaRPr lang="ru-RU" dirty="0"/>
          </a:p>
        </p:txBody>
      </p:sp>
      <p:pic>
        <p:nvPicPr>
          <p:cNvPr id="4" name="Содержимое 3" descr="1ist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642918"/>
            <a:ext cx="2917767" cy="1941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_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77712" y="116632"/>
            <a:ext cx="5047153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ist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52120" y="3645024"/>
            <a:ext cx="1958827" cy="2738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14282" y="530352"/>
            <a:ext cx="4071966" cy="56132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b="1" dirty="0" smtClean="0">
              <a:solidFill>
                <a:srgbClr val="000099"/>
              </a:solidFill>
              <a:latin typeface="a_Albionic" pitchFamily="34" charset="-52"/>
            </a:endParaRPr>
          </a:p>
          <a:p>
            <a:pPr>
              <a:buNone/>
            </a:pPr>
            <a:r>
              <a:rPr lang="ru-RU" sz="3300" b="1" dirty="0" smtClean="0">
                <a:solidFill>
                  <a:srgbClr val="C00000"/>
                </a:solidFill>
                <a:latin typeface="a_Albionic" pitchFamily="34" charset="-52"/>
              </a:rPr>
              <a:t>В 1978 году колледжу  присвоено имя Ленинского комсомола;</a:t>
            </a: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a_Albionic" pitchFamily="34" charset="-52"/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a_Albionic" pitchFamily="34" charset="-52"/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a_Albionic" pitchFamily="34" charset="-52"/>
            </a:endParaRPr>
          </a:p>
          <a:p>
            <a:endParaRPr lang="ru-RU" b="1" dirty="0" smtClean="0">
              <a:solidFill>
                <a:srgbClr val="C00000"/>
              </a:solidFill>
              <a:latin typeface="a_Albionic" pitchFamily="34" charset="-52"/>
            </a:endParaRPr>
          </a:p>
          <a:p>
            <a:r>
              <a:rPr lang="ru-RU" sz="4700" b="1" dirty="0" smtClean="0">
                <a:solidFill>
                  <a:srgbClr val="C00000"/>
                </a:solidFill>
                <a:latin typeface="a_Albionic" pitchFamily="34" charset="-52"/>
              </a:rPr>
              <a:t>В 1980 году колледж награжден орденом </a:t>
            </a:r>
          </a:p>
          <a:p>
            <a:pPr>
              <a:buNone/>
            </a:pPr>
            <a:r>
              <a:rPr lang="ru-RU" sz="4700" b="1" dirty="0" smtClean="0">
                <a:solidFill>
                  <a:srgbClr val="C00000"/>
                </a:solidFill>
                <a:latin typeface="a_Albionic" pitchFamily="34" charset="-52"/>
              </a:rPr>
              <a:t>«Знак Почета».</a:t>
            </a:r>
          </a:p>
          <a:p>
            <a:pPr>
              <a:buNone/>
            </a:pPr>
            <a:endParaRPr lang="ru-RU" b="1" dirty="0" smtClean="0">
              <a:solidFill>
                <a:srgbClr val="000099"/>
              </a:solidFill>
              <a:latin typeface="a_Albionic" pitchFamily="34" charset="-52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adm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357166"/>
            <a:ext cx="3831888" cy="315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Без киоска исправленный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08020" y="4003110"/>
            <a:ext cx="3435913" cy="264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143240" y="500042"/>
            <a:ext cx="589325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04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</a:rPr>
              <a:t>2002 год -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A3337"/>
                </a:solidFill>
                <a:effectLst/>
                <a:latin typeface="Garamond" pitchFamily="18" charset="0"/>
                <a:ea typeface="Times New Roman" pitchFamily="18" charset="0"/>
              </a:rPr>
              <a:t>директором колледжа назначен </a:t>
            </a:r>
            <a:r>
              <a:rPr lang="ru-RU" sz="3600" b="1" dirty="0" smtClean="0">
                <a:latin typeface="Garamond" pitchFamily="18" charset="0"/>
              </a:rPr>
              <a:t>Почетный строитель Российской Федерации, Заслуженный строитель Кубани, кандидат философских наук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A3337"/>
                </a:solidFill>
                <a:effectLst/>
                <a:latin typeface="Garamond" pitchFamily="18" charset="0"/>
                <a:ea typeface="Times New Roman" pitchFamily="18" charset="0"/>
              </a:rPr>
              <a:t>Шейко В.Н.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</a:endParaRPr>
          </a:p>
          <a:p>
            <a:pPr marL="0" marR="0" lvl="0" indent="50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A3337"/>
              </a:solidFill>
              <a:effectLst/>
              <a:latin typeface="Garamond" pitchFamily="18" charset="0"/>
              <a:ea typeface="Times New Roman" pitchFamily="18" charset="0"/>
            </a:endParaRPr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 flipV="1">
            <a:off x="467544" y="142852"/>
            <a:ext cx="8208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0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pic>
        <p:nvPicPr>
          <p:cNvPr id="5" name="Рисунок 4" descr="2 корпус 1 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500042"/>
            <a:ext cx="807249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354</TotalTime>
  <Words>168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История Новороссийского колледжа строительства и экономики</vt:lpstr>
      <vt:lpstr>Слайд 2</vt:lpstr>
      <vt:lpstr>Слайд 3</vt:lpstr>
      <vt:lpstr>Слайд 4</vt:lpstr>
      <vt:lpstr>      1944 год  техникум возвратился в родной город.   1945 год  Новороссийский силикатный техникум был переименован в Новороссийский индустриальный  </vt:lpstr>
      <vt:lpstr>1958 год- Техникум получил новый учебный корпус в центре города по адресу ул. Рубина, 5.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Новороссийский колледж строительства и экономики  в конкурсной борьбе получили право на создание центров подготовки волонтеров для организации и проведении  XXII Олимпийских зимних игр и   XI Паралимпийских зимних игр 2014 года в г.Сочи</vt:lpstr>
      <vt:lpstr>Слайд 16</vt:lpstr>
      <vt:lpstr>Слайд 17</vt:lpstr>
      <vt:lpstr>Слайд 18</vt:lpstr>
      <vt:lpstr>Слайд 19</vt:lpstr>
      <vt:lpstr>Слайд 20</vt:lpstr>
    </vt:vector>
  </TitlesOfParts>
  <Company>NKSE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Новороссийского колледжа строительства и экономики</dc:title>
  <dc:creator>user</dc:creator>
  <cp:lastModifiedBy>user</cp:lastModifiedBy>
  <cp:revision>38</cp:revision>
  <dcterms:created xsi:type="dcterms:W3CDTF">2013-03-19T09:05:16Z</dcterms:created>
  <dcterms:modified xsi:type="dcterms:W3CDTF">2015-09-08T09:09:26Z</dcterms:modified>
</cp:coreProperties>
</file>