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0"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0AAB9648-7D25-4C8F-9C9A-C50FF89B04CC}" type="datetimeFigureOut">
              <a:rPr lang="ru-RU" smtClean="0"/>
              <a:t>10.10.2015</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D0089E3-60AC-4CFA-8403-4BEC35AADEB1}" type="slidenum">
              <a:rPr lang="ru-RU" smtClean="0"/>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D0089E3-60AC-4CFA-8403-4BEC35AADE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D0089E3-60AC-4CFA-8403-4BEC35AADEB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D0089E3-60AC-4CFA-8403-4BEC35AADE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0AAB9648-7D25-4C8F-9C9A-C50FF89B04CC}" type="datetimeFigureOut">
              <a:rPr lang="ru-RU" smtClean="0"/>
              <a:t>10.10.2015</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D0089E3-60AC-4CFA-8403-4BEC35AADEB1}" type="slidenum">
              <a:rPr lang="ru-RU" smtClean="0"/>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CD0089E3-60AC-4CFA-8403-4BEC35AADEB1}" type="slidenum">
              <a:rPr lang="ru-RU" smtClean="0"/>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CD0089E3-60AC-4CFA-8403-4BEC35AADEB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D0089E3-60AC-4CFA-8403-4BEC35AADEB1}" type="slidenum">
              <a:rPr lang="ru-RU" smtClean="0"/>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AAB9648-7D25-4C8F-9C9A-C50FF89B04CC}" type="datetimeFigureOut">
              <a:rPr lang="ru-RU" smtClean="0"/>
              <a:t>10.10.2015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D0089E3-60AC-4CFA-8403-4BEC35AADE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0AAB9648-7D25-4C8F-9C9A-C50FF89B04CC}" type="datetimeFigureOut">
              <a:rPr lang="ru-RU" smtClean="0"/>
              <a:t>10.10.2015</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D0089E3-60AC-4CFA-8403-4BEC35AADEB1}" type="slidenum">
              <a:rPr lang="ru-RU" smtClean="0"/>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0AAB9648-7D25-4C8F-9C9A-C50FF89B04CC}" type="datetimeFigureOut">
              <a:rPr lang="ru-RU" smtClean="0"/>
              <a:t>10.10.2015</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D0089E3-60AC-4CFA-8403-4BEC35AADEB1}" type="slidenum">
              <a:rPr lang="ru-RU" smtClean="0"/>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AAB9648-7D25-4C8F-9C9A-C50FF89B04CC}" type="datetimeFigureOut">
              <a:rPr lang="ru-RU" smtClean="0"/>
              <a:t>10.10.2015</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D0089E3-60AC-4CFA-8403-4BEC35AADEB1}" type="slidenum">
              <a:rPr lang="ru-RU" smtClean="0"/>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2415952"/>
            <a:ext cx="8589640" cy="4442048"/>
          </a:xfrm>
        </p:spPr>
        <p:txBody>
          <a:bodyPr>
            <a:normAutofit fontScale="90000"/>
          </a:bodyPr>
          <a:lstStyle/>
          <a:p>
            <a:pPr algn="l"/>
            <a:r>
              <a:rPr lang="ru-RU" b="1" dirty="0">
                <a:latin typeface="Bookman Old Style" pitchFamily="18" charset="0"/>
              </a:rPr>
              <a:t>Правовые нормы, относящиеся к информации, правонарушения в информационной сфере, меры их предупреждения</a:t>
            </a:r>
            <a:endParaRPr lang="ru-RU" dirty="0">
              <a:latin typeface="Bookman Old Style" pitchFamily="18" charset="0"/>
            </a:endParaRPr>
          </a:p>
        </p:txBody>
      </p:sp>
      <p:pic>
        <p:nvPicPr>
          <p:cNvPr id="1026" name="Picture 2" descr="C:\Program Files\Microsoft Office\MEDIA\CAGCAT10\j0186348.wmf"/>
          <p:cNvPicPr>
            <a:picLocks noChangeAspect="1" noChangeArrowheads="1"/>
          </p:cNvPicPr>
          <p:nvPr/>
        </p:nvPicPr>
        <p:blipFill>
          <a:blip r:embed="rId2" cstate="print"/>
          <a:srcRect/>
          <a:stretch>
            <a:fillRect/>
          </a:stretch>
        </p:blipFill>
        <p:spPr bwMode="auto">
          <a:xfrm>
            <a:off x="6084168" y="260648"/>
            <a:ext cx="2585448" cy="363062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Times New Roman" pitchFamily="18" charset="0"/>
                <a:cs typeface="Times New Roman" pitchFamily="18" charset="0"/>
              </a:rPr>
              <a:t>Предупреждение компьютерных преступлений</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buNone/>
            </a:pPr>
            <a:endParaRPr lang="ru-RU" dirty="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При </a:t>
            </a:r>
            <a:r>
              <a:rPr lang="ru-RU" dirty="0">
                <a:latin typeface="Times New Roman" pitchFamily="18" charset="0"/>
                <a:cs typeface="Times New Roman" pitchFamily="18" charset="0"/>
              </a:rPr>
              <a:t>разработке компьютерных систем, выход из строя или ошибки в работе которых могут привести к тяжёлым последствиям, вопросы компьютерной безопасности становятся первоочередными. Известно много мер, направленных на предупреждение преступления.</a:t>
            </a:r>
          </a:p>
          <a:p>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229600" cy="4525963"/>
          </a:xfrm>
        </p:spPr>
        <p:txBody>
          <a:bodyPr>
            <a:noAutofit/>
          </a:bodyPr>
          <a:lstStyle/>
          <a:p>
            <a:pPr>
              <a:buNone/>
            </a:pP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 К техническим мерам относят</a:t>
            </a:r>
            <a:r>
              <a:rPr lang="ru-RU" sz="2400" dirty="0" smtClean="0">
                <a:latin typeface="Times New Roman" pitchFamily="18" charset="0"/>
                <a:cs typeface="Times New Roman" pitchFamily="18" charset="0"/>
              </a:rPr>
              <a:t>:</a:t>
            </a:r>
          </a:p>
          <a:p>
            <a:pPr>
              <a:buNone/>
            </a:pPr>
            <a:endParaRPr lang="ru-RU" sz="2400" dirty="0" smtClean="0">
              <a:latin typeface="Times New Roman" pitchFamily="18" charset="0"/>
              <a:cs typeface="Times New Roman" pitchFamily="18" charset="0"/>
            </a:endParaRPr>
          </a:p>
          <a:p>
            <a:pPr>
              <a:buNone/>
            </a:pPr>
            <a:endParaRPr lang="ru-RU" sz="2400" dirty="0">
              <a:latin typeface="Times New Roman" pitchFamily="18" charset="0"/>
              <a:cs typeface="Times New Roman" pitchFamily="18" charset="0"/>
            </a:endParaRP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защиту от несанкционированного доступа к системе,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резервирование особо важных компьютерных подсистем,</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организацию вычислительных сетей с возможностью перераспределения ресурсов в случае нарушения работоспособности отдельных звеньев,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установку оборудования обнаружения и тушения пожара,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оборудования обнаружения воды,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принятие конструкционных мер защиты от хищений, саботажа, диверсий, взрывов, установку резервных систем электропитания,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оснащение помещений замками, установку сигнализации и многое другое. </a:t>
            </a:r>
          </a:p>
          <a:p>
            <a:endParaRPr lang="ru-RU" sz="2400" dirty="0">
              <a:latin typeface="Times New Roman" pitchFamily="18" charset="0"/>
              <a:cs typeface="Times New Roman" pitchFamily="18" charset="0"/>
            </a:endParaRPr>
          </a:p>
        </p:txBody>
      </p:sp>
      <p:pic>
        <p:nvPicPr>
          <p:cNvPr id="7170" name="Picture 2" descr="C:\Program Files\Microsoft Office\MEDIA\CAGCAT10\j0234657.wmf"/>
          <p:cNvPicPr>
            <a:picLocks noChangeAspect="1" noChangeArrowheads="1"/>
          </p:cNvPicPr>
          <p:nvPr/>
        </p:nvPicPr>
        <p:blipFill>
          <a:blip r:embed="rId2" cstate="print"/>
          <a:srcRect/>
          <a:stretch>
            <a:fillRect/>
          </a:stretch>
        </p:blipFill>
        <p:spPr bwMode="auto">
          <a:xfrm>
            <a:off x="7452320" y="260648"/>
            <a:ext cx="1331640" cy="129611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76672"/>
            <a:ext cx="8291264" cy="5649491"/>
          </a:xfrm>
        </p:spPr>
        <p:txBody>
          <a:bodyPr>
            <a:noAutofit/>
          </a:bodyPr>
          <a:lstStyle/>
          <a:p>
            <a:pPr algn="ctr">
              <a:buNone/>
            </a:pPr>
            <a:r>
              <a:rPr lang="ru-RU" sz="2400" b="1" dirty="0">
                <a:latin typeface="Times New Roman" pitchFamily="18" charset="0"/>
                <a:cs typeface="Times New Roman" pitchFamily="18" charset="0"/>
              </a:rPr>
              <a:t>К организационным мерам относят</a:t>
            </a:r>
            <a:r>
              <a:rPr lang="ru-RU" sz="2400" b="1" dirty="0" smtClean="0">
                <a:latin typeface="Times New Roman" pitchFamily="18" charset="0"/>
                <a:cs typeface="Times New Roman" pitchFamily="18" charset="0"/>
              </a:rPr>
              <a:t>:</a:t>
            </a:r>
          </a:p>
          <a:p>
            <a:pPr algn="ctr">
              <a:buNone/>
            </a:pPr>
            <a:endParaRPr lang="ru-RU" sz="2400" b="1" dirty="0" smtClean="0">
              <a:latin typeface="Times New Roman" pitchFamily="18" charset="0"/>
              <a:cs typeface="Times New Roman" pitchFamily="18" charset="0"/>
            </a:endParaRPr>
          </a:p>
          <a:p>
            <a:pPr algn="ctr">
              <a:buNone/>
            </a:pPr>
            <a:endParaRPr lang="ru-RU" sz="2400" dirty="0">
              <a:latin typeface="Times New Roman" pitchFamily="18" charset="0"/>
              <a:cs typeface="Times New Roman" pitchFamily="18" charset="0"/>
            </a:endParaRP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охрану вычислительного центра,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тщательный подбор персонала,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исключение случаев ведения особо важных работ только одним человеком,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наличие плана восстановления работоспособности центра после выхода его из строя,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организацию обслуживания вычислительного центра посторонней организацией или лицами, незаинтересованными в сокрытии фактов нарушения работы центра,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универсальность средств защиты от всех пользователей (включая высшее руководство), </a:t>
            </a:r>
          </a:p>
          <a:p>
            <a:pPr>
              <a:buNone/>
            </a:pPr>
            <a:r>
              <a:rPr lang="ru-RU" sz="2400"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 возложение ответственности на лиц, которые должны обеспечить безопасность центра.  </a:t>
            </a:r>
          </a:p>
        </p:txBody>
      </p:sp>
      <p:pic>
        <p:nvPicPr>
          <p:cNvPr id="8194" name="Picture 2" descr="C:\Program Files\Microsoft Office\MEDIA\CAGCAT10\j0234687.gif"/>
          <p:cNvPicPr>
            <a:picLocks noChangeAspect="1" noChangeArrowheads="1" noCrop="1"/>
          </p:cNvPicPr>
          <p:nvPr/>
        </p:nvPicPr>
        <p:blipFill>
          <a:blip r:embed="rId2" cstate="print"/>
          <a:srcRect/>
          <a:stretch>
            <a:fillRect/>
          </a:stretch>
        </p:blipFill>
        <p:spPr bwMode="auto">
          <a:xfrm>
            <a:off x="6372200" y="980728"/>
            <a:ext cx="2308845" cy="13602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8291264" cy="5505475"/>
          </a:xfrm>
        </p:spPr>
        <p:txBody>
          <a:bodyPr>
            <a:noAutofit/>
          </a:bodyPr>
          <a:lstStyle/>
          <a:p>
            <a:pPr>
              <a:buNone/>
            </a:pPr>
            <a:r>
              <a:rPr lang="ru-RU" sz="2800" b="1" dirty="0" smtClean="0">
                <a:latin typeface="Times New Roman" pitchFamily="18" charset="0"/>
                <a:cs typeface="Times New Roman" pitchFamily="18" charset="0"/>
              </a:rPr>
              <a:t>			К </a:t>
            </a:r>
            <a:r>
              <a:rPr lang="ru-RU" sz="2800" b="1" dirty="0">
                <a:latin typeface="Times New Roman" pitchFamily="18" charset="0"/>
                <a:cs typeface="Times New Roman" pitchFamily="18" charset="0"/>
              </a:rPr>
              <a:t>правовым мерам относят</a:t>
            </a:r>
            <a:r>
              <a:rPr lang="ru-RU" sz="2800" dirty="0" smtClean="0">
                <a:latin typeface="Times New Roman" pitchFamily="18" charset="0"/>
                <a:cs typeface="Times New Roman" pitchFamily="18" charset="0"/>
              </a:rPr>
              <a:t>:</a:t>
            </a:r>
          </a:p>
          <a:p>
            <a:pPr>
              <a:buNone/>
            </a:pPr>
            <a:endParaRPr lang="ru-RU" sz="2800" dirty="0">
              <a:latin typeface="Times New Roman" pitchFamily="18" charset="0"/>
              <a:cs typeface="Times New Roman" pitchFamily="18" charset="0"/>
            </a:endParaRP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разработку норм, устанавливающих ответственность за компьютерные преступления, </a:t>
            </a: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защита авторских прав программистов, </a:t>
            </a: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совершенствование уголовного, гражданского законодательства и судопроизводства.</a:t>
            </a: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общественный контроль за разработчиками компьютерных систем и принятие международных договоров об ограничениях, если они влияют или могут повлиять на военные, экономические и социальные аспекты жизни стран, заключающих соглашение.  </a:t>
            </a:r>
          </a:p>
          <a:p>
            <a:endParaRPr lang="ru-RU" sz="2800" dirty="0">
              <a:latin typeface="Times New Roman" pitchFamily="18" charset="0"/>
              <a:cs typeface="Times New Roman" pitchFamily="18" charset="0"/>
            </a:endParaRPr>
          </a:p>
        </p:txBody>
      </p:sp>
      <p:pic>
        <p:nvPicPr>
          <p:cNvPr id="9218" name="Picture 2" descr="C:\Program Files\Microsoft Office\MEDIA\CAGCAT10\j0285410.wmf"/>
          <p:cNvPicPr>
            <a:picLocks noChangeAspect="1" noChangeArrowheads="1"/>
          </p:cNvPicPr>
          <p:nvPr/>
        </p:nvPicPr>
        <p:blipFill>
          <a:blip r:embed="rId2" cstate="print"/>
          <a:srcRect/>
          <a:stretch>
            <a:fillRect/>
          </a:stretch>
        </p:blipFill>
        <p:spPr bwMode="auto">
          <a:xfrm>
            <a:off x="6948264" y="260648"/>
            <a:ext cx="1867205" cy="177667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772816"/>
            <a:ext cx="8229600" cy="4526280"/>
          </a:xfrm>
        </p:spPr>
        <p:txBody>
          <a:bodyPr/>
          <a:lstStyle/>
          <a:p>
            <a:pPr algn="ctr">
              <a:buNone/>
            </a:pPr>
            <a:r>
              <a:rPr lang="ru-RU" dirty="0" smtClean="0"/>
              <a:t>Успешная информационная деятельность людей во многом зависит от соблюдения таких этических норм и принципов, как честность, точность, корректность, объективность в оценке и представлении информации, порядочность и другие нравственные категории.</a:t>
            </a:r>
            <a:endParaRPr lang="ru-RU" dirty="0"/>
          </a:p>
        </p:txBody>
      </p:sp>
      <p:pic>
        <p:nvPicPr>
          <p:cNvPr id="10242" name="Picture 2" descr="C:\Program Files\Microsoft Office\MEDIA\CAGCAT10\j0292020.wmf"/>
          <p:cNvPicPr>
            <a:picLocks noChangeAspect="1" noChangeArrowheads="1"/>
          </p:cNvPicPr>
          <p:nvPr/>
        </p:nvPicPr>
        <p:blipFill>
          <a:blip r:embed="rId2" cstate="print"/>
          <a:srcRect/>
          <a:stretch>
            <a:fillRect/>
          </a:stretch>
        </p:blipFill>
        <p:spPr bwMode="auto">
          <a:xfrm>
            <a:off x="3491880" y="188640"/>
            <a:ext cx="1869034" cy="177393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916832"/>
            <a:ext cx="8208912" cy="2232248"/>
          </a:xfrm>
        </p:spPr>
        <p:txBody>
          <a:bodyPr>
            <a:noAutofit/>
          </a:bodyPr>
          <a:lstStyle/>
          <a:p>
            <a:pPr>
              <a:buNone/>
            </a:pPr>
            <a:r>
              <a:rPr lang="ru-RU" sz="2800" b="1" dirty="0" smtClean="0">
                <a:latin typeface="Times New Roman" pitchFamily="18" charset="0"/>
                <a:cs typeface="Times New Roman" pitchFamily="18" charset="0"/>
              </a:rPr>
              <a:t>	Информация </a:t>
            </a:r>
            <a:r>
              <a:rPr lang="ru-RU" sz="2800" dirty="0">
                <a:latin typeface="Times New Roman" pitchFamily="18" charset="0"/>
                <a:cs typeface="Times New Roman" pitchFamily="18" charset="0"/>
              </a:rPr>
              <a:t>является </a:t>
            </a:r>
            <a:r>
              <a:rPr lang="ru-RU" sz="2800" b="1" dirty="0">
                <a:latin typeface="Times New Roman" pitchFamily="18" charset="0"/>
                <a:cs typeface="Times New Roman" pitchFamily="18" charset="0"/>
              </a:rPr>
              <a:t>объектом правового регулирования</a:t>
            </a:r>
            <a:r>
              <a:rPr lang="ru-RU" sz="2800" dirty="0">
                <a:latin typeface="Times New Roman" pitchFamily="18" charset="0"/>
                <a:cs typeface="Times New Roman" pitchFamily="18" charset="0"/>
              </a:rPr>
              <a:t>. Информация не является материальным объектом, но она фиксируется на материальных носителях. Первоначально информация находится в памяти человека, а затем она отчуждается и переносится на материальные носители: книги, диски, кассеты и прочие накопители, предназначенные для хранения информации. </a:t>
            </a:r>
          </a:p>
          <a:p>
            <a:pPr>
              <a:buNone/>
            </a:pPr>
            <a:endParaRPr lang="ru-RU" sz="2800" dirty="0">
              <a:latin typeface="Times New Roman" pitchFamily="18" charset="0"/>
              <a:cs typeface="Times New Roman" pitchFamily="18" charset="0"/>
            </a:endParaRPr>
          </a:p>
        </p:txBody>
      </p:sp>
      <p:pic>
        <p:nvPicPr>
          <p:cNvPr id="2050" name="Picture 2" descr="C:\Program Files\Microsoft Office\MEDIA\CAGCAT10\j0196400.wmf"/>
          <p:cNvPicPr>
            <a:picLocks noChangeAspect="1" noChangeArrowheads="1"/>
          </p:cNvPicPr>
          <p:nvPr/>
        </p:nvPicPr>
        <p:blipFill>
          <a:blip r:embed="rId2" cstate="print"/>
          <a:srcRect/>
          <a:stretch>
            <a:fillRect/>
          </a:stretch>
        </p:blipFill>
        <p:spPr bwMode="auto">
          <a:xfrm>
            <a:off x="323528" y="188640"/>
            <a:ext cx="1695298" cy="181234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412776"/>
            <a:ext cx="8363272" cy="5289451"/>
          </a:xfrm>
        </p:spPr>
        <p:txBody>
          <a:bodyPr>
            <a:normAutofit/>
          </a:bodyPr>
          <a:lstStyle/>
          <a:p>
            <a:pPr>
              <a:buNone/>
            </a:pPr>
            <a:r>
              <a:rPr lang="ru-RU" sz="2400" dirty="0" smtClean="0">
                <a:latin typeface="Times New Roman" pitchFamily="18" charset="0"/>
                <a:cs typeface="Times New Roman" pitchFamily="18" charset="0"/>
              </a:rPr>
              <a:t>	Ни для кого не секрет, что очень часто книги, музыка и другие продукты интеллектуальной деятельности человека безо всякого на то согласия авторов или издательств размещаются на различных сайтах без ссылок на первоначальный источник. Созданный ими интеллектуальный продукт становится достоянием множества людей, которые пользуются им безвозмездно, и при этом не учитываются интересы тех, кто его создавал. Принимая во внимание, что информация практически ничем не отличается от другого объекта собственности, например машины, дома, мебели и прочих материальных продуктов, следует говорить о наличии подобных же прав собственности и на информационные продукты. </a:t>
            </a:r>
          </a:p>
          <a:p>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476672"/>
            <a:ext cx="8712968" cy="6048672"/>
          </a:xfrm>
        </p:spPr>
        <p:txBody>
          <a:bodyPr>
            <a:normAutofit fontScale="92500"/>
          </a:bodyPr>
          <a:lstStyle/>
          <a:p>
            <a:r>
              <a:rPr lang="ru-RU" sz="2400" b="1" dirty="0" smtClean="0">
                <a:latin typeface="Times New Roman" pitchFamily="18" charset="0"/>
                <a:cs typeface="Times New Roman" pitchFamily="18" charset="0"/>
              </a:rPr>
              <a:t>     Право </a:t>
            </a:r>
            <a:r>
              <a:rPr lang="ru-RU" sz="2400" b="1" dirty="0">
                <a:latin typeface="Times New Roman" pitchFamily="18" charset="0"/>
                <a:cs typeface="Times New Roman" pitchFamily="18" charset="0"/>
              </a:rPr>
              <a:t>собственности</a:t>
            </a:r>
            <a:r>
              <a:rPr lang="ru-RU" sz="2400" dirty="0">
                <a:latin typeface="Times New Roman" pitchFamily="18" charset="0"/>
                <a:cs typeface="Times New Roman" pitchFamily="18" charset="0"/>
              </a:rPr>
              <a:t> состоит из трех важных компонентов: право распоряжения, право владения, право пользования</a:t>
            </a:r>
            <a:r>
              <a:rPr lang="ru-RU" sz="2400" dirty="0" smtClean="0">
                <a:latin typeface="Times New Roman" pitchFamily="18" charset="0"/>
                <a:cs typeface="Times New Roman" pitchFamily="18" charset="0"/>
              </a:rPr>
              <a:t>.</a:t>
            </a:r>
          </a:p>
          <a:p>
            <a:pPr>
              <a:buNone/>
            </a:pPr>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     Право распоряжения </a:t>
            </a:r>
            <a:r>
              <a:rPr lang="ru-RU" sz="2400" dirty="0">
                <a:latin typeface="Times New Roman" pitchFamily="18" charset="0"/>
                <a:cs typeface="Times New Roman" pitchFamily="18" charset="0"/>
              </a:rPr>
              <a:t>состоит в том, что только субъект-</a:t>
            </a:r>
            <a:r>
              <a:rPr lang="ru-RU" sz="2400" b="1" dirty="0">
                <a:latin typeface="Times New Roman" pitchFamily="18" charset="0"/>
                <a:cs typeface="Times New Roman" pitchFamily="18" charset="0"/>
              </a:rPr>
              <a:t>владелец</a:t>
            </a:r>
            <a:r>
              <a:rPr lang="ru-RU" sz="2400" dirty="0">
                <a:latin typeface="Times New Roman" pitchFamily="18" charset="0"/>
                <a:cs typeface="Times New Roman" pitchFamily="18" charset="0"/>
              </a:rPr>
              <a:t> информации </a:t>
            </a:r>
            <a:r>
              <a:rPr lang="ru-RU" sz="2400" b="1" dirty="0">
                <a:latin typeface="Times New Roman" pitchFamily="18" charset="0"/>
                <a:cs typeface="Times New Roman" pitchFamily="18" charset="0"/>
              </a:rPr>
              <a:t>имеет право определять, кому </a:t>
            </a:r>
            <a:r>
              <a:rPr lang="ru-RU" sz="2400" dirty="0">
                <a:latin typeface="Times New Roman" pitchFamily="18" charset="0"/>
                <a:cs typeface="Times New Roman" pitchFamily="18" charset="0"/>
              </a:rPr>
              <a:t>эта информация может быть </a:t>
            </a:r>
            <a:r>
              <a:rPr lang="ru-RU" sz="2400" b="1" dirty="0">
                <a:latin typeface="Times New Roman" pitchFamily="18" charset="0"/>
                <a:cs typeface="Times New Roman" pitchFamily="18" charset="0"/>
              </a:rPr>
              <a:t>предоставлена</a:t>
            </a:r>
            <a:r>
              <a:rPr lang="ru-RU" sz="2400" dirty="0" smtClean="0">
                <a:latin typeface="Times New Roman" pitchFamily="18" charset="0"/>
                <a:cs typeface="Times New Roman" pitchFamily="18" charset="0"/>
              </a:rPr>
              <a:t>.</a:t>
            </a:r>
          </a:p>
          <a:p>
            <a:pPr>
              <a:buNone/>
            </a:pPr>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    Право владения</a:t>
            </a:r>
            <a:r>
              <a:rPr lang="ru-RU" sz="2400" dirty="0">
                <a:latin typeface="Times New Roman" pitchFamily="18" charset="0"/>
                <a:cs typeface="Times New Roman" pitchFamily="18" charset="0"/>
              </a:rPr>
              <a:t> должно обеспечивать субъекту-</a:t>
            </a:r>
            <a:r>
              <a:rPr lang="ru-RU" sz="2400" b="1" dirty="0">
                <a:latin typeface="Times New Roman" pitchFamily="18" charset="0"/>
                <a:cs typeface="Times New Roman" pitchFamily="18" charset="0"/>
              </a:rPr>
              <a:t>владельцу</a:t>
            </a:r>
            <a:r>
              <a:rPr lang="ru-RU" sz="2400" dirty="0">
                <a:latin typeface="Times New Roman" pitchFamily="18" charset="0"/>
                <a:cs typeface="Times New Roman" pitchFamily="18" charset="0"/>
              </a:rPr>
              <a:t> информации </a:t>
            </a:r>
            <a:r>
              <a:rPr lang="ru-RU" sz="2400" b="1" dirty="0">
                <a:latin typeface="Times New Roman" pitchFamily="18" charset="0"/>
                <a:cs typeface="Times New Roman" pitchFamily="18" charset="0"/>
              </a:rPr>
              <a:t>хранение</a:t>
            </a:r>
            <a:r>
              <a:rPr lang="ru-RU" sz="2400" dirty="0">
                <a:latin typeface="Times New Roman" pitchFamily="18" charset="0"/>
                <a:cs typeface="Times New Roman" pitchFamily="18" charset="0"/>
              </a:rPr>
              <a:t> информации в </a:t>
            </a:r>
            <a:r>
              <a:rPr lang="ru-RU" sz="2400" b="1" dirty="0">
                <a:latin typeface="Times New Roman" pitchFamily="18" charset="0"/>
                <a:cs typeface="Times New Roman" pitchFamily="18" charset="0"/>
              </a:rPr>
              <a:t>неизменном виде. Никто</a:t>
            </a:r>
            <a:r>
              <a:rPr lang="ru-RU" sz="2400" dirty="0">
                <a:latin typeface="Times New Roman" pitchFamily="18" charset="0"/>
                <a:cs typeface="Times New Roman" pitchFamily="18" charset="0"/>
              </a:rPr>
              <a:t>, кроме него, </a:t>
            </a:r>
            <a:r>
              <a:rPr lang="ru-RU" sz="2400" b="1" dirty="0">
                <a:latin typeface="Times New Roman" pitchFamily="18" charset="0"/>
                <a:cs typeface="Times New Roman" pitchFamily="18" charset="0"/>
              </a:rPr>
              <a:t>не может ее изменять</a:t>
            </a:r>
            <a:r>
              <a:rPr lang="ru-RU" sz="2400" dirty="0" smtClean="0">
                <a:latin typeface="Times New Roman" pitchFamily="18" charset="0"/>
                <a:cs typeface="Times New Roman" pitchFamily="18" charset="0"/>
              </a:rPr>
              <a:t>.</a:t>
            </a:r>
          </a:p>
          <a:p>
            <a:pPr>
              <a:buNone/>
            </a:pPr>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    Право пользования</a:t>
            </a:r>
            <a:r>
              <a:rPr lang="ru-RU" sz="2400" dirty="0">
                <a:latin typeface="Times New Roman" pitchFamily="18" charset="0"/>
                <a:cs typeface="Times New Roman" pitchFamily="18" charset="0"/>
              </a:rPr>
              <a:t> предоставляет субъекту-</a:t>
            </a:r>
            <a:r>
              <a:rPr lang="ru-RU" sz="2400" b="1" dirty="0">
                <a:latin typeface="Times New Roman" pitchFamily="18" charset="0"/>
                <a:cs typeface="Times New Roman" pitchFamily="18" charset="0"/>
              </a:rPr>
              <a:t>владельцу</a:t>
            </a:r>
            <a:r>
              <a:rPr lang="ru-RU" sz="2400" dirty="0">
                <a:latin typeface="Times New Roman" pitchFamily="18" charset="0"/>
                <a:cs typeface="Times New Roman" pitchFamily="18" charset="0"/>
              </a:rPr>
              <a:t> информации право ее </a:t>
            </a:r>
            <a:r>
              <a:rPr lang="ru-RU" sz="2400" b="1" dirty="0">
                <a:latin typeface="Times New Roman" pitchFamily="18" charset="0"/>
                <a:cs typeface="Times New Roman" pitchFamily="18" charset="0"/>
              </a:rPr>
              <a:t>использования </a:t>
            </a:r>
            <a:r>
              <a:rPr lang="ru-RU" sz="2400" dirty="0">
                <a:latin typeface="Times New Roman" pitchFamily="18" charset="0"/>
                <a:cs typeface="Times New Roman" pitchFamily="18" charset="0"/>
              </a:rPr>
              <a:t>только </a:t>
            </a:r>
            <a:r>
              <a:rPr lang="ru-RU" sz="2400" b="1" dirty="0">
                <a:latin typeface="Times New Roman" pitchFamily="18" charset="0"/>
                <a:cs typeface="Times New Roman" pitchFamily="18" charset="0"/>
              </a:rPr>
              <a:t>в своих интересах</a:t>
            </a:r>
            <a:r>
              <a:rPr lang="ru-RU" sz="2400" dirty="0" smtClean="0">
                <a:latin typeface="Times New Roman" pitchFamily="18" charset="0"/>
                <a:cs typeface="Times New Roman" pitchFamily="18" charset="0"/>
              </a:rPr>
              <a:t>.</a:t>
            </a:r>
          </a:p>
          <a:p>
            <a:pPr>
              <a:buNone/>
            </a:pPr>
            <a:r>
              <a:rPr lang="ru-RU" sz="2400" dirty="0" smtClean="0">
                <a:latin typeface="Times New Roman" pitchFamily="18" charset="0"/>
                <a:cs typeface="Times New Roman" pitchFamily="18" charset="0"/>
              </a:rPr>
              <a:t>	</a:t>
            </a:r>
          </a:p>
          <a:p>
            <a:pPr>
              <a:buNone/>
            </a:pP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Любой </a:t>
            </a:r>
            <a:r>
              <a:rPr lang="ru-RU" sz="2400" dirty="0">
                <a:latin typeface="Times New Roman" pitchFamily="18" charset="0"/>
                <a:cs typeface="Times New Roman" pitchFamily="18" charset="0"/>
              </a:rPr>
              <a:t>субъект-</a:t>
            </a:r>
            <a:r>
              <a:rPr lang="ru-RU" sz="2400" b="1" dirty="0">
                <a:latin typeface="Times New Roman" pitchFamily="18" charset="0"/>
                <a:cs typeface="Times New Roman" pitchFamily="18" charset="0"/>
              </a:rPr>
              <a:t>пользователь обязан приобрести эти права</a:t>
            </a:r>
            <a:r>
              <a:rPr lang="ru-RU" sz="2400" dirty="0">
                <a:latin typeface="Times New Roman" pitchFamily="18" charset="0"/>
                <a:cs typeface="Times New Roman" pitchFamily="18" charset="0"/>
              </a:rPr>
              <a:t>, прежде чем воспользоваться интересующим его информационным продуктом.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548680"/>
            <a:ext cx="8363272" cy="5577483"/>
          </a:xfrm>
        </p:spPr>
        <p:txBody>
          <a:bodyPr>
            <a:normAutofit/>
          </a:bodyPr>
          <a:lstStyle/>
          <a:p>
            <a:pPr algn="ctr">
              <a:buNone/>
            </a:pPr>
            <a:r>
              <a:rPr lang="ru-RU" sz="2800" b="1" dirty="0">
                <a:latin typeface="Times New Roman" pitchFamily="18" charset="0"/>
                <a:cs typeface="Times New Roman" pitchFamily="18" charset="0"/>
              </a:rPr>
              <a:t>Правонарушения в информационной сфере</a:t>
            </a:r>
            <a:r>
              <a:rPr lang="ru-RU" sz="2800" dirty="0">
                <a:latin typeface="Times New Roman" pitchFamily="18" charset="0"/>
                <a:cs typeface="Times New Roman" pitchFamily="18" charset="0"/>
              </a:rPr>
              <a:t>. </a:t>
            </a:r>
          </a:p>
          <a:p>
            <a:pPr>
              <a:buNone/>
            </a:pPr>
            <a:endParaRPr lang="ru-RU" sz="2800" b="1" dirty="0" smtClean="0">
              <a:latin typeface="Times New Roman" pitchFamily="18" charset="0"/>
              <a:cs typeface="Times New Roman" pitchFamily="18" charset="0"/>
            </a:endParaRPr>
          </a:p>
          <a:p>
            <a:pPr>
              <a:buNone/>
            </a:pPr>
            <a:r>
              <a:rPr lang="ru-RU" sz="2800" b="1" dirty="0">
                <a:latin typeface="Times New Roman" pitchFamily="18" charset="0"/>
                <a:cs typeface="Times New Roman" pitchFamily="18" charset="0"/>
              </a:rPr>
              <a:t>    Правонарушение</a:t>
            </a:r>
            <a:r>
              <a:rPr lang="ru-RU" sz="2800" dirty="0">
                <a:latin typeface="Times New Roman" pitchFamily="18" charset="0"/>
                <a:cs typeface="Times New Roman" pitchFamily="18" charset="0"/>
              </a:rPr>
              <a:t> – юридический факт (наряду с событием и действием), действия, противоречащие нормам права (антипод правомерному поведению). Правонарушения всегда связаны с нарушением определенным лицом (лицами) действующей нормы (норм) ИП и прав других субъектов информационных правоотношений. При этом эти нарушения являются общественно опасными и могут влечь для тех или иных субъектов трудности, дополнительные права и обязанности.</a:t>
            </a:r>
          </a:p>
          <a:p>
            <a:endParaRPr lang="ru-RU" sz="2800" dirty="0">
              <a:latin typeface="Times New Roman" pitchFamily="18" charset="0"/>
              <a:cs typeface="Times New Roman" pitchFamily="18" charset="0"/>
            </a:endParaRPr>
          </a:p>
        </p:txBody>
      </p:sp>
      <p:pic>
        <p:nvPicPr>
          <p:cNvPr id="3074" name="Picture 2" descr="C:\Program Files\Microsoft Office\MEDIA\CAGCAT10\j0205466.wmf"/>
          <p:cNvPicPr>
            <a:picLocks noChangeAspect="1" noChangeArrowheads="1"/>
          </p:cNvPicPr>
          <p:nvPr/>
        </p:nvPicPr>
        <p:blipFill>
          <a:blip r:embed="rId2" cstate="print"/>
          <a:srcRect/>
          <a:stretch>
            <a:fillRect/>
          </a:stretch>
        </p:blipFill>
        <p:spPr bwMode="auto">
          <a:xfrm>
            <a:off x="7452320" y="5334986"/>
            <a:ext cx="1530710" cy="152301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76672"/>
            <a:ext cx="8219256" cy="5073427"/>
          </a:xfrm>
        </p:spPr>
        <p:txBody>
          <a:bodyPr>
            <a:noAutofit/>
          </a:bodyPr>
          <a:lstStyle/>
          <a:p>
            <a:pPr>
              <a:buNone/>
            </a:pPr>
            <a:r>
              <a:rPr lang="ru-RU" sz="2800" b="1" dirty="0" smtClean="0">
                <a:latin typeface="Times New Roman" pitchFamily="18" charset="0"/>
                <a:cs typeface="Times New Roman" pitchFamily="18" charset="0"/>
              </a:rPr>
              <a:t>	Преступления </a:t>
            </a:r>
            <a:r>
              <a:rPr lang="ru-RU" sz="2800" b="1" dirty="0">
                <a:latin typeface="Times New Roman" pitchFamily="18" charset="0"/>
                <a:cs typeface="Times New Roman" pitchFamily="18" charset="0"/>
              </a:rPr>
              <a:t>в сфере информационных технологий </a:t>
            </a:r>
            <a:r>
              <a:rPr lang="ru-RU" sz="2800" dirty="0">
                <a:latin typeface="Times New Roman" pitchFamily="18" charset="0"/>
                <a:cs typeface="Times New Roman" pitchFamily="18" charset="0"/>
              </a:rPr>
              <a:t>включают: </a:t>
            </a:r>
            <a:endParaRPr lang="ru-RU" sz="2800" dirty="0" smtClean="0">
              <a:latin typeface="Times New Roman" pitchFamily="18" charset="0"/>
              <a:cs typeface="Times New Roman" pitchFamily="18" charset="0"/>
            </a:endParaRPr>
          </a:p>
          <a:p>
            <a:pPr>
              <a:buNone/>
            </a:pPr>
            <a:endParaRPr lang="ru-RU" sz="2800" dirty="0">
              <a:latin typeface="Times New Roman" pitchFamily="18" charset="0"/>
              <a:cs typeface="Times New Roman" pitchFamily="18" charset="0"/>
            </a:endParaRP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распространение вредоносных вирусов; </a:t>
            </a: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взлом паролей; </a:t>
            </a: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кражу номеров кредитных карточек и других банковских реквизитов (</a:t>
            </a:r>
            <a:r>
              <a:rPr lang="ru-RU" sz="2800" dirty="0" err="1">
                <a:latin typeface="Times New Roman" pitchFamily="18" charset="0"/>
                <a:cs typeface="Times New Roman" pitchFamily="18" charset="0"/>
              </a:rPr>
              <a:t>фишинг</a:t>
            </a:r>
            <a:r>
              <a:rPr lang="ru-RU" sz="2800" dirty="0">
                <a:latin typeface="Times New Roman" pitchFamily="18" charset="0"/>
                <a:cs typeface="Times New Roman" pitchFamily="18" charset="0"/>
              </a:rPr>
              <a:t>); </a:t>
            </a:r>
          </a:p>
          <a:p>
            <a:pPr>
              <a:buNone/>
            </a:pPr>
            <a:r>
              <a:rPr lang="ru-RU" sz="2800" dirty="0">
                <a:latin typeface="Times New Roman" pitchFamily="18" charset="0"/>
                <a:cs typeface="Times New Roman" pitchFamily="18" charset="0"/>
                <a:sym typeface="Symbol"/>
              </a:rPr>
              <a:t></a:t>
            </a:r>
            <a:r>
              <a:rPr lang="ru-RU" sz="2800" dirty="0">
                <a:latin typeface="Times New Roman" pitchFamily="18" charset="0"/>
                <a:cs typeface="Times New Roman" pitchFamily="18" charset="0"/>
              </a:rPr>
              <a:t> распространение противоправной информации (клеветы, материалов порнографического характера, материалов, возбуждающих межнациональную и межрелигиозную вражду и т.п.) через Интернет. </a:t>
            </a:r>
          </a:p>
          <a:p>
            <a:endParaRPr lang="ru-RU" sz="2800" dirty="0">
              <a:latin typeface="Times New Roman" pitchFamily="18" charset="0"/>
              <a:cs typeface="Times New Roman" pitchFamily="18" charset="0"/>
            </a:endParaRPr>
          </a:p>
        </p:txBody>
      </p:sp>
      <p:pic>
        <p:nvPicPr>
          <p:cNvPr id="4098" name="Picture 2" descr="C:\Program Files\Microsoft Office\MEDIA\CAGCAT10\j0199805.wmf"/>
          <p:cNvPicPr>
            <a:picLocks noChangeAspect="1" noChangeArrowheads="1"/>
          </p:cNvPicPr>
          <p:nvPr/>
        </p:nvPicPr>
        <p:blipFill>
          <a:blip r:embed="rId2" cstate="print"/>
          <a:srcRect/>
          <a:stretch>
            <a:fillRect/>
          </a:stretch>
        </p:blipFill>
        <p:spPr bwMode="auto">
          <a:xfrm>
            <a:off x="7308304" y="836712"/>
            <a:ext cx="1691680" cy="170464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67544" y="332656"/>
            <a:ext cx="8291264" cy="5433467"/>
          </a:xfrm>
        </p:spPr>
        <p:txBody>
          <a:bodyPr>
            <a:noAutofit/>
          </a:bodyPr>
          <a:lstStyle/>
          <a:p>
            <a:pPr algn="ctr">
              <a:buNone/>
            </a:pPr>
            <a:r>
              <a:rPr lang="ru-RU" sz="2800" b="1" dirty="0" smtClean="0">
                <a:latin typeface="Times New Roman" pitchFamily="18" charset="0"/>
                <a:cs typeface="Times New Roman" pitchFamily="18" charset="0"/>
              </a:rPr>
              <a:t> </a:t>
            </a:r>
            <a:r>
              <a:rPr lang="ru-RU" sz="2800" b="1" dirty="0">
                <a:latin typeface="Times New Roman" pitchFamily="18" charset="0"/>
                <a:cs typeface="Times New Roman" pitchFamily="18" charset="0"/>
              </a:rPr>
              <a:t>  Основные виды преступлений, связанных с вмешательством в работу компьютеров </a:t>
            </a:r>
            <a:endParaRPr lang="ru-RU" sz="2800" b="1" dirty="0" smtClean="0">
              <a:latin typeface="Times New Roman" pitchFamily="18" charset="0"/>
              <a:cs typeface="Times New Roman" pitchFamily="18" charset="0"/>
            </a:endParaRPr>
          </a:p>
          <a:p>
            <a:pPr>
              <a:buNone/>
            </a:pPr>
            <a:endParaRPr lang="ru-RU" sz="2800" b="1" dirty="0">
              <a:latin typeface="Times New Roman" pitchFamily="18" charset="0"/>
              <a:cs typeface="Times New Roman" pitchFamily="18" charset="0"/>
            </a:endParaRPr>
          </a:p>
          <a:p>
            <a:r>
              <a:rPr lang="ru-RU" sz="2800" b="1" dirty="0">
                <a:latin typeface="Times New Roman" pitchFamily="18" charset="0"/>
                <a:cs typeface="Times New Roman" pitchFamily="18" charset="0"/>
              </a:rPr>
              <a:t>1. Несанкционированный доступ к информации, хранящейся в компьютере. </a:t>
            </a:r>
          </a:p>
          <a:p>
            <a:pPr>
              <a:buNone/>
            </a:pP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Несанкционированный </a:t>
            </a:r>
            <a:r>
              <a:rPr lang="ru-RU" sz="2800" dirty="0">
                <a:latin typeface="Times New Roman" pitchFamily="18" charset="0"/>
                <a:cs typeface="Times New Roman" pitchFamily="18" charset="0"/>
              </a:rPr>
              <a:t>доступ осуществляется, как правило, с использованием чужого имени, изменением физических адресов технических устройств, использованием информации оставшейся после решения задач, модификацией программного и информационного обеспечения, хищением носителя информации, установкой аппаратуры записи, подключаемой к каналам передачи данных </a:t>
            </a:r>
          </a:p>
          <a:p>
            <a:endParaRPr lang="ru-RU"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08720"/>
            <a:ext cx="8496944" cy="5217443"/>
          </a:xfrm>
        </p:spPr>
        <p:txBody>
          <a:bodyPr>
            <a:normAutofit/>
          </a:bodyPr>
          <a:lstStyle/>
          <a:p>
            <a:r>
              <a:rPr lang="ru-RU" sz="2800" dirty="0">
                <a:latin typeface="Times New Roman" pitchFamily="18" charset="0"/>
                <a:cs typeface="Times New Roman" pitchFamily="18" charset="0"/>
              </a:rPr>
              <a:t>2. </a:t>
            </a:r>
            <a:r>
              <a:rPr lang="ru-RU" sz="2800" b="1" dirty="0">
                <a:latin typeface="Times New Roman" pitchFamily="18" charset="0"/>
                <a:cs typeface="Times New Roman" pitchFamily="18" charset="0"/>
              </a:rPr>
              <a:t>Ввод в программное обеспечение «логических бомб»</a:t>
            </a:r>
            <a:r>
              <a:rPr lang="ru-RU" sz="2800" dirty="0">
                <a:latin typeface="Times New Roman" pitchFamily="18" charset="0"/>
                <a:cs typeface="Times New Roman" pitchFamily="18" charset="0"/>
              </a:rPr>
              <a:t>, которые срабатывают при выполнении определённых условий и частично или полностью выводят из строя компьютерную систему. </a:t>
            </a:r>
            <a:endParaRPr lang="ru-RU" sz="2800" dirty="0" smtClean="0">
              <a:latin typeface="Times New Roman" pitchFamily="18" charset="0"/>
              <a:cs typeface="Times New Roman" pitchFamily="18" charset="0"/>
            </a:endParaRPr>
          </a:p>
          <a:p>
            <a:pPr>
              <a:buNone/>
            </a:pPr>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3. </a:t>
            </a:r>
            <a:r>
              <a:rPr lang="ru-RU" sz="2800" b="1" dirty="0">
                <a:latin typeface="Times New Roman" pitchFamily="18" charset="0"/>
                <a:cs typeface="Times New Roman" pitchFamily="18" charset="0"/>
              </a:rPr>
              <a:t>Разработка и распространение компьютерных вирусов</a:t>
            </a:r>
            <a:r>
              <a:rPr lang="ru-RU" sz="2800" dirty="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p:txBody>
      </p:sp>
      <p:pic>
        <p:nvPicPr>
          <p:cNvPr id="5122" name="Picture 2" descr="C:\Program Files\Microsoft Office\MEDIA\CAGCAT10\j0205582.wmf"/>
          <p:cNvPicPr>
            <a:picLocks noChangeAspect="1" noChangeArrowheads="1"/>
          </p:cNvPicPr>
          <p:nvPr/>
        </p:nvPicPr>
        <p:blipFill>
          <a:blip r:embed="rId2" cstate="print"/>
          <a:srcRect/>
          <a:stretch>
            <a:fillRect/>
          </a:stretch>
        </p:blipFill>
        <p:spPr bwMode="auto">
          <a:xfrm>
            <a:off x="5076056" y="3573016"/>
            <a:ext cx="3144831" cy="288586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836712"/>
            <a:ext cx="8435280" cy="5289451"/>
          </a:xfrm>
        </p:spPr>
        <p:txBody>
          <a:bodyPr>
            <a:normAutofit/>
          </a:bodyPr>
          <a:lstStyle/>
          <a:p>
            <a:r>
              <a:rPr lang="ru-RU" sz="2800" dirty="0">
                <a:latin typeface="Times New Roman" pitchFamily="18" charset="0"/>
                <a:cs typeface="Times New Roman" pitchFamily="18" charset="0"/>
              </a:rPr>
              <a:t>4. </a:t>
            </a:r>
            <a:r>
              <a:rPr lang="ru-RU" sz="2800" b="1" dirty="0">
                <a:latin typeface="Times New Roman" pitchFamily="18" charset="0"/>
                <a:cs typeface="Times New Roman" pitchFamily="18" charset="0"/>
              </a:rPr>
              <a:t>Преступная небрежность в разработке, изготовлении и эксплуатации программно-вычислительных комплексов, приведшая к тяжким последствиям</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5. </a:t>
            </a:r>
            <a:r>
              <a:rPr lang="ru-RU" sz="2800" b="1" dirty="0">
                <a:latin typeface="Times New Roman" pitchFamily="18" charset="0"/>
                <a:cs typeface="Times New Roman" pitchFamily="18" charset="0"/>
              </a:rPr>
              <a:t>Подделка компьютерной информации</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a:buNone/>
            </a:pPr>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6. </a:t>
            </a:r>
            <a:r>
              <a:rPr lang="ru-RU" sz="2800" b="1" dirty="0">
                <a:latin typeface="Times New Roman" pitchFamily="18" charset="0"/>
                <a:cs typeface="Times New Roman" pitchFamily="18" charset="0"/>
              </a:rPr>
              <a:t>Хищение компьютерной информации</a:t>
            </a:r>
            <a:r>
              <a:rPr lang="ru-RU" sz="2800" dirty="0">
                <a:latin typeface="Times New Roman" pitchFamily="18" charset="0"/>
                <a:cs typeface="Times New Roman" pitchFamily="18" charset="0"/>
              </a:rPr>
              <a:t>. </a:t>
            </a:r>
          </a:p>
          <a:p>
            <a:endParaRPr lang="ru-RU" sz="2800" dirty="0">
              <a:latin typeface="Times New Roman" pitchFamily="18" charset="0"/>
              <a:cs typeface="Times New Roman" pitchFamily="18" charset="0"/>
            </a:endParaRPr>
          </a:p>
        </p:txBody>
      </p:sp>
      <p:pic>
        <p:nvPicPr>
          <p:cNvPr id="6146" name="Picture 2" descr="C:\Program Files\Microsoft Office\MEDIA\CAGCAT10\j0217698.wmf"/>
          <p:cNvPicPr>
            <a:picLocks noChangeAspect="1" noChangeArrowheads="1"/>
          </p:cNvPicPr>
          <p:nvPr/>
        </p:nvPicPr>
        <p:blipFill>
          <a:blip r:embed="rId2" cstate="print"/>
          <a:srcRect/>
          <a:stretch>
            <a:fillRect/>
          </a:stretch>
        </p:blipFill>
        <p:spPr bwMode="auto">
          <a:xfrm>
            <a:off x="7020272" y="4581128"/>
            <a:ext cx="1747418" cy="169346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25</TotalTime>
  <Words>221</Words>
  <Application>Microsoft Office PowerPoint</Application>
  <PresentationFormat>Экран (4:3)</PresentationFormat>
  <Paragraphs>63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Литейная</vt:lpstr>
      <vt:lpstr>Правовые нормы, относящиеся к информации, правонарушения в информационной сфере, меры их предупреждения</vt:lpstr>
      <vt:lpstr>Слайд 2</vt:lpstr>
      <vt:lpstr>Слайд 3</vt:lpstr>
      <vt:lpstr>Слайд 4</vt:lpstr>
      <vt:lpstr>Слайд 5</vt:lpstr>
      <vt:lpstr>Слайд 6</vt:lpstr>
      <vt:lpstr>Слайд 7</vt:lpstr>
      <vt:lpstr>Слайд 8</vt:lpstr>
      <vt:lpstr>Слайд 9</vt:lpstr>
      <vt:lpstr>Предупреждение компьютерных преступлений</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Правовые нормы, относящиеся к информации, правонарушения в информационной сфере, меры их предупреждения</dc:title>
  <dc:creator>burshtein</dc:creator>
  <cp:lastModifiedBy>burshtein</cp:lastModifiedBy>
  <cp:revision>3</cp:revision>
  <dcterms:created xsi:type="dcterms:W3CDTF">2015-10-10T11:01:02Z</dcterms:created>
  <dcterms:modified xsi:type="dcterms:W3CDTF">2015-10-10T11:26:05Z</dcterms:modified>
</cp:coreProperties>
</file>