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ru-RU" sz="2400" spc="0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По дисциплине «Обработка отраслевой информации</a:t>
            </a:r>
            <a:r>
              <a:rPr lang="ru-RU" sz="2400" spc="0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»</a:t>
            </a:r>
          </a:p>
          <a:p>
            <a:endParaRPr lang="ru-RU" sz="2400" spc="0" dirty="0" smtClean="0">
              <a:ln w="0"/>
              <a:solidFill>
                <a:schemeClr val="accent3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r>
              <a:rPr lang="ru-RU" sz="2400" spc="0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Преподаватель:</a:t>
            </a:r>
          </a:p>
          <a:p>
            <a:r>
              <a:rPr lang="ru-RU" sz="2400" spc="0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</a:rPr>
              <a:t>МИШАНКИНА Л.Г.</a:t>
            </a:r>
            <a:endParaRPr lang="ru-RU" sz="2400" spc="0" dirty="0" smtClean="0">
              <a:ln w="0"/>
              <a:solidFill>
                <a:schemeClr val="accent3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  <a:p>
            <a:endParaRPr lang="ru-RU" sz="2400" spc="0" dirty="0">
              <a:ln w="0"/>
              <a:solidFill>
                <a:schemeClr val="accent3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ТЕСТ ПРОМЕЖУТОЧНОЙ АТТЕСТАЦИИ</a:t>
            </a:r>
            <a:endParaRPr lang="ru-RU" dirty="0"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3707904" y="4437112"/>
            <a:ext cx="4240560" cy="576064"/>
          </a:xfrm>
          <a:prstGeom prst="rect">
            <a:avLst/>
          </a:prstGeom>
        </p:spPr>
        <p:txBody>
          <a:bodyPr vert="horz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400" b="1" i="0" u="none" strike="noStrike" kern="1200" cap="all" spc="0" normalizeH="0" baseline="0" noProof="0" dirty="0" smtClean="0">
              <a:ln w="0"/>
              <a:solidFill>
                <a:schemeClr val="accent3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ru-RU" sz="2400" b="1" i="0" u="none" strike="noStrike" kern="1200" cap="all" spc="0" normalizeH="0" baseline="0" noProof="0" dirty="0">
              <a:ln w="0"/>
              <a:solidFill>
                <a:schemeClr val="accent3">
                  <a:lumMod val="75000"/>
                </a:schemeClr>
              </a:soli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6"/>
            <a:ext cx="6480174" cy="57606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каталог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2800" dirty="0" smtClean="0"/>
              <a:t>Небольшая текстовая книжка, объемом от 4 и более страниц, обычно без твердого переплета, содержащая информацию о рекламируемом товаре, называется:</a:t>
            </a:r>
            <a:endParaRPr lang="ru-RU" sz="28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7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проспект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9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брошюра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журнал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422108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2" y="4958313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2" y="351815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279807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7"/>
            <a:ext cx="6480174" cy="50405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каталог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2800" dirty="0" smtClean="0"/>
              <a:t>Иллюстрированное красочное сброшюрованное издание, содержащее более или менее подробные сведения о рекламируемом товаре, называется:</a:t>
            </a:r>
            <a:endParaRPr lang="ru-RU" sz="28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7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проспект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9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брошюра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журнал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3573016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2" y="488630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1" y="423823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3" y="2870083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7"/>
            <a:ext cx="6480174" cy="50405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Рекламной листовкой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3200" dirty="0" smtClean="0"/>
              <a:t>Малоформатное издание, имеющее большой тираж и посвященное одному товару в целях проведения какой-либо акции, называется:</a:t>
            </a:r>
            <a:endParaRPr lang="ru-RU" sz="32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7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плакатом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9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Информационным</a:t>
            </a:r>
            <a:r>
              <a:rPr kumimoji="0" lang="ru-RU" sz="1600" b="1" i="0" u="none" strike="noStrike" kern="1200" cap="all" spc="25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письмом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визиткой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2852936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2" y="488630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2" y="423823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3590162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3501008"/>
            <a:ext cx="6480174" cy="43204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dirty="0" err="1" smtClean="0"/>
              <a:t>rgb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3200" dirty="0" smtClean="0"/>
              <a:t>Модель, в которой основные цвета образуются путем добавления к белому цвету основных аддитивных цветов, называется:</a:t>
            </a:r>
            <a:endParaRPr lang="ru-RU" sz="32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2924945"/>
            <a:ext cx="6480174" cy="43204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1" i="0" u="none" strike="noStrike" kern="1200" cap="all" spc="25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cmyk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077072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jpg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653136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1" i="0" u="none" strike="noStrike" kern="1200" cap="all" spc="25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png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350100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1" y="4670283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2" y="4094218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2870081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7"/>
            <a:ext cx="6480174" cy="43204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err="1" smtClean="0"/>
              <a:t>термопроцесс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2400" dirty="0" smtClean="0"/>
              <a:t>Полиграфическое оборудование, которое функционирует по принципу нагревания металлических пластин разной конфигурации, под давлением наносящее оттиск на материал, называется:</a:t>
            </a:r>
            <a:endParaRPr lang="ru-RU" sz="24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01008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принтер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077072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ризограф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725144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сканер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278092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2" y="4742290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3" y="4094218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3446146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924944"/>
            <a:ext cx="6480174" cy="504055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Литерном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2400" dirty="0" smtClean="0"/>
              <a:t>На каком принтере изображение формируется печатающей головкой, которая состоит из набора иголок :</a:t>
            </a:r>
            <a:endParaRPr lang="ru-RU" sz="24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7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1600" b="1" cap="all" spc="250" dirty="0" smtClean="0">
                <a:solidFill>
                  <a:schemeClr val="tx2"/>
                </a:solidFill>
              </a:rPr>
              <a:t>матричном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9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лазерном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струйном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350100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1" y="4814298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2" y="416622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3" y="2942090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7"/>
            <a:ext cx="6480174" cy="50405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Литерных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2400" dirty="0" smtClean="0"/>
              <a:t>К какому принтеру  относятся данные недостатки: небольшая скорость печати, чернила засыхают в соплах, со временем чернила выцветают :</a:t>
            </a:r>
            <a:endParaRPr lang="ru-RU" sz="24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01008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1600" b="1" cap="all" spc="250" noProof="0" dirty="0" smtClean="0">
                <a:solidFill>
                  <a:schemeClr val="tx2"/>
                </a:solidFill>
              </a:rPr>
              <a:t>пьезоэлектрических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149080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Пузырьково-струйных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797152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сублимационных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4149080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2" y="488630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1" y="351815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2870083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6"/>
            <a:ext cx="6480174" cy="57606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Лазерного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4000" dirty="0" smtClean="0"/>
              <a:t>Механизм действия какого принтера можно сравнить с ксероксом</a:t>
            </a:r>
            <a:endParaRPr lang="ru-RU" sz="40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6"/>
            <a:ext cx="6480174" cy="504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1600" b="1" cap="all" spc="250" noProof="0" dirty="0" smtClean="0">
                <a:solidFill>
                  <a:schemeClr val="tx2"/>
                </a:solidFill>
              </a:rPr>
              <a:t>матричного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9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интерьерного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широкоформатного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2852936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3" y="4886306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2" y="3590161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1" y="423823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7"/>
            <a:ext cx="6480174" cy="50405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Лазерному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2800" dirty="0" smtClean="0"/>
              <a:t>К какому принтеру можно отнести следующие преимущества печати: высокая скорость, фотографическое качество, низкая себестоимость печатного листа:</a:t>
            </a:r>
            <a:endParaRPr lang="ru-RU" sz="28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7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1600" b="1" cap="all" spc="250" noProof="0" dirty="0" smtClean="0">
                <a:solidFill>
                  <a:schemeClr val="tx2"/>
                </a:solidFill>
              </a:rPr>
              <a:t>струйному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9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интерьерному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широкоформатному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2852936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1" y="495831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1" y="351815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3" y="423823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7"/>
            <a:ext cx="6480174" cy="43204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dirty="0" err="1" smtClean="0"/>
              <a:t>jpn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4000" dirty="0" smtClean="0"/>
              <a:t>Формат, сохраняющий прозрачность </a:t>
            </a:r>
            <a:r>
              <a:rPr lang="ru-RU" sz="4000" dirty="0" err="1" smtClean="0"/>
              <a:t>пикселов</a:t>
            </a:r>
            <a:r>
              <a:rPr lang="ru-RU" sz="4000" dirty="0" smtClean="0"/>
              <a:t>, имеет расширение:</a:t>
            </a:r>
            <a:endParaRPr lang="ru-RU" sz="40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7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1600" b="1" cap="all" spc="250" noProof="0" dirty="0" err="1" smtClean="0">
                <a:solidFill>
                  <a:schemeClr val="tx2"/>
                </a:solidFill>
              </a:rPr>
              <a:t>png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9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1" i="0" u="none" strike="noStrike" kern="1200" cap="all" spc="25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psd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3600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gif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350100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1" y="4814298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1" y="279807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3" y="4166226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4" cy="613791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/>
          </a:bodyPr>
          <a:lstStyle/>
          <a:p>
            <a:pPr algn="l"/>
            <a:r>
              <a:rPr lang="ru-RU" dirty="0" smtClean="0"/>
              <a:t>Литерные, матричные, лазерные, струйные, сублимационные, печатные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26151" cy="1383432"/>
          </a:xfrm>
        </p:spPr>
        <p:txBody>
          <a:bodyPr>
            <a:noAutofit/>
          </a:bodyPr>
          <a:lstStyle/>
          <a:p>
            <a:r>
              <a:rPr lang="ru-RU" sz="3600" dirty="0" smtClean="0"/>
              <a:t>По принципу переноса изображения на носитель принтеры делятся на:</a:t>
            </a:r>
            <a:endParaRPr lang="ru-RU" sz="36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429000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Офисные, широкоформатные, интерьерные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149080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Черно-белые, цветные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Сетевые,</a:t>
            </a:r>
            <a:r>
              <a:rPr kumimoji="0" lang="en-US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USB</a:t>
            </a: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проводные, беспроводные 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827584" y="278092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2" y="351815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1" y="423823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люс 10"/>
          <p:cNvSpPr/>
          <p:nvPr/>
        </p:nvSpPr>
        <p:spPr>
          <a:xfrm rot="2858843">
            <a:off x="772721" y="495831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  <p:bldP spid="11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7"/>
            <a:ext cx="6480174" cy="36004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dirty="0" err="1" smtClean="0"/>
              <a:t>jpn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Формат, сохраняющий</a:t>
            </a:r>
            <a:r>
              <a:rPr lang="en-US" sz="3600" dirty="0" smtClean="0"/>
              <a:t> </a:t>
            </a:r>
            <a:r>
              <a:rPr lang="ru-RU" sz="3600" dirty="0" smtClean="0"/>
              <a:t>анимационные действия изображения, имеет расширение:</a:t>
            </a:r>
            <a:endParaRPr lang="ru-RU" sz="36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429000"/>
            <a:ext cx="6480174" cy="3600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1600" b="1" cap="all" spc="250" noProof="0" dirty="0" err="1" smtClean="0">
                <a:solidFill>
                  <a:schemeClr val="tx2"/>
                </a:solidFill>
              </a:rPr>
              <a:t>png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005064"/>
            <a:ext cx="6480174" cy="3600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1" i="0" u="none" strike="noStrike" kern="1200" cap="all" spc="25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psd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581128"/>
            <a:ext cx="6480174" cy="36004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gif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458112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2" y="3374137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1" y="279807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3950202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6"/>
            <a:ext cx="6480174" cy="432047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err="1" smtClean="0"/>
              <a:t>термотрансфер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3200" dirty="0" smtClean="0"/>
              <a:t>Изображение, напечатанное на временном носителе и при помощи нагрева переносящееся на ткань, называется:</a:t>
            </a:r>
            <a:endParaRPr lang="ru-RU" sz="32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01009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ru-RU" sz="1600" b="1" cap="all" spc="250" noProof="0" dirty="0" smtClean="0">
                <a:solidFill>
                  <a:schemeClr val="tx2"/>
                </a:solidFill>
              </a:rPr>
              <a:t>Копировальная бумага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9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обжимщик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Переносным изображением 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278092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3" y="351815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1" y="495831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3" y="4166226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7"/>
            <a:ext cx="6480174" cy="432048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en-US" dirty="0" err="1" smtClean="0"/>
              <a:t>cmyk</a:t>
            </a:r>
            <a:r>
              <a:rPr lang="ru-RU" dirty="0" smtClean="0"/>
              <a:t> 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3200" dirty="0" smtClean="0"/>
              <a:t>Модель, в которой основные цвета образуются путем вычитания из белого цвета основных аддитивных цветов, называется:</a:t>
            </a:r>
            <a:endParaRPr lang="ru-RU" sz="32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7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lang="en-US" sz="1600" b="1" cap="all" spc="250" noProof="0" dirty="0" err="1" smtClean="0">
                <a:solidFill>
                  <a:schemeClr val="tx2"/>
                </a:solidFill>
              </a:rPr>
              <a:t>rgb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9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jpg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4320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en-US" sz="1600" b="1" i="0" u="none" strike="noStrike" kern="1200" cap="all" spc="25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png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278092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3" y="351815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2" y="4886306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3" y="4166226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390800" cy="78221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000" dirty="0" smtClean="0"/>
              <a:t>Материнская плата</a:t>
            </a:r>
            <a:endParaRPr lang="ru-RU" sz="2000" dirty="0"/>
          </a:p>
        </p:txBody>
      </p:sp>
      <p:sp>
        <p:nvSpPr>
          <p:cNvPr id="5" name="Текст 3"/>
          <p:cNvSpPr txBox="1">
            <a:spLocks/>
          </p:cNvSpPr>
          <p:nvPr/>
        </p:nvSpPr>
        <p:spPr>
          <a:xfrm>
            <a:off x="323528" y="2204864"/>
            <a:ext cx="2390800" cy="7822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Видеокарта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3"/>
          <p:cNvSpPr txBox="1">
            <a:spLocks/>
          </p:cNvSpPr>
          <p:nvPr/>
        </p:nvSpPr>
        <p:spPr>
          <a:xfrm>
            <a:off x="323528" y="3212976"/>
            <a:ext cx="2390800" cy="7822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Монитор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Текст 3"/>
          <p:cNvSpPr txBox="1">
            <a:spLocks/>
          </p:cNvSpPr>
          <p:nvPr/>
        </p:nvSpPr>
        <p:spPr>
          <a:xfrm>
            <a:off x="323528" y="4077072"/>
            <a:ext cx="2390800" cy="78221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Клавиатура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Текст 3"/>
          <p:cNvSpPr txBox="1">
            <a:spLocks/>
          </p:cNvSpPr>
          <p:nvPr/>
        </p:nvSpPr>
        <p:spPr>
          <a:xfrm>
            <a:off x="323528" y="5013176"/>
            <a:ext cx="2390800" cy="64807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Мышка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Текст 3"/>
          <p:cNvSpPr txBox="1">
            <a:spLocks/>
          </p:cNvSpPr>
          <p:nvPr/>
        </p:nvSpPr>
        <p:spPr>
          <a:xfrm>
            <a:off x="323528" y="5733256"/>
            <a:ext cx="2390800" cy="5760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1000"/>
              </a:spcAft>
              <a:buClr>
                <a:schemeClr val="accent1"/>
              </a:buClr>
              <a:buSzPct val="85000"/>
              <a:buFontTx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Системный блок  </a:t>
            </a: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 descr="Y:\Мишанкина Л.Г\Photos\Компьютер\15a7c062e4d4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7405470" y="472586"/>
            <a:ext cx="1152128" cy="1592354"/>
          </a:xfrm>
          <a:prstGeom prst="rect">
            <a:avLst/>
          </a:prstGeom>
          <a:noFill/>
        </p:spPr>
      </p:pic>
      <p:pic>
        <p:nvPicPr>
          <p:cNvPr id="2052" name="Picture 4" descr="Y:\Мишанкина Л.Г\Photos\Компьютер\5813fca34f89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394951">
            <a:off x="5798644" y="2063336"/>
            <a:ext cx="588350" cy="1796158"/>
          </a:xfrm>
          <a:prstGeom prst="rect">
            <a:avLst/>
          </a:prstGeom>
          <a:noFill/>
        </p:spPr>
      </p:pic>
      <p:pic>
        <p:nvPicPr>
          <p:cNvPr id="2053" name="Picture 5" descr="Y:\Мишанкина Л.Г\Photos\Компьютер\a52138c97e8f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089650">
            <a:off x="4788024" y="836712"/>
            <a:ext cx="1874045" cy="1478523"/>
          </a:xfrm>
          <a:prstGeom prst="rect">
            <a:avLst/>
          </a:prstGeom>
          <a:noFill/>
        </p:spPr>
      </p:pic>
      <p:pic>
        <p:nvPicPr>
          <p:cNvPr id="2058" name="Picture 10" descr="C:\Users\13230701117\Desktop\Без имени-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48264" y="1556792"/>
            <a:ext cx="1956718" cy="1948427"/>
          </a:xfrm>
          <a:prstGeom prst="rect">
            <a:avLst/>
          </a:prstGeom>
          <a:noFill/>
        </p:spPr>
      </p:pic>
      <p:pic>
        <p:nvPicPr>
          <p:cNvPr id="2059" name="Picture 11" descr="C:\Users\13230701117\Desktop\Без имеани-1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82860" y="3429000"/>
            <a:ext cx="2320844" cy="1944216"/>
          </a:xfrm>
          <a:prstGeom prst="rect">
            <a:avLst/>
          </a:prstGeom>
          <a:noFill/>
        </p:spPr>
      </p:pic>
      <p:pic>
        <p:nvPicPr>
          <p:cNvPr id="2060" name="Picture 12" descr="C:\Users\13230701117\Desktop\Без икккмени-1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60" y="3429000"/>
            <a:ext cx="2097118" cy="2088232"/>
          </a:xfrm>
          <a:prstGeom prst="rect">
            <a:avLst/>
          </a:prstGeom>
          <a:noFill/>
        </p:spPr>
      </p:pic>
      <p:sp>
        <p:nvSpPr>
          <p:cNvPr id="23" name="Текст 1"/>
          <p:cNvSpPr txBox="1">
            <a:spLocks/>
          </p:cNvSpPr>
          <p:nvPr/>
        </p:nvSpPr>
        <p:spPr>
          <a:xfrm>
            <a:off x="4427984" y="2564904"/>
            <a:ext cx="4320480" cy="864096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4800" b="1" i="0" u="none" strike="noStrike" kern="1200" cap="all" spc="25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Молодец!</a:t>
            </a:r>
            <a:endParaRPr kumimoji="0" lang="ru-RU" sz="4800" b="1" i="0" u="none" strike="noStrike" kern="1200" cap="all" spc="25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34 -0.034 C 0.02101 -0.00255 -0.05139 0.02891 -0.10364 0.09921 C -0.1559 0.16952 -0.20434 0.34089 -0.22048 0.3883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7" y="2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3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1.45236E-6 C -0.07205 0.10661 -0.1441 0.21346 -0.22622 0.21716 C -0.30834 0.22086 -0.40035 0.12165 -0.49236 0.02243 " pathEditMode="relative" rAng="0" ptsTypes="aaA">
                                      <p:cBhvr>
                                        <p:cTn id="11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6" y="1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3.21924E-6 C -0.05086 -0.03977 -0.10173 -0.07932 -0.18298 -0.08603 C -0.26423 -0.09273 -0.37604 -0.06683 -0.48767 -0.04093 " pathEditMode="relative" rAng="0" ptsTypes="aaA">
                                      <p:cBhvr>
                                        <p:cTn id="16" dur="2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44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8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8.51064E-7 C -0.00834 0.12812 -0.0165 0.25648 -0.0908 0.31337 C -0.16511 0.37026 -0.30573 0.35615 -0.44618 0.34205 " pathEditMode="relative" ptsTypes="aaA">
                                      <p:cBhvr>
                                        <p:cTn id="21" dur="2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482 -0.00508 C 0.10295 0.06938 0.18125 0.14385 0.12639 0.18964 C 0.07153 0.23543 -0.21354 0.26388 -0.30434 0.26966 C -0.39514 0.27544 -0.40677 0.25 -0.41823 0.22456 " pathEditMode="relative" rAng="0" ptsTypes="aaaA">
                                      <p:cBhvr>
                                        <p:cTn id="26" dur="200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1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84 -0.03376 C -0.07604 0.08233 -0.11024 0.19843 -0.1526 0.1753 C -0.19496 0.15217 -0.26979 -0.10846 -0.29566 -0.17299 " pathEditMode="relative" rAng="0" ptsTypes="aaA">
                                      <p:cBhvr>
                                        <p:cTn id="36" dur="2000" fill="hold"/>
                                        <p:tgtEl>
                                          <p:spTgt spid="20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60"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68426" y="2743201"/>
            <a:ext cx="6480174" cy="685799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 algn="l"/>
            <a:r>
              <a:rPr lang="ru-RU" dirty="0" smtClean="0"/>
              <a:t>Принтер, позволяющий принимать задания на печать от нескольких компьютеров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92696"/>
            <a:ext cx="8026151" cy="1383432"/>
          </a:xfrm>
        </p:spPr>
        <p:txBody>
          <a:bodyPr>
            <a:noAutofit/>
          </a:bodyPr>
          <a:lstStyle/>
          <a:p>
            <a:r>
              <a:rPr lang="ru-RU" sz="3600" dirty="0" smtClean="0"/>
              <a:t>Сетевой принтер-это:</a:t>
            </a:r>
            <a:endParaRPr lang="ru-RU" sz="36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6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Принтер, работающий от мировой сети Интернет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93096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Принтер, работающий по сетевому кабелю </a:t>
            </a:r>
            <a:r>
              <a:rPr kumimoji="0" lang="en-US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USB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бб1"/>
          <p:cNvSpPr txBox="1">
            <a:spLocks/>
          </p:cNvSpPr>
          <p:nvPr/>
        </p:nvSpPr>
        <p:spPr>
          <a:xfrm>
            <a:off x="1331640" y="5013176"/>
            <a:ext cx="6480174" cy="86409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Принтер,</a:t>
            </a:r>
            <a:r>
              <a:rPr kumimoji="0" lang="ru-RU" sz="1600" b="1" i="0" u="none" strike="noStrike" kern="1200" cap="all" spc="25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работающий как самостоятельная единица, без компьютера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827584" y="278092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3" y="3662170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3" y="4310242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люс 10"/>
          <p:cNvSpPr/>
          <p:nvPr/>
        </p:nvSpPr>
        <p:spPr>
          <a:xfrm rot="2858843">
            <a:off x="772722" y="524634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  <p:bldP spid="18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259632" y="5013176"/>
            <a:ext cx="6480174" cy="685799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Пузырьково-струйном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064895" cy="936104"/>
          </a:xfrm>
        </p:spPr>
        <p:txBody>
          <a:bodyPr>
            <a:noAutofit/>
          </a:bodyPr>
          <a:lstStyle/>
          <a:p>
            <a:r>
              <a:rPr lang="ru-RU" sz="3600" dirty="0" smtClean="0"/>
              <a:t>На каком принтере изображение формируется печатающей головкой, работающей с жидкими чернилами:</a:t>
            </a:r>
            <a:endParaRPr lang="ru-RU" sz="36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259632" y="3573016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Широкоформатном 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259632" y="4293096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Пьезоэлектрическим 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259632" y="2852936"/>
            <a:ext cx="6480174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лазерном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5085184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3" y="2942091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3" y="3590162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4310242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403648" y="2780928"/>
            <a:ext cx="6480174" cy="613791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Пузырьково-струйном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052736"/>
            <a:ext cx="8064895" cy="936104"/>
          </a:xfrm>
        </p:spPr>
        <p:txBody>
          <a:bodyPr>
            <a:noAutofit/>
          </a:bodyPr>
          <a:lstStyle/>
          <a:p>
            <a:r>
              <a:rPr lang="ru-RU" sz="2800" dirty="0" smtClean="0"/>
              <a:t>Какие принтеры используют принцип печатающей машинки ,когда смоченные краской молоточки стукают по бумажной ленте:</a:t>
            </a:r>
            <a:endParaRPr lang="ru-RU" sz="28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403648" y="3501008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матричные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403648" y="4221088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Пьезоэлектрическим 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403648" y="4941168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литерные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350100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2" y="495831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1" y="2654058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4310242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780928"/>
            <a:ext cx="6480174" cy="57606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Пузырьково-струйном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каких принтерах используют принцип нагревательного элемента, который при прохождении электрического тока нагревается, образуя в чернилах газовые пузырьки, выталкивающие капли жидкости из сопла на носитель 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01008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сублимационных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8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Пьезоэлектрическим 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941168"/>
            <a:ext cx="6480174" cy="64807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литерных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4293096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1" y="495831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2" y="2726066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3518154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6"/>
            <a:ext cx="6480174" cy="576063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струйном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2400" dirty="0" smtClean="0"/>
              <a:t>В каком принтере используются только твердые красители</a:t>
            </a:r>
            <a:r>
              <a:rPr lang="ru-RU" sz="2800" dirty="0" smtClean="0"/>
              <a:t>:</a:t>
            </a:r>
            <a:endParaRPr lang="ru-RU" sz="28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6"/>
            <a:ext cx="6480174" cy="61379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сублимационных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93096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матричном 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лазерном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350100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2" y="4958313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2" y="2798073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4310242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924944"/>
            <a:ext cx="6480174" cy="576064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упаковочный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2400" dirty="0" smtClean="0"/>
              <a:t>Какой принтер наносит специальную </a:t>
            </a:r>
            <a:r>
              <a:rPr lang="ru-RU" sz="2400" dirty="0" err="1" smtClean="0"/>
              <a:t>абривиатуру</a:t>
            </a:r>
            <a:r>
              <a:rPr lang="ru-RU" sz="2400" dirty="0" smtClean="0"/>
              <a:t> на движущиеся изделия, чтобы обозначить его узнаваемость </a:t>
            </a:r>
            <a:endParaRPr lang="ru-RU" sz="28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7"/>
            <a:ext cx="6480174" cy="57606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маркировочный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9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Оба правильно 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797152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Оба не правильно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3501008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1" y="4814298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2" y="2870081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4166225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31640" y="2852937"/>
            <a:ext cx="6480174" cy="504056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l"/>
            <a:r>
              <a:rPr lang="ru-RU" dirty="0" smtClean="0"/>
              <a:t>каталог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1196752"/>
            <a:ext cx="8064895" cy="936104"/>
          </a:xfrm>
        </p:spPr>
        <p:txBody>
          <a:bodyPr>
            <a:noAutofit/>
          </a:bodyPr>
          <a:lstStyle/>
          <a:p>
            <a:r>
              <a:rPr lang="ru-RU" sz="2400" dirty="0" smtClean="0"/>
              <a:t>Многополосное сброшюрованное издание, содержащее систематизированный перечень большого числа товаров по группам называется:</a:t>
            </a:r>
            <a:endParaRPr lang="ru-RU" sz="2800" dirty="0"/>
          </a:p>
        </p:txBody>
      </p:sp>
      <p:sp>
        <p:nvSpPr>
          <p:cNvPr id="4" name="Текст 1"/>
          <p:cNvSpPr txBox="1">
            <a:spLocks/>
          </p:cNvSpPr>
          <p:nvPr/>
        </p:nvSpPr>
        <p:spPr>
          <a:xfrm>
            <a:off x="1331640" y="3573016"/>
            <a:ext cx="6480174" cy="50405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проспект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Текст 1"/>
          <p:cNvSpPr txBox="1">
            <a:spLocks/>
          </p:cNvSpPr>
          <p:nvPr/>
        </p:nvSpPr>
        <p:spPr>
          <a:xfrm>
            <a:off x="1331640" y="4221089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брошюра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Текст 1"/>
          <p:cNvSpPr txBox="1">
            <a:spLocks/>
          </p:cNvSpPr>
          <p:nvPr/>
        </p:nvSpPr>
        <p:spPr>
          <a:xfrm>
            <a:off x="1331640" y="4869160"/>
            <a:ext cx="6480174" cy="50405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r>
              <a:rPr kumimoji="0" lang="ru-RU" sz="1600" b="1" i="0" u="none" strike="noStrike" kern="1200" cap="all" spc="25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журнал</a:t>
            </a:r>
            <a:endParaRPr kumimoji="0" lang="ru-RU" sz="1600" b="1" i="0" u="none" strike="noStrike" kern="1200" cap="all" spc="25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Плюс 12"/>
          <p:cNvSpPr/>
          <p:nvPr/>
        </p:nvSpPr>
        <p:spPr>
          <a:xfrm>
            <a:off x="755576" y="2924944"/>
            <a:ext cx="432048" cy="432048"/>
          </a:xfrm>
          <a:prstGeom prst="mathPlu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люс 15"/>
          <p:cNvSpPr/>
          <p:nvPr/>
        </p:nvSpPr>
        <p:spPr>
          <a:xfrm rot="2858843">
            <a:off x="772723" y="4886306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люс 16"/>
          <p:cNvSpPr/>
          <p:nvPr/>
        </p:nvSpPr>
        <p:spPr>
          <a:xfrm rot="2858843">
            <a:off x="772722" y="3590162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люс 17"/>
          <p:cNvSpPr/>
          <p:nvPr/>
        </p:nvSpPr>
        <p:spPr>
          <a:xfrm rot="2858843">
            <a:off x="772722" y="4310242"/>
            <a:ext cx="432048" cy="432048"/>
          </a:xfrm>
          <a:prstGeom prst="mathPlus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  <p:bldP spid="17" grpId="0" animBg="1"/>
      <p:bldP spid="1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132</TotalTime>
  <Words>488</Words>
  <Application>Microsoft Office PowerPoint</Application>
  <PresentationFormat>Экран (4:3)</PresentationFormat>
  <Paragraphs>117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Официальная</vt:lpstr>
      <vt:lpstr>ТЕСТ ПРОМЕЖУТОЧНОЙ АТТЕСТАЦИИ</vt:lpstr>
      <vt:lpstr>По принципу переноса изображения на носитель принтеры делятся на:</vt:lpstr>
      <vt:lpstr>Сетевой принтер-это:</vt:lpstr>
      <vt:lpstr>На каком принтере изображение формируется печатающей головкой, работающей с жидкими чернилами:</vt:lpstr>
      <vt:lpstr>Какие принтеры используют принцип печатающей машинки ,когда смоченные краской молоточки стукают по бумажной ленте:</vt:lpstr>
      <vt:lpstr>В каких принтерах используют принцип нагревательного элемента, который при прохождении электрического тока нагревается, образуя в чернилах газовые пузырьки, выталкивающие капли жидкости из сопла на носитель :</vt:lpstr>
      <vt:lpstr>В каком принтере используются только твердые красители:</vt:lpstr>
      <vt:lpstr>Какой принтер наносит специальную абривиатуру на движущиеся изделия, чтобы обозначить его узнаваемость </vt:lpstr>
      <vt:lpstr>Многополосное сброшюрованное издание, содержащее систематизированный перечень большого числа товаров по группам называется:</vt:lpstr>
      <vt:lpstr>Небольшая текстовая книжка, объемом от 4 и более страниц, обычно без твердого переплета, содержащая информацию о рекламируемом товаре, называется:</vt:lpstr>
      <vt:lpstr>Иллюстрированное красочное сброшюрованное издание, содержащее более или менее подробные сведения о рекламируемом товаре, называется:</vt:lpstr>
      <vt:lpstr>Малоформатное издание, имеющее большой тираж и посвященное одному товару в целях проведения какой-либо акции, называется:</vt:lpstr>
      <vt:lpstr>Модель, в которой основные цвета образуются путем добавления к белому цвету основных аддитивных цветов, называется:</vt:lpstr>
      <vt:lpstr>Полиграфическое оборудование, которое функционирует по принципу нагревания металлических пластин разной конфигурации, под давлением наносящее оттиск на материал, называется:</vt:lpstr>
      <vt:lpstr>На каком принтере изображение формируется печатающей головкой, которая состоит из набора иголок :</vt:lpstr>
      <vt:lpstr>К какому принтеру  относятся данные недостатки: небольшая скорость печати, чернила засыхают в соплах, со временем чернила выцветают :</vt:lpstr>
      <vt:lpstr>Механизм действия какого принтера можно сравнить с ксероксом</vt:lpstr>
      <vt:lpstr>К какому принтеру можно отнести следующие преимущества печати: высокая скорость, фотографическое качество, низкая себестоимость печатного листа:</vt:lpstr>
      <vt:lpstr>Формат, сохраняющий прозрачность пикселов, имеет расширение:</vt:lpstr>
      <vt:lpstr>Формат, сохраняющий анимационные действия изображения, имеет расширение:</vt:lpstr>
      <vt:lpstr>Изображение, напечатанное на временном носителе и при помощи нагрева переносящееся на ткань, называется:</vt:lpstr>
      <vt:lpstr>Модель, в которой основные цвета образуются путем вычитания из белого цвета основных аддитивных цветов, называется:</vt:lpstr>
      <vt:lpstr>Слайд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 ПРОМЕЖУТОЧНОЙ АТТЕСТАЦИИ</dc:title>
  <dc:creator>13230701117</dc:creator>
  <cp:lastModifiedBy>Mishankina</cp:lastModifiedBy>
  <cp:revision>18</cp:revision>
  <dcterms:created xsi:type="dcterms:W3CDTF">2015-04-16T10:50:30Z</dcterms:created>
  <dcterms:modified xsi:type="dcterms:W3CDTF">2015-10-08T14:24:18Z</dcterms:modified>
</cp:coreProperties>
</file>