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765ED04-3111-4F95-BA46-5D830838987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8B5116-52BB-40A9-BD95-08A4322D3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807720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программного обеспечения для сложных систем.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013192" cy="142299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</a:rPr>
              <a:t>Что является и что не является объектом? </a:t>
            </a:r>
            <a:endParaRPr lang="ru-RU" sz="4400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628800"/>
            <a:ext cx="8022336" cy="8858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</a:rPr>
              <a:t>осязаемый или видимый предмет;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</a:rPr>
              <a:t>нечто, воспринимаемое мышлением;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</a:rPr>
              <a:t>нечто, на что направлена мысль или действие.</a:t>
            </a:r>
          </a:p>
          <a:p>
            <a:endParaRPr lang="ru-RU" dirty="0"/>
          </a:p>
        </p:txBody>
      </p:sp>
      <p:pic>
        <p:nvPicPr>
          <p:cNvPr id="5122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80928"/>
            <a:ext cx="4059236" cy="4077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7749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Состояние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96752"/>
            <a:ext cx="8022336" cy="11018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</a:rPr>
              <a:t>Состояние объекта характеризуется перечнем (обычно статическим) всех свойств данного объекта и текущими (обычно динамическими) значениями каждого из этих </a:t>
            </a:r>
            <a:r>
              <a:rPr lang="ru-RU" dirty="0" smtClean="0">
                <a:latin typeface="Times New Roman" pitchFamily="18" charset="0"/>
              </a:rPr>
              <a:t>свойств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146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08920"/>
            <a:ext cx="3816424" cy="4058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8469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Поведение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8022336" cy="129614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Поведение - это то, как объект действует и реагирует; поведение выражается в терминах состояния объекта и передачи сообщений. Состояние объекта представляет суммарный результат его </a:t>
            </a:r>
            <a:r>
              <a:rPr lang="ru-RU" dirty="0" smtClean="0">
                <a:latin typeface="Times New Roman" pitchFamily="18" charset="0"/>
              </a:rPr>
              <a:t>поведения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7170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3960440" cy="4021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7749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Операции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484784"/>
            <a:ext cx="8022336" cy="79208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Операцией называется определенное воздействие одного объекта на другой с целью вызвать соответствующую </a:t>
            </a:r>
            <a:r>
              <a:rPr lang="ru-RU" dirty="0" smtClean="0">
                <a:latin typeface="Times New Roman" pitchFamily="18" charset="0"/>
              </a:rPr>
              <a:t>реакцию 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8194" name="Picture 2" descr="C:\Program Files\Microsoft Office\MEDIA\CAGCAT10\j02788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80928"/>
            <a:ext cx="3960440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7749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Что такое класс? 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340768"/>
            <a:ext cx="8022336" cy="79208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Класс - это некое множество объектов, имеющих общую структуру и общее </a:t>
            </a:r>
            <a:r>
              <a:rPr lang="ru-RU" dirty="0" smtClean="0">
                <a:latin typeface="Times New Roman" pitchFamily="18" charset="0"/>
              </a:rPr>
              <a:t>поведение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691680" y="2780928"/>
          <a:ext cx="5739768" cy="3960440"/>
        </p:xfrm>
        <a:graphic>
          <a:graphicData uri="http://schemas.openxmlformats.org/presentationml/2006/ole">
            <p:oleObj spid="_x0000_s9218" name="Точечный рисунок" r:id="rId3" imgW="4761905" imgH="3285714" progId="PBrush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013192" cy="1152128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</a:rPr>
              <a:t>Для задания класса необходимо указать имя этого класса, а затем перечислить его атрибуты и операции (или методы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ru-RU" sz="2400" b="0" dirty="0"/>
          </a:p>
        </p:txBody>
      </p:sp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16734"/>
            <a:ext cx="4536504" cy="404421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84692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Связи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268760"/>
            <a:ext cx="8022336" cy="11018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Связь - это специфическое сопоставление, через которое один объект запрашивает операцию у другого объекта или через которое один объект находит путь к </a:t>
            </a:r>
            <a:r>
              <a:rPr lang="ru-RU" dirty="0" smtClean="0">
                <a:latin typeface="Times New Roman" pitchFamily="18" charset="0"/>
              </a:rPr>
              <a:t>другому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4932040" y="4221088"/>
          <a:ext cx="4071222" cy="2520280"/>
        </p:xfrm>
        <a:graphic>
          <a:graphicData uri="http://schemas.openxmlformats.org/presentationml/2006/ole">
            <p:oleObj spid="_x0000_s12290" name="Точечный рисунок" r:id="rId3" imgW="4401164" imgH="2723810" progId="PBrush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07504" y="2708920"/>
          <a:ext cx="4695825" cy="2857500"/>
        </p:xfrm>
        <a:graphic>
          <a:graphicData uri="http://schemas.openxmlformats.org/presentationml/2006/ole">
            <p:oleObj spid="_x0000_s12291" name="Точечный рисунок" r:id="rId4" imgW="4695238" imgH="2857899" progId="PBrush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91893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Роли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340768"/>
            <a:ext cx="8022336" cy="10298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Если в отношении участвуют объекты одного и того же класса, то объектам могут быть присвоены роли. Роль - это маска, которую носит </a:t>
            </a:r>
            <a:r>
              <a:rPr lang="ru-RU" dirty="0" smtClean="0">
                <a:latin typeface="Times New Roman" pitchFamily="18" charset="0"/>
              </a:rPr>
              <a:t>объект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79512" y="3140968"/>
          <a:ext cx="8795593" cy="2664296"/>
        </p:xfrm>
        <a:graphic>
          <a:graphicData uri="http://schemas.openxmlformats.org/presentationml/2006/ole">
            <p:oleObj spid="_x0000_s13314" name="Точечный рисунок" r:id="rId3" imgW="4904762" imgH="1486107" progId="PBrush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013192" cy="91893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Квалификатором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340768"/>
            <a:ext cx="8022336" cy="7200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Квалификатором называется некоторый атрибут, который позволяет снизить эффективную кратность </a:t>
            </a:r>
            <a:r>
              <a:rPr lang="ru-RU" dirty="0" smtClean="0">
                <a:latin typeface="Times New Roman" pitchFamily="18" charset="0"/>
              </a:rPr>
              <a:t>зависимости</a:t>
            </a:r>
            <a:endParaRPr lang="ru-RU" dirty="0">
              <a:latin typeface="Times New Roman" pitchFamily="18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899592" y="2780928"/>
          <a:ext cx="7346043" cy="3888432"/>
        </p:xfrm>
        <a:graphic>
          <a:graphicData uri="http://schemas.openxmlformats.org/presentationml/2006/ole">
            <p:oleObj spid="_x0000_s14338" name="Точечный рисунок" r:id="rId3" imgW="6335009" imgH="3352381" progId="PBrush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7749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Наследование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8022336" cy="124584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Наследование - это такое отношение между классами, когда один класс повторяет структуру и поведение другого класса (одиночное наследование) или других (множественное наследование) классов. Класс, структура и поведение которого наследуются, называется базовым (родительским) классом. Класс, который наследует базовому классу, называется производным (наследником</a:t>
            </a:r>
            <a:r>
              <a:rPr lang="ru-RU" dirty="0" smtClean="0">
                <a:latin typeface="Times New Roman" pitchFamily="18" charset="0"/>
              </a:rPr>
              <a:t>)</a:t>
            </a:r>
            <a:endParaRPr lang="ru-RU" dirty="0">
              <a:latin typeface="Times New Roman" pitchFamily="18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326775" y="2766430"/>
          <a:ext cx="6773617" cy="3974937"/>
        </p:xfrm>
        <a:graphic>
          <a:graphicData uri="http://schemas.openxmlformats.org/presentationml/2006/ole">
            <p:oleObj spid="_x0000_s15362" name="Точечный рисунок" r:id="rId3" imgW="6361905" imgH="3734321" progId="PBrush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13192" cy="93610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Особенности разработки программного обеспечения для сложных систем</a:t>
            </a:r>
            <a:r>
              <a:rPr lang="ru-RU" b="1" dirty="0">
                <a:solidFill>
                  <a:srgbClr val="00B050"/>
                </a:solidFill>
              </a:rPr>
              <a:t/>
            </a:r>
            <a:br>
              <a:rPr lang="ru-RU" b="1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3016984"/>
            <a:ext cx="468052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Различают методы, средства и процедуры ТРПП.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Методы обеспечивают решение следующих задач: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Планирование и оценка проекта;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Анализ системных и программных требований;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Проектирование алгоритмов, структур данных и программных структур;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Кодирование;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Тестирование;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Сопровождение.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980728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Технология разработки программных продуктов (ТРПП) – это система инженерных принципов для создания экономичного ПО, которое надежно и эффективно работает в реальных компьютерах.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ТРПП обеспечивают автоматизированную или автоматическую поддержку методов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2891695" cy="35617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x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4208" y="116632"/>
            <a:ext cx="2523744" cy="1368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Классический </a:t>
            </a:r>
            <a:r>
              <a:rPr lang="ru-RU" dirty="0" smtClean="0">
                <a:latin typeface="Times New Roman" pitchFamily="18" charset="0"/>
              </a:rPr>
              <a:t>жизненный цикл разработки ПО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1556792"/>
            <a:ext cx="8784976" cy="1296144"/>
          </a:xfrm>
        </p:spPr>
        <p:txBody>
          <a:bodyPr>
            <a:noAutofit/>
          </a:bodyPr>
          <a:lstStyle/>
          <a:p>
            <a:r>
              <a:rPr lang="ru-RU" sz="1500" u="sng" dirty="0" smtClean="0">
                <a:latin typeface="Times New Roman" pitchFamily="18" charset="0"/>
                <a:cs typeface="Times New Roman" pitchFamily="18" charset="0"/>
              </a:rPr>
              <a:t>Кодирование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состоит в переводе результатов проектирования в текст на языке программирования.</a:t>
            </a:r>
          </a:p>
          <a:p>
            <a:r>
              <a:rPr lang="ru-RU" sz="1500" u="sng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– выполнение программы для выявления дефектов в функциях, логике и форме реализации ПО.</a:t>
            </a:r>
          </a:p>
          <a:p>
            <a:r>
              <a:rPr lang="ru-RU" sz="1500" u="sng" dirty="0" smtClean="0">
                <a:latin typeface="Times New Roman" pitchFamily="18" charset="0"/>
                <a:cs typeface="Times New Roman" pitchFamily="18" charset="0"/>
              </a:rPr>
              <a:t>Сопровождение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– внесение изменений в эксплуатируемое ПО, т.е. исправление ошибок, усовершенствование ПО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требованиям заказчика.</a:t>
            </a:r>
          </a:p>
          <a:p>
            <a:endParaRPr lang="ru-RU" sz="1500" dirty="0" smtClean="0">
              <a:latin typeface="Times New Roman" pitchFamily="18" charset="0"/>
            </a:endParaRPr>
          </a:p>
          <a:p>
            <a:endParaRPr lang="ru-RU" sz="1500" dirty="0"/>
          </a:p>
        </p:txBody>
      </p:sp>
      <p:grpSp>
        <p:nvGrpSpPr>
          <p:cNvPr id="16385" name="Group 1"/>
          <p:cNvGrpSpPr>
            <a:grpSpLocks/>
          </p:cNvGrpSpPr>
          <p:nvPr/>
        </p:nvGrpSpPr>
        <p:grpSpPr bwMode="auto">
          <a:xfrm>
            <a:off x="2483768" y="2924944"/>
            <a:ext cx="4545459" cy="3672408"/>
            <a:chOff x="2982" y="1136"/>
            <a:chExt cx="7384" cy="5964"/>
          </a:xfrm>
        </p:grpSpPr>
        <p:sp>
          <p:nvSpPr>
            <p:cNvPr id="16386" name="Text Box 2"/>
            <p:cNvSpPr txBox="1">
              <a:spLocks noChangeArrowheads="1"/>
            </p:cNvSpPr>
            <p:nvPr/>
          </p:nvSpPr>
          <p:spPr bwMode="auto">
            <a:xfrm>
              <a:off x="2982" y="1136"/>
              <a:ext cx="7384" cy="59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3266" y="1278"/>
              <a:ext cx="6816" cy="5538"/>
              <a:chOff x="3266" y="1278"/>
              <a:chExt cx="6816" cy="5538"/>
            </a:xfrm>
          </p:grpSpPr>
          <p:sp>
            <p:nvSpPr>
              <p:cNvPr id="16388" name="Text Box 4"/>
              <p:cNvSpPr txBox="1">
                <a:spLocks noChangeArrowheads="1"/>
              </p:cNvSpPr>
              <p:nvPr/>
            </p:nvSpPr>
            <p:spPr bwMode="auto">
              <a:xfrm>
                <a:off x="3266" y="1278"/>
                <a:ext cx="1562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Системный анализ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89" name="Text Box 5"/>
              <p:cNvSpPr txBox="1">
                <a:spLocks noChangeArrowheads="1"/>
              </p:cNvSpPr>
              <p:nvPr/>
            </p:nvSpPr>
            <p:spPr bwMode="auto">
              <a:xfrm>
                <a:off x="4118" y="2130"/>
                <a:ext cx="1562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Анализ требований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0" name="Text Box 6"/>
              <p:cNvSpPr txBox="1">
                <a:spLocks noChangeArrowheads="1"/>
              </p:cNvSpPr>
              <p:nvPr/>
            </p:nvSpPr>
            <p:spPr bwMode="auto">
              <a:xfrm>
                <a:off x="4970" y="2982"/>
                <a:ext cx="1846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Проектирование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1" name="Text Box 7"/>
              <p:cNvSpPr txBox="1">
                <a:spLocks noChangeArrowheads="1"/>
              </p:cNvSpPr>
              <p:nvPr/>
            </p:nvSpPr>
            <p:spPr bwMode="auto">
              <a:xfrm>
                <a:off x="5964" y="3834"/>
                <a:ext cx="1704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Кодирование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2" name="Text Box 8"/>
              <p:cNvSpPr txBox="1">
                <a:spLocks noChangeArrowheads="1"/>
              </p:cNvSpPr>
              <p:nvPr/>
            </p:nvSpPr>
            <p:spPr bwMode="auto">
              <a:xfrm>
                <a:off x="6958" y="4686"/>
                <a:ext cx="1704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Тестирование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3" name="Text Box 9"/>
              <p:cNvSpPr txBox="1">
                <a:spLocks noChangeArrowheads="1"/>
              </p:cNvSpPr>
              <p:nvPr/>
            </p:nvSpPr>
            <p:spPr bwMode="auto">
              <a:xfrm>
                <a:off x="7952" y="5538"/>
                <a:ext cx="1704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Сопровождение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4" name="Arc 10"/>
              <p:cNvSpPr>
                <a:spLocks/>
              </p:cNvSpPr>
              <p:nvPr/>
            </p:nvSpPr>
            <p:spPr bwMode="auto">
              <a:xfrm>
                <a:off x="4828" y="1559"/>
                <a:ext cx="568" cy="5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95" name="Arc 11"/>
              <p:cNvSpPr>
                <a:spLocks/>
              </p:cNvSpPr>
              <p:nvPr/>
            </p:nvSpPr>
            <p:spPr bwMode="auto">
              <a:xfrm>
                <a:off x="5680" y="2414"/>
                <a:ext cx="568" cy="5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96" name="Arc 12"/>
              <p:cNvSpPr>
                <a:spLocks/>
              </p:cNvSpPr>
              <p:nvPr/>
            </p:nvSpPr>
            <p:spPr bwMode="auto">
              <a:xfrm>
                <a:off x="6816" y="3266"/>
                <a:ext cx="426" cy="5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97" name="Arc 13"/>
              <p:cNvSpPr>
                <a:spLocks/>
              </p:cNvSpPr>
              <p:nvPr/>
            </p:nvSpPr>
            <p:spPr bwMode="auto">
              <a:xfrm>
                <a:off x="7668" y="4118"/>
                <a:ext cx="710" cy="5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98" name="Arc 14"/>
              <p:cNvSpPr>
                <a:spLocks/>
              </p:cNvSpPr>
              <p:nvPr/>
            </p:nvSpPr>
            <p:spPr bwMode="auto">
              <a:xfrm>
                <a:off x="8662" y="4970"/>
                <a:ext cx="568" cy="5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399" name="Line 15"/>
              <p:cNvSpPr>
                <a:spLocks noChangeShapeType="1"/>
              </p:cNvSpPr>
              <p:nvPr/>
            </p:nvSpPr>
            <p:spPr bwMode="auto">
              <a:xfrm>
                <a:off x="3266" y="6816"/>
                <a:ext cx="68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0" name="Line 16"/>
              <p:cNvSpPr>
                <a:spLocks noChangeShapeType="1"/>
              </p:cNvSpPr>
              <p:nvPr/>
            </p:nvSpPr>
            <p:spPr bwMode="auto">
              <a:xfrm>
                <a:off x="3692" y="1846"/>
                <a:ext cx="0" cy="49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1" name="Line 17"/>
              <p:cNvSpPr>
                <a:spLocks noChangeShapeType="1"/>
              </p:cNvSpPr>
              <p:nvPr/>
            </p:nvSpPr>
            <p:spPr bwMode="auto">
              <a:xfrm>
                <a:off x="4544" y="2698"/>
                <a:ext cx="0" cy="41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2" name="Line 18"/>
              <p:cNvSpPr>
                <a:spLocks noChangeShapeType="1"/>
              </p:cNvSpPr>
              <p:nvPr/>
            </p:nvSpPr>
            <p:spPr bwMode="auto">
              <a:xfrm>
                <a:off x="5396" y="3550"/>
                <a:ext cx="0" cy="32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3" name="Line 19"/>
              <p:cNvSpPr>
                <a:spLocks noChangeShapeType="1"/>
              </p:cNvSpPr>
              <p:nvPr/>
            </p:nvSpPr>
            <p:spPr bwMode="auto">
              <a:xfrm>
                <a:off x="6248" y="4402"/>
                <a:ext cx="0" cy="24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4" name="Line 20"/>
              <p:cNvSpPr>
                <a:spLocks noChangeShapeType="1"/>
              </p:cNvSpPr>
              <p:nvPr/>
            </p:nvSpPr>
            <p:spPr bwMode="auto">
              <a:xfrm>
                <a:off x="7384" y="5251"/>
                <a:ext cx="0" cy="15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405" name="Line 21"/>
              <p:cNvSpPr>
                <a:spLocks noChangeShapeType="1"/>
              </p:cNvSpPr>
              <p:nvPr/>
            </p:nvSpPr>
            <p:spPr bwMode="auto">
              <a:xfrm>
                <a:off x="8662" y="6106"/>
                <a:ext cx="0" cy="7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p"/>
      <p:bldP spid="4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13192" cy="120696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</a:rPr>
              <a:t>Особенности </a:t>
            </a:r>
            <a:r>
              <a:rPr lang="ru-RU" sz="4000" dirty="0" smtClean="0">
                <a:latin typeface="Times New Roman" pitchFamily="18" charset="0"/>
              </a:rPr>
              <a:t>проектирования сложных систем</a:t>
            </a:r>
            <a:endParaRPr lang="ru-RU" sz="4000" dirty="0">
              <a:latin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2821373"/>
            <a:ext cx="46085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При правильной декомпозиции должно быть: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количество связей между отдельными подсистемами должно быть минимальным;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связность отдельных частей внутри каждой подсистемы должна быть максимальной;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 каждая подсистема должна инкапсулировать(скрывать) свое содержимое, что позволяет рассматривать ее независимо от других подсистем;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каждая подсистема должна иметь четкий интерфейс с другими подсистемами, что позволяет игнорировать ее внутреннее устройство.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924944"/>
            <a:ext cx="3569324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13192" cy="122413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</a:rPr>
              <a:t>Объектно-ориентированный </a:t>
            </a:r>
            <a:r>
              <a:rPr lang="ru-RU" sz="4000" dirty="0" smtClean="0">
                <a:latin typeface="Times New Roman" pitchFamily="18" charset="0"/>
              </a:rPr>
              <a:t>подход и его сущность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3027293"/>
            <a:ext cx="47525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Объектно-ориентированное программирование - это методология программирования, основанная на представлении программы в виде совокупности объектов, каждый из которых является экземпляром определенного класса, а классы образуют иерархию наследования. </a:t>
            </a:r>
            <a:endParaRPr kumimoji="0" lang="ru-RU" sz="2400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19458" name="Picture 2" descr="C:\Program Files\Microsoft Office\MEDIA\CAGCAT10\j019640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116111"/>
            <a:ext cx="2986988" cy="3193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57" grpId="0"/>
      <p:bldP spid="1945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192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Абстрагирование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196752"/>
            <a:ext cx="8022336" cy="13178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Абстрагирование выделяет существенные характеристики некоторого объекта, отличающие его от всех других видов объектов и, таким образом, четко определяет его концептуальные границы с точки зрения наблюдателя.</a:t>
            </a:r>
          </a:p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91680" y="2708920"/>
          <a:ext cx="5613772" cy="4009324"/>
        </p:xfrm>
        <a:graphic>
          <a:graphicData uri="http://schemas.openxmlformats.org/presentationml/2006/ole">
            <p:oleObj spid="_x0000_s1026" name="Точечный рисунок" r:id="rId3" imgW="5504762" imgH="3933333" progId="PBrush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0880" cy="7200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Инкапсуляция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8022336" cy="74178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Инкапсуляция - это процесс отделения друг от друга элементов объекта, определяющих его устройство и поведение </a:t>
            </a:r>
          </a:p>
          <a:p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47664" y="2780928"/>
          <a:ext cx="5628301" cy="3888432"/>
        </p:xfrm>
        <a:graphic>
          <a:graphicData uri="http://schemas.openxmlformats.org/presentationml/2006/ole">
            <p:oleObj spid="_x0000_s2050" name="Точечный рисунок" r:id="rId3" imgW="4590476" imgH="3172268" progId="PBrush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8618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Модульность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96752"/>
            <a:ext cx="8022336" cy="12458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</a:rPr>
              <a:t>Модульность - это разделение программы на фрагменты, которые компилируются по</a:t>
            </a:r>
            <a:r>
              <a:rPr lang="ru-RU" u="sng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отдельности, но могут устанавливать связи с другими модулями. Связи между  модулями - это их представления друг о друге </a:t>
            </a:r>
          </a:p>
          <a:p>
            <a:endParaRPr lang="ru-RU" i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19672" y="2780928"/>
          <a:ext cx="5820572" cy="3888432"/>
        </p:xfrm>
        <a:graphic>
          <a:graphicData uri="http://schemas.openxmlformats.org/presentationml/2006/ole">
            <p:oleObj spid="_x0000_s3074" name="Точечный рисунок" r:id="rId3" imgW="4590476" imgH="3067478" progId="PBrush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78984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Иерархия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340768"/>
            <a:ext cx="8022336" cy="74178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</a:rPr>
              <a:t>Иерархия - это упорядочение абстракций, расположение их по </a:t>
            </a:r>
            <a:r>
              <a:rPr lang="ru-RU" dirty="0" smtClean="0">
                <a:latin typeface="Times New Roman" pitchFamily="18" charset="0"/>
              </a:rPr>
              <a:t>уровням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708920"/>
            <a:ext cx="2974002" cy="40324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</TotalTime>
  <Words>592</Words>
  <Application>Microsoft Office PowerPoint</Application>
  <PresentationFormat>Экран (4:3)</PresentationFormat>
  <Paragraphs>59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Модульная</vt:lpstr>
      <vt:lpstr>Точечный рисунок</vt:lpstr>
      <vt:lpstr>Разработка программного обеспечения для сложных систем. </vt:lpstr>
      <vt:lpstr>Особенности разработки программного обеспечения для сложных систем </vt:lpstr>
      <vt:lpstr>Классический жизненный цикл разработки ПО </vt:lpstr>
      <vt:lpstr>Особенности проектирования сложных систем</vt:lpstr>
      <vt:lpstr>Объектно-ориентированный подход и его сущность</vt:lpstr>
      <vt:lpstr>Абстрагирование</vt:lpstr>
      <vt:lpstr>Инкапсуляция</vt:lpstr>
      <vt:lpstr>Модульность</vt:lpstr>
      <vt:lpstr>Иерархия</vt:lpstr>
      <vt:lpstr>Что является и что не является объектом? </vt:lpstr>
      <vt:lpstr>Состояние</vt:lpstr>
      <vt:lpstr>Поведение</vt:lpstr>
      <vt:lpstr>Операции</vt:lpstr>
      <vt:lpstr>Что такое класс? </vt:lpstr>
      <vt:lpstr>Для задания класса необходимо указать имя этого класса, а затем перечислить его атрибуты и операции (или методы)</vt:lpstr>
      <vt:lpstr>Связи</vt:lpstr>
      <vt:lpstr>Роли</vt:lpstr>
      <vt:lpstr>Квалификатором</vt:lpstr>
      <vt:lpstr>Наследование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программного обеспечения для сложных систем.</dc:title>
  <dc:creator>13230115101</dc:creator>
  <cp:lastModifiedBy>belova</cp:lastModifiedBy>
  <cp:revision>30</cp:revision>
  <dcterms:created xsi:type="dcterms:W3CDTF">2016-01-16T05:45:01Z</dcterms:created>
  <dcterms:modified xsi:type="dcterms:W3CDTF">2016-02-02T05:33:57Z</dcterms:modified>
</cp:coreProperties>
</file>