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82" r:id="rId20"/>
    <p:sldId id="277" r:id="rId21"/>
    <p:sldId id="278" r:id="rId22"/>
    <p:sldId id="279" r:id="rId23"/>
    <p:sldId id="280" r:id="rId24"/>
    <p:sldId id="281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B8756-0599-420A-9EB8-329A752E2C8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19D1A-D62C-47C1-8C03-BD46036B26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B8756-0599-420A-9EB8-329A752E2C8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19D1A-D62C-47C1-8C03-BD46036B26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B8756-0599-420A-9EB8-329A752E2C8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19D1A-D62C-47C1-8C03-BD46036B26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B8756-0599-420A-9EB8-329A752E2C8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19D1A-D62C-47C1-8C03-BD46036B26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B8756-0599-420A-9EB8-329A752E2C8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19D1A-D62C-47C1-8C03-BD46036B26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B8756-0599-420A-9EB8-329A752E2C8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19D1A-D62C-47C1-8C03-BD46036B26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B8756-0599-420A-9EB8-329A752E2C8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19D1A-D62C-47C1-8C03-BD46036B26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B8756-0599-420A-9EB8-329A752E2C8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19D1A-D62C-47C1-8C03-BD46036B26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B8756-0599-420A-9EB8-329A752E2C8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19D1A-D62C-47C1-8C03-BD46036B26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B8756-0599-420A-9EB8-329A752E2C8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19D1A-D62C-47C1-8C03-BD46036B26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B8756-0599-420A-9EB8-329A752E2C8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19D1A-D62C-47C1-8C03-BD46036B26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B8756-0599-420A-9EB8-329A752E2C8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19D1A-D62C-47C1-8C03-BD46036B26B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2232248"/>
          </a:xfrm>
          <a:ln w="19050">
            <a:solidFill>
              <a:srgbClr val="FFC000"/>
            </a:solidFill>
          </a:ln>
        </p:spPr>
        <p:txBody>
          <a:bodyPr>
            <a:noAutofit/>
          </a:bodyPr>
          <a:lstStyle/>
          <a:p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/>
              <a:t/>
            </a:r>
            <a:br>
              <a:rPr lang="ru-RU" sz="5400" dirty="0"/>
            </a:br>
            <a:r>
              <a:rPr lang="ru-RU" sz="5400" dirty="0" smtClean="0"/>
              <a:t>Информационная безопасность</a:t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31840" y="5105400"/>
            <a:ext cx="6012160" cy="1752600"/>
          </a:xfrm>
        </p:spPr>
        <p:txBody>
          <a:bodyPr/>
          <a:lstStyle/>
          <a:p>
            <a:r>
              <a:rPr lang="ru-RU" dirty="0" smtClean="0"/>
              <a:t>преподаватель</a:t>
            </a:r>
          </a:p>
          <a:p>
            <a:pPr algn="l"/>
            <a:r>
              <a:rPr lang="ru-RU" dirty="0" smtClean="0"/>
              <a:t>Бурштейн Анастасия Тарасовна</a:t>
            </a:r>
            <a:endParaRPr lang="ru-RU" dirty="0"/>
          </a:p>
        </p:txBody>
      </p:sp>
      <p:pic>
        <p:nvPicPr>
          <p:cNvPr id="32769" name="Picture 1" descr="C:\Program Files\Microsoft Office\MEDIA\CAGCAT10\j023468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085184"/>
            <a:ext cx="2573190" cy="15159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620688"/>
            <a:ext cx="8363272" cy="5505475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/>
              <a:t>Типовые структуры автоматизированных систем и объекты защиты в них.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sz="2800" dirty="0">
                <a:solidFill>
                  <a:srgbClr val="92D050"/>
                </a:solidFill>
              </a:rPr>
              <a:t>АСОИ -</a:t>
            </a:r>
            <a:r>
              <a:rPr lang="ru-RU" sz="2800" dirty="0"/>
              <a:t> организационно-технические системы, представляющие собой совокупность компонентов: </a:t>
            </a:r>
            <a:endParaRPr lang="ru-RU" sz="2800" dirty="0" smtClean="0"/>
          </a:p>
          <a:p>
            <a:pPr algn="ctr">
              <a:buNone/>
            </a:pPr>
            <a:endParaRPr lang="ru-RU" dirty="0"/>
          </a:p>
          <a:p>
            <a:pPr lvl="1"/>
            <a:r>
              <a:rPr lang="ru-RU" dirty="0"/>
              <a:t>Технические средства обработки и передачи данных </a:t>
            </a:r>
          </a:p>
          <a:p>
            <a:pPr lvl="1"/>
            <a:r>
              <a:rPr lang="ru-RU" dirty="0"/>
              <a:t>Системное и прикладное ПО </a:t>
            </a:r>
          </a:p>
          <a:p>
            <a:pPr lvl="1"/>
            <a:r>
              <a:rPr lang="ru-RU" dirty="0"/>
              <a:t>Информация на различных носителях </a:t>
            </a:r>
          </a:p>
          <a:p>
            <a:pPr lvl="1"/>
            <a:r>
              <a:rPr lang="ru-RU" dirty="0"/>
              <a:t>Персонал и пользователи системы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612068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sz="3400" b="1" dirty="0"/>
              <a:t>Типовые структуры АС: </a:t>
            </a:r>
            <a:endParaRPr lang="ru-RU" sz="3400" b="1" dirty="0" smtClean="0"/>
          </a:p>
          <a:p>
            <a:endParaRPr lang="ru-RU" sz="2800" dirty="0"/>
          </a:p>
          <a:p>
            <a:pPr marL="514350" lvl="0" indent="-514350">
              <a:buAutoNum type="arabicPeriod"/>
            </a:pPr>
            <a:r>
              <a:rPr lang="ru-RU" sz="3400" b="1" i="1" dirty="0" smtClean="0"/>
              <a:t>Автономные </a:t>
            </a:r>
            <a:r>
              <a:rPr lang="ru-RU" sz="3400" b="1" i="1" dirty="0"/>
              <a:t>рабочие станции (АРС). </a:t>
            </a:r>
            <a:endParaRPr lang="ru-RU" sz="3400" b="1" i="1" dirty="0" smtClean="0"/>
          </a:p>
          <a:p>
            <a:pPr marL="514350" lvl="0" indent="-51435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Один или несколько ПК, не связанных между собой. На любом из них пользователи работают раздельно во времени. Обмен информацией осуществляется через сменные носители. </a:t>
            </a:r>
            <a:br>
              <a:rPr lang="ru-RU" dirty="0"/>
            </a:br>
            <a:r>
              <a:rPr lang="ru-RU" dirty="0"/>
              <a:t>Объекты защиты в автономных рабочих станциях (АРС): </a:t>
            </a:r>
            <a:endParaRPr lang="ru-RU" sz="2800" dirty="0"/>
          </a:p>
          <a:p>
            <a:pPr lvl="1"/>
            <a:r>
              <a:rPr lang="ru-RU" dirty="0"/>
              <a:t>АРС </a:t>
            </a:r>
            <a:endParaRPr lang="ru-RU" sz="2400" dirty="0"/>
          </a:p>
          <a:p>
            <a:pPr lvl="1"/>
            <a:r>
              <a:rPr lang="ru-RU" dirty="0"/>
              <a:t>сменные носители информации </a:t>
            </a:r>
            <a:endParaRPr lang="ru-RU" sz="2400" dirty="0"/>
          </a:p>
          <a:p>
            <a:pPr lvl="1"/>
            <a:r>
              <a:rPr lang="ru-RU" dirty="0"/>
              <a:t>пользователи и обслуживающий персонал </a:t>
            </a:r>
            <a:endParaRPr lang="ru-RU" sz="2400" dirty="0"/>
          </a:p>
          <a:p>
            <a:pPr lvl="1"/>
            <a:r>
              <a:rPr lang="ru-RU" dirty="0"/>
              <a:t>устройства визуального представления информации </a:t>
            </a:r>
            <a:endParaRPr lang="ru-RU" sz="2400" dirty="0"/>
          </a:p>
          <a:p>
            <a:pPr lvl="1"/>
            <a:r>
              <a:rPr lang="ru-RU" dirty="0"/>
              <a:t>источники побочного электромагнитного излучения и наводок </a:t>
            </a:r>
            <a:endParaRPr lang="ru-RU" dirty="0" smtClean="0"/>
          </a:p>
          <a:p>
            <a:pPr lvl="1"/>
            <a:endParaRPr lang="ru-RU" sz="2400" dirty="0"/>
          </a:p>
          <a:p>
            <a:r>
              <a:rPr lang="ru-RU" dirty="0"/>
              <a:t>ЛВС - создаются для коллективной обработки информации или совместного использования ресурса. </a:t>
            </a:r>
            <a:br>
              <a:rPr lang="ru-RU" dirty="0"/>
            </a:br>
            <a:r>
              <a:rPr lang="ru-RU" dirty="0"/>
              <a:t>Оборудование размещено в пределах одного помещения, здания или группы близкорасположенных зданий. </a:t>
            </a:r>
            <a:endParaRPr lang="ru-RU" sz="2800" dirty="0"/>
          </a:p>
          <a:p>
            <a:endParaRPr lang="ru-RU" dirty="0"/>
          </a:p>
        </p:txBody>
      </p:sp>
      <p:pic>
        <p:nvPicPr>
          <p:cNvPr id="4" name="Picture 1" descr="C:\Program Files\Microsoft Office\MEDIA\CAGCAT10\j030052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5465082"/>
            <a:ext cx="1619672" cy="13929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4525963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ru-RU" dirty="0" smtClean="0"/>
              <a:t>2. </a:t>
            </a:r>
            <a:r>
              <a:rPr lang="ru-RU" b="1" i="1" dirty="0" smtClean="0"/>
              <a:t>Локальные </a:t>
            </a:r>
            <a:r>
              <a:rPr lang="ru-RU" b="1" i="1" dirty="0"/>
              <a:t>системы коллективного пользования (ЛСКП). </a:t>
            </a:r>
            <a:endParaRPr lang="ru-RU" b="1" i="1" dirty="0" smtClean="0"/>
          </a:p>
          <a:p>
            <a:pPr lvl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Структура ЛСКП: </a:t>
            </a:r>
            <a:endParaRPr lang="ru-RU" sz="2800" dirty="0"/>
          </a:p>
          <a:p>
            <a:pPr lvl="1"/>
            <a:r>
              <a:rPr lang="ru-RU" dirty="0"/>
              <a:t>без выделенного сервера или </a:t>
            </a:r>
            <a:r>
              <a:rPr lang="ru-RU" dirty="0" err="1"/>
              <a:t>одноранговой</a:t>
            </a:r>
            <a:r>
              <a:rPr lang="ru-RU" dirty="0"/>
              <a:t> сети. Не требует централизованного управления; любой пользователь делает доступными свои данные; используется однотипная ОС. </a:t>
            </a:r>
            <a:endParaRPr lang="ru-RU" sz="2400" dirty="0"/>
          </a:p>
          <a:p>
            <a:pPr lvl="1"/>
            <a:r>
              <a:rPr lang="ru-RU" dirty="0"/>
              <a:t>с выделенным сервером. </a:t>
            </a:r>
            <a:endParaRPr lang="ru-RU" sz="2400" dirty="0"/>
          </a:p>
          <a:p>
            <a:endParaRPr lang="ru-RU" dirty="0"/>
          </a:p>
        </p:txBody>
      </p:sp>
      <p:pic>
        <p:nvPicPr>
          <p:cNvPr id="8193" name="Picture 1" descr="C:\Program Files\Microsoft Office\MEDIA\CAGCAT10\j0234657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4869160"/>
            <a:ext cx="1712912" cy="1668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88641"/>
            <a:ext cx="8568952" cy="489654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/>
              <a:t>Требует централизованного административного управления; на РС и серверах могут быть установлены: </a:t>
            </a:r>
            <a:endParaRPr lang="ru-RU" dirty="0" smtClean="0"/>
          </a:p>
          <a:p>
            <a:pPr>
              <a:buNone/>
            </a:pPr>
            <a:endParaRPr lang="ru-RU" sz="2800" dirty="0"/>
          </a:p>
          <a:p>
            <a:pPr lvl="1"/>
            <a:r>
              <a:rPr lang="ru-RU" sz="2600" b="1" dirty="0"/>
              <a:t>многотерминальные системы на базе малых и больших компьютеров</a:t>
            </a:r>
            <a:r>
              <a:rPr lang="ru-RU" sz="2600" dirty="0"/>
              <a:t>. Основные ресурсы сосредоточены на сервере; РС - это терминалы; общее руководство осуществляет администратор; на центральном компьютере и РС используются различные ОС. </a:t>
            </a:r>
            <a:endParaRPr lang="ru-RU" sz="2600" dirty="0" smtClean="0"/>
          </a:p>
          <a:p>
            <a:pPr lvl="1"/>
            <a:endParaRPr lang="ru-RU" sz="2300" dirty="0"/>
          </a:p>
          <a:p>
            <a:pPr lvl="1"/>
            <a:r>
              <a:rPr lang="ru-RU" sz="2600" b="1" dirty="0" err="1"/>
              <a:t>многосегментные</a:t>
            </a:r>
            <a:r>
              <a:rPr lang="ru-RU" sz="2600" b="1" dirty="0"/>
              <a:t> ЛС</a:t>
            </a:r>
            <a:r>
              <a:rPr lang="ru-RU" sz="2600" dirty="0"/>
              <a:t> - состоят из нескольких сегментов, любой из которых является сетью с выделенным сервером. Объединение осуществляется через мост, в качестве которого может использоваться либо выделенный сервер, либо специальной устройство. Любым сегментом управляет свой администратор. В любом сегменте может использоваться своя ОС. </a:t>
            </a:r>
            <a:endParaRPr lang="ru-RU" sz="2600" dirty="0" smtClean="0"/>
          </a:p>
          <a:p>
            <a:pPr lvl="1"/>
            <a:endParaRPr lang="ru-RU" sz="2300" dirty="0"/>
          </a:p>
          <a:p>
            <a:pPr lvl="1"/>
            <a:r>
              <a:rPr lang="ru-RU" sz="2600" b="1" dirty="0"/>
              <a:t>смешанные сети</a:t>
            </a:r>
            <a:r>
              <a:rPr lang="ru-RU" sz="2600" dirty="0"/>
              <a:t> - включают все вышерассмотренные системы. </a:t>
            </a:r>
            <a:endParaRPr lang="ru-RU" sz="2600" dirty="0" smtClean="0"/>
          </a:p>
          <a:p>
            <a:pPr lvl="1"/>
            <a:endParaRPr lang="ru-RU" sz="2300" dirty="0"/>
          </a:p>
          <a:p>
            <a:endParaRPr lang="ru-RU" dirty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043608" y="4725144"/>
            <a:ext cx="532859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Объекты защиты: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все рабочие станции (РС)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сервер и центральный компьютер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локальные каналы связи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реквизиты доступа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7170" name="Picture 2" descr="C:\Program Files\Microsoft Office\MEDIA\CAGCAT10\j0235319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4797152"/>
            <a:ext cx="1784909" cy="18223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88640"/>
            <a:ext cx="8363272" cy="6408712"/>
          </a:xfrm>
        </p:spPr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ru-RU" dirty="0" smtClean="0"/>
              <a:t>3. </a:t>
            </a:r>
            <a:r>
              <a:rPr lang="ru-RU" b="1" i="1" dirty="0" smtClean="0"/>
              <a:t>Глобальные </a:t>
            </a:r>
            <a:r>
              <a:rPr lang="ru-RU" b="1" i="1" dirty="0"/>
              <a:t>системы коллективного пользования (ГСКП). </a:t>
            </a:r>
            <a:endParaRPr lang="ru-RU" b="1" i="1" dirty="0" smtClean="0"/>
          </a:p>
          <a:p>
            <a:pPr lvl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ГСКП - совместная обработка информации и совместное использование ресурсов. </a:t>
            </a:r>
            <a:br>
              <a:rPr lang="ru-RU" dirty="0"/>
            </a:br>
            <a:r>
              <a:rPr lang="ru-RU" dirty="0"/>
              <a:t>Отличия от ЛСКП: </a:t>
            </a:r>
            <a:endParaRPr lang="ru-RU" sz="2800" dirty="0"/>
          </a:p>
          <a:p>
            <a:pPr lvl="1"/>
            <a:r>
              <a:rPr lang="ru-RU" dirty="0"/>
              <a:t>Могут находиться на значительном удалении друг от друга. </a:t>
            </a:r>
            <a:endParaRPr lang="ru-RU" sz="2400" dirty="0"/>
          </a:p>
          <a:p>
            <a:pPr lvl="1"/>
            <a:r>
              <a:rPr lang="ru-RU" dirty="0"/>
              <a:t>Каналы связи не принадлежат собственнику системы. </a:t>
            </a:r>
            <a:endParaRPr lang="ru-RU" sz="2400" dirty="0"/>
          </a:p>
          <a:p>
            <a:pPr lvl="1"/>
            <a:r>
              <a:rPr lang="ru-RU" dirty="0"/>
              <a:t>Каналы связи являются коммутируемыми и взаимосвязанными. </a:t>
            </a:r>
            <a:endParaRPr lang="ru-RU" sz="2400" dirty="0"/>
          </a:p>
          <a:p>
            <a:pPr lvl="1"/>
            <a:r>
              <a:rPr lang="ru-RU" dirty="0"/>
              <a:t>Для использования каналов связи необходимо устройство сопряжения. </a:t>
            </a:r>
            <a:endParaRPr lang="ru-RU" sz="2400" dirty="0"/>
          </a:p>
          <a:p>
            <a:pPr lvl="1"/>
            <a:r>
              <a:rPr lang="ru-RU" dirty="0"/>
              <a:t>Подобные системы открыты и подключиться к ним могут все желающие. </a:t>
            </a:r>
            <a:endParaRPr lang="ru-RU" dirty="0" smtClean="0"/>
          </a:p>
          <a:p>
            <a:pPr lvl="1"/>
            <a:endParaRPr lang="ru-RU" sz="2400" dirty="0"/>
          </a:p>
          <a:p>
            <a:pPr lvl="1">
              <a:buNone/>
            </a:pPr>
            <a:endParaRPr lang="ru-RU" sz="2400" dirty="0"/>
          </a:p>
          <a:p>
            <a:r>
              <a:rPr lang="ru-RU" dirty="0"/>
              <a:t>Объекты защиты: </a:t>
            </a:r>
            <a:endParaRPr lang="ru-RU" sz="2800" dirty="0"/>
          </a:p>
          <a:p>
            <a:pPr lvl="1"/>
            <a:r>
              <a:rPr lang="ru-RU" dirty="0"/>
              <a:t>РС </a:t>
            </a:r>
            <a:endParaRPr lang="ru-RU" sz="2400" dirty="0"/>
          </a:p>
          <a:p>
            <a:pPr lvl="1"/>
            <a:r>
              <a:rPr lang="ru-RU" dirty="0"/>
              <a:t>глобальные каналы связи </a:t>
            </a:r>
            <a:endParaRPr lang="ru-RU" sz="2400" dirty="0"/>
          </a:p>
          <a:p>
            <a:pPr lvl="1"/>
            <a:r>
              <a:rPr lang="ru-RU" dirty="0"/>
              <a:t>информация, передаваемая по глобальным каналам связи </a:t>
            </a:r>
            <a:endParaRPr lang="ru-RU" sz="2400" dirty="0"/>
          </a:p>
          <a:p>
            <a:pPr lvl="1"/>
            <a:r>
              <a:rPr lang="ru-RU" dirty="0"/>
              <a:t>информация о реквизитах доступа в ГСКП. </a:t>
            </a:r>
            <a:endParaRPr lang="ru-RU" sz="2400" dirty="0"/>
          </a:p>
          <a:p>
            <a:pPr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6145" name="Picture 1" descr="C:\Program Files\Microsoft Office\MEDIA\CAGCAT10\j0251301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5589240"/>
            <a:ext cx="1345534" cy="11340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76672"/>
            <a:ext cx="8291264" cy="5361459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b="1" dirty="0"/>
              <a:t>Угрозы безопасности информации и их классификация. </a:t>
            </a: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  <a:p>
            <a:pPr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i="1" dirty="0">
                <a:solidFill>
                  <a:srgbClr val="FF0000"/>
                </a:solidFill>
              </a:rPr>
              <a:t>Угроза</a:t>
            </a:r>
            <a:r>
              <a:rPr lang="ru-RU" i="1" dirty="0"/>
              <a:t> </a:t>
            </a:r>
            <a:r>
              <a:rPr lang="ru-RU" dirty="0"/>
              <a:t>- это потенциально возможное событие, действие, процесс или явление, которое может привести к понятию ущерба чьим-либо интересам. </a:t>
            </a:r>
            <a:endParaRPr lang="ru-RU" dirty="0" smtClean="0"/>
          </a:p>
          <a:p>
            <a:pPr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i="1" dirty="0">
                <a:solidFill>
                  <a:srgbClr val="FF0000"/>
                </a:solidFill>
              </a:rPr>
              <a:t>Нарушение безопасности </a:t>
            </a:r>
            <a:r>
              <a:rPr lang="ru-RU" dirty="0"/>
              <a:t>- это реализация угрозы. </a:t>
            </a:r>
            <a:endParaRPr lang="ru-RU" dirty="0" smtClean="0"/>
          </a:p>
          <a:p>
            <a:pPr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Естественные угрозы </a:t>
            </a:r>
            <a:r>
              <a:rPr lang="ru-RU" dirty="0"/>
              <a:t>- это угрозы, вызванные воздействием на АС объективных физических процессов, стихийных природных явлений, не зависящих от </a:t>
            </a:r>
            <a:r>
              <a:rPr lang="ru-RU" dirty="0" err="1"/>
              <a:t>человеека</a:t>
            </a:r>
            <a:r>
              <a:rPr lang="ru-RU" dirty="0"/>
              <a:t>. </a:t>
            </a:r>
            <a:endParaRPr lang="ru-RU" dirty="0" smtClean="0"/>
          </a:p>
          <a:p>
            <a:pPr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Естественные делятся на: </a:t>
            </a:r>
          </a:p>
          <a:p>
            <a:pPr lvl="0"/>
            <a:r>
              <a:rPr lang="ru-RU" dirty="0"/>
              <a:t>природные (стихийные бедствия, магнитные бури, радиоактивное излучение, осадки) </a:t>
            </a:r>
          </a:p>
          <a:p>
            <a:pPr lvl="0"/>
            <a:r>
              <a:rPr lang="ru-RU" dirty="0"/>
              <a:t>технические. Связаны надежностью технических средств, обработки информации и систем обеспечения. </a:t>
            </a:r>
          </a:p>
          <a:p>
            <a:endParaRPr lang="ru-RU" dirty="0"/>
          </a:p>
        </p:txBody>
      </p:sp>
      <p:pic>
        <p:nvPicPr>
          <p:cNvPr id="5122" name="Picture 2" descr="C:\Program Files\Microsoft Office\MEDIA\CAGCAT10\j029382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75500" y="4030663"/>
            <a:ext cx="1744663" cy="18367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548681"/>
            <a:ext cx="8229600" cy="3600400"/>
          </a:xfrm>
        </p:spPr>
        <p:txBody>
          <a:bodyPr/>
          <a:lstStyle/>
          <a:p>
            <a:pPr>
              <a:buNone/>
            </a:pPr>
            <a:r>
              <a:rPr lang="ru-RU" b="1" dirty="0"/>
              <a:t>Искусственные делят на: </a:t>
            </a:r>
          </a:p>
          <a:p>
            <a:pPr lvl="0"/>
            <a:r>
              <a:rPr lang="ru-RU" dirty="0"/>
              <a:t>непреднамеренные - совершенные по незнанию и без злого умысла, из любопытности или халатности </a:t>
            </a:r>
          </a:p>
          <a:p>
            <a:pPr lvl="0"/>
            <a:r>
              <a:rPr lang="ru-RU" dirty="0"/>
              <a:t>преднамеренные </a:t>
            </a:r>
          </a:p>
          <a:p>
            <a:endParaRPr lang="ru-RU" dirty="0"/>
          </a:p>
        </p:txBody>
      </p:sp>
      <p:pic>
        <p:nvPicPr>
          <p:cNvPr id="4" name="Picture 1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3717032"/>
            <a:ext cx="2843808" cy="29031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20688"/>
            <a:ext cx="8435280" cy="5505475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dirty="0"/>
              <a:t>Каналы проникновения в систему и их классификация: </a:t>
            </a:r>
            <a:endParaRPr lang="ru-RU" b="1" dirty="0" smtClean="0"/>
          </a:p>
          <a:p>
            <a:pPr>
              <a:buNone/>
            </a:pPr>
            <a:endParaRPr lang="ru-RU" sz="2800" dirty="0"/>
          </a:p>
          <a:p>
            <a:pPr lvl="0"/>
            <a:r>
              <a:rPr lang="ru-RU" dirty="0"/>
              <a:t>По способу: </a:t>
            </a:r>
            <a:endParaRPr lang="ru-RU" sz="2800" dirty="0"/>
          </a:p>
          <a:p>
            <a:pPr lvl="1"/>
            <a:r>
              <a:rPr lang="ru-RU" dirty="0"/>
              <a:t>прямые </a:t>
            </a:r>
            <a:endParaRPr lang="ru-RU" sz="2400" dirty="0"/>
          </a:p>
          <a:p>
            <a:pPr lvl="1"/>
            <a:r>
              <a:rPr lang="ru-RU" dirty="0"/>
              <a:t>косвенные </a:t>
            </a:r>
            <a:endParaRPr lang="ru-RU" sz="2400" dirty="0"/>
          </a:p>
          <a:p>
            <a:pPr lvl="0"/>
            <a:r>
              <a:rPr lang="ru-RU" dirty="0"/>
              <a:t>По типу основного средства для реализации угрозы: </a:t>
            </a:r>
            <a:endParaRPr lang="ru-RU" sz="2800" dirty="0"/>
          </a:p>
          <a:p>
            <a:pPr lvl="1"/>
            <a:r>
              <a:rPr lang="ru-RU" dirty="0"/>
              <a:t>человек </a:t>
            </a:r>
            <a:endParaRPr lang="ru-RU" sz="2400" dirty="0"/>
          </a:p>
          <a:p>
            <a:pPr lvl="1"/>
            <a:r>
              <a:rPr lang="ru-RU" dirty="0"/>
              <a:t>аппаратура </a:t>
            </a:r>
            <a:endParaRPr lang="ru-RU" sz="2400" dirty="0"/>
          </a:p>
          <a:p>
            <a:pPr lvl="1"/>
            <a:r>
              <a:rPr lang="ru-RU" dirty="0"/>
              <a:t>программа </a:t>
            </a:r>
            <a:endParaRPr lang="ru-RU" sz="2400" dirty="0"/>
          </a:p>
          <a:p>
            <a:pPr lvl="0"/>
            <a:r>
              <a:rPr lang="ru-RU" dirty="0"/>
              <a:t>По способу получения информации: </a:t>
            </a:r>
            <a:endParaRPr lang="ru-RU" sz="2800" dirty="0"/>
          </a:p>
          <a:p>
            <a:pPr lvl="1"/>
            <a:r>
              <a:rPr lang="ru-RU" dirty="0"/>
              <a:t>физический </a:t>
            </a:r>
            <a:endParaRPr lang="ru-RU" sz="2400" dirty="0"/>
          </a:p>
          <a:p>
            <a:pPr lvl="1"/>
            <a:r>
              <a:rPr lang="ru-RU" dirty="0"/>
              <a:t>электромагнитный </a:t>
            </a:r>
            <a:endParaRPr lang="ru-RU" sz="2400" dirty="0"/>
          </a:p>
          <a:p>
            <a:pPr lvl="1"/>
            <a:r>
              <a:rPr lang="ru-RU" dirty="0"/>
              <a:t>информационный </a:t>
            </a:r>
            <a:endParaRPr lang="ru-RU" sz="2400" dirty="0"/>
          </a:p>
          <a:p>
            <a:endParaRPr lang="ru-RU" dirty="0"/>
          </a:p>
        </p:txBody>
      </p:sp>
      <p:pic>
        <p:nvPicPr>
          <p:cNvPr id="3073" name="Picture 1" descr="C:\Program Files\Microsoft Office\MEDIA\CAGCAT10\j029384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4509120"/>
            <a:ext cx="1738274" cy="18278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800" b="1" dirty="0"/>
              <a:t>Меры противодействия угрозам: </a:t>
            </a:r>
            <a:endParaRPr lang="ru-RU" sz="2800" b="1" dirty="0" smtClean="0"/>
          </a:p>
          <a:p>
            <a:pPr>
              <a:buNone/>
            </a:pPr>
            <a:endParaRPr lang="ru-RU" sz="1800" b="1" dirty="0"/>
          </a:p>
          <a:p>
            <a:pPr lvl="0">
              <a:buNone/>
            </a:pPr>
            <a:r>
              <a:rPr lang="ru-RU" sz="1800" dirty="0" smtClean="0"/>
              <a:t>1. </a:t>
            </a:r>
            <a:r>
              <a:rPr lang="ru-RU" sz="1800" b="1" i="1" dirty="0" smtClean="0"/>
              <a:t>Правовые </a:t>
            </a:r>
            <a:r>
              <a:rPr lang="ru-RU" sz="1800" b="1" i="1" dirty="0"/>
              <a:t>и законодательные</a:t>
            </a:r>
            <a:r>
              <a:rPr lang="ru-RU" sz="1800" i="1" dirty="0"/>
              <a:t>.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Законы, указы, нормативные акты, регламентирующие правила обращения с информацией и определяющие ответственность за нарушение этих правил. </a:t>
            </a:r>
          </a:p>
          <a:p>
            <a:pPr lvl="0">
              <a:buNone/>
            </a:pPr>
            <a:r>
              <a:rPr lang="ru-RU" sz="1800" dirty="0" smtClean="0"/>
              <a:t>2. </a:t>
            </a:r>
            <a:r>
              <a:rPr lang="ru-RU" sz="1800" b="1" i="1" dirty="0" smtClean="0"/>
              <a:t>Морально-этические</a:t>
            </a:r>
            <a:r>
              <a:rPr lang="ru-RU" sz="1800" b="1" i="1" dirty="0"/>
              <a:t>.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Нормы поведения, которые традиционно сложились или складываются в обществе по мере распространения вычислительной техники. Невыполнение этих норм ведет к падению авторитета, престижа организации, страны, людей. </a:t>
            </a:r>
          </a:p>
          <a:p>
            <a:pPr lvl="0">
              <a:buNone/>
            </a:pPr>
            <a:r>
              <a:rPr lang="ru-RU" sz="1800" dirty="0" smtClean="0"/>
              <a:t>3. </a:t>
            </a:r>
            <a:r>
              <a:rPr lang="ru-RU" sz="1800" b="1" i="1" dirty="0" smtClean="0"/>
              <a:t>Административные </a:t>
            </a:r>
            <a:r>
              <a:rPr lang="ru-RU" sz="1800" b="1" i="1" dirty="0"/>
              <a:t>или организационные</a:t>
            </a:r>
            <a:r>
              <a:rPr lang="ru-RU" sz="1800" i="1" dirty="0"/>
              <a:t>.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Меры организационного характера, регламентирующие процессы функционирования АС, деятельность персонала с целью максимального затруднения или исключения реализации угроз безопасности: </a:t>
            </a:r>
          </a:p>
          <a:p>
            <a:pPr lvl="1"/>
            <a:r>
              <a:rPr lang="ru-RU" sz="1800" dirty="0"/>
              <a:t>организация явного или скрытого контроля за работой пользователей </a:t>
            </a:r>
            <a:endParaRPr lang="ru-RU" sz="1600" dirty="0"/>
          </a:p>
          <a:p>
            <a:pPr lvl="1"/>
            <a:r>
              <a:rPr lang="ru-RU" sz="1800" dirty="0"/>
              <a:t>организация учета, хранения, использования, уничтожения документов и носителей информации. </a:t>
            </a:r>
            <a:endParaRPr lang="ru-RU" sz="1600" dirty="0"/>
          </a:p>
          <a:p>
            <a:pPr lvl="1"/>
            <a:r>
              <a:rPr lang="ru-RU" sz="1800" dirty="0"/>
              <a:t>организация охраны и надежного пропускного режима </a:t>
            </a:r>
            <a:endParaRPr lang="ru-RU" sz="1600" dirty="0"/>
          </a:p>
          <a:p>
            <a:pPr lvl="1"/>
            <a:r>
              <a:rPr lang="ru-RU" sz="1800" dirty="0"/>
              <a:t>мероприятия, осуществляемые при подборе и подготовке персонала </a:t>
            </a:r>
            <a:endParaRPr lang="ru-RU" sz="1600" dirty="0"/>
          </a:p>
          <a:p>
            <a:pPr lvl="1"/>
            <a:r>
              <a:rPr lang="ru-RU" sz="1800" dirty="0"/>
              <a:t>мероприятия по проектированию, разработке правил доступа к информации </a:t>
            </a:r>
            <a:endParaRPr lang="ru-RU" sz="1600" dirty="0"/>
          </a:p>
          <a:p>
            <a:pPr lvl="1"/>
            <a:r>
              <a:rPr lang="ru-RU" sz="1800" dirty="0"/>
              <a:t>мероприятия при разработке, модификации технических средств </a:t>
            </a:r>
            <a:endParaRPr lang="ru-RU" sz="1600" dirty="0"/>
          </a:p>
          <a:p>
            <a:pPr>
              <a:buNone/>
            </a:pPr>
            <a:endParaRPr lang="ru-RU" sz="1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lvl="0">
              <a:buNone/>
            </a:pPr>
            <a:r>
              <a:rPr lang="ru-RU" sz="4000" dirty="0" smtClean="0"/>
              <a:t>4. </a:t>
            </a:r>
            <a:r>
              <a:rPr lang="ru-RU" sz="4000" b="1" i="1" dirty="0" smtClean="0"/>
              <a:t>Физические.</a:t>
            </a:r>
            <a:r>
              <a:rPr lang="ru-RU" sz="4000" i="1" dirty="0" smtClean="0"/>
              <a:t>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Применение разного рода технических средств охраны и сооружений, предназначенных для создания физических препятствий на путях проникновения в систему. </a:t>
            </a:r>
          </a:p>
          <a:p>
            <a:pPr lvl="0">
              <a:buNone/>
            </a:pPr>
            <a:endParaRPr lang="ru-RU" sz="4000" dirty="0" smtClean="0"/>
          </a:p>
          <a:p>
            <a:pPr lvl="0">
              <a:buNone/>
            </a:pPr>
            <a:r>
              <a:rPr lang="ru-RU" sz="4000" dirty="0" smtClean="0"/>
              <a:t>5</a:t>
            </a:r>
            <a:r>
              <a:rPr lang="ru-RU" sz="4000" b="1" dirty="0" smtClean="0"/>
              <a:t>.</a:t>
            </a:r>
            <a:r>
              <a:rPr lang="ru-RU" sz="4000" b="1" i="1" dirty="0" smtClean="0"/>
              <a:t>Технические.</a:t>
            </a:r>
            <a:r>
              <a:rPr lang="ru-RU" sz="4000" i="1" dirty="0" smtClean="0"/>
              <a:t>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Основаны на использовании технических устройств и программ, входящих в состав АС и выполняющих функции защиты: </a:t>
            </a:r>
          </a:p>
          <a:p>
            <a:pPr lvl="1"/>
            <a:r>
              <a:rPr lang="ru-RU" sz="4000" dirty="0" smtClean="0"/>
              <a:t>средства аутентификации </a:t>
            </a:r>
            <a:endParaRPr lang="ru-RU" sz="3500" dirty="0" smtClean="0"/>
          </a:p>
          <a:p>
            <a:pPr lvl="1"/>
            <a:r>
              <a:rPr lang="ru-RU" sz="4000" dirty="0" smtClean="0"/>
              <a:t>аппаратное шифрование </a:t>
            </a:r>
            <a:endParaRPr lang="ru-RU" sz="3500" dirty="0" smtClean="0"/>
          </a:p>
          <a:p>
            <a:pPr lvl="1"/>
            <a:r>
              <a:rPr lang="ru-RU" sz="4000" dirty="0" smtClean="0"/>
              <a:t>другие </a:t>
            </a:r>
            <a:endParaRPr lang="ru-RU" sz="3500" dirty="0" smtClean="0"/>
          </a:p>
          <a:p>
            <a:endParaRPr lang="ru-RU" dirty="0"/>
          </a:p>
        </p:txBody>
      </p:sp>
      <p:pic>
        <p:nvPicPr>
          <p:cNvPr id="35842" name="Picture 2" descr="C:\Program Files\Microsoft Office\MEDIA\CAGCAT10\j020558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4509120"/>
            <a:ext cx="1776679" cy="1630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548680"/>
            <a:ext cx="8435280" cy="5577483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1.1 Предмет защиты.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Свойства информации. </a:t>
            </a:r>
            <a:endParaRPr lang="ru-RU" b="1" dirty="0" smtClean="0"/>
          </a:p>
          <a:p>
            <a:r>
              <a:rPr lang="ru-RU" dirty="0"/>
              <a:t/>
            </a:r>
            <a:br>
              <a:rPr lang="ru-RU" dirty="0"/>
            </a:br>
            <a:r>
              <a:rPr lang="ru-RU" i="1" dirty="0"/>
              <a:t>Информация </a:t>
            </a:r>
            <a:r>
              <a:rPr lang="ru-RU" dirty="0"/>
              <a:t>- это результат отражения и обработки в человеческом сознании многообразия окружающего мира. </a:t>
            </a:r>
            <a:endParaRPr lang="ru-RU" dirty="0" smtClean="0"/>
          </a:p>
          <a:p>
            <a:r>
              <a:rPr lang="ru-RU" dirty="0" smtClean="0"/>
              <a:t>Это </a:t>
            </a:r>
            <a:r>
              <a:rPr lang="ru-RU" dirty="0"/>
              <a:t>сведения об окружающих человека предметах, явлениях природы, деятельности других людей. </a:t>
            </a:r>
            <a:endParaRPr lang="ru-RU" dirty="0" smtClean="0"/>
          </a:p>
          <a:p>
            <a:r>
              <a:rPr lang="ru-RU" dirty="0" smtClean="0"/>
              <a:t>Сведения</a:t>
            </a:r>
            <a:r>
              <a:rPr lang="ru-RU" dirty="0"/>
              <a:t>, которыми обменивается человек через машину с другим человеком или машиной и являются предметом защиты. </a:t>
            </a:r>
            <a:endParaRPr lang="ru-RU" dirty="0" smtClean="0"/>
          </a:p>
          <a:p>
            <a:r>
              <a:rPr lang="ru-RU" dirty="0" smtClean="0"/>
              <a:t>Однако</a:t>
            </a:r>
            <a:r>
              <a:rPr lang="ru-RU" dirty="0"/>
              <a:t>, защите подлежит та информация, которая имеет цену. Для оценки требуется распределение информации на категории не только в соответствии с ее ценностью, но и важностью. </a:t>
            </a:r>
          </a:p>
          <a:p>
            <a:endParaRPr lang="ru-RU" dirty="0"/>
          </a:p>
        </p:txBody>
      </p:sp>
      <p:pic>
        <p:nvPicPr>
          <p:cNvPr id="18433" name="Picture 1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225929"/>
            <a:ext cx="2520280" cy="15488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836712"/>
            <a:ext cx="8291264" cy="5289451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sz="4000" b="1" dirty="0"/>
              <a:t>Принципы построения систем защиты: </a:t>
            </a:r>
            <a:endParaRPr lang="ru-RU" sz="4000" b="1" dirty="0" smtClean="0"/>
          </a:p>
          <a:p>
            <a:pPr algn="ctr"/>
            <a:endParaRPr lang="ru-RU" sz="4000" b="1" dirty="0"/>
          </a:p>
          <a:p>
            <a:pPr lvl="0"/>
            <a:r>
              <a:rPr lang="ru-RU" b="1" dirty="0">
                <a:solidFill>
                  <a:srgbClr val="92D050"/>
                </a:solidFill>
              </a:rPr>
              <a:t>Принцип системности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/>
              <a:t>- системный подход предполагает необходимость учета всех взаимосвязанных и изменяющихся во времени элементов, условий и факторов, существенно значимых для понимания и решения проблемы обеспечения безопасности. </a:t>
            </a:r>
            <a:endParaRPr lang="ru-RU" dirty="0" smtClean="0"/>
          </a:p>
          <a:p>
            <a:pPr lvl="0"/>
            <a:endParaRPr lang="ru-RU" dirty="0"/>
          </a:p>
          <a:p>
            <a:pPr lvl="0"/>
            <a:r>
              <a:rPr lang="ru-RU" b="1" dirty="0">
                <a:solidFill>
                  <a:srgbClr val="92D050"/>
                </a:solidFill>
              </a:rPr>
              <a:t>Принцип компетентности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/>
              <a:t>- предполагает построение системы из разнородных средств, перекрывающих все существующие каналы реализации угрозы безопасности и не содержащих слабых мест на стыке отдельных компонентов. </a:t>
            </a:r>
            <a:endParaRPr lang="ru-RU" dirty="0" smtClean="0"/>
          </a:p>
          <a:p>
            <a:pPr lvl="0">
              <a:buNone/>
            </a:pPr>
            <a:endParaRPr lang="ru-RU" dirty="0"/>
          </a:p>
          <a:p>
            <a:pPr lvl="0"/>
            <a:r>
              <a:rPr lang="ru-RU" b="1" dirty="0">
                <a:solidFill>
                  <a:srgbClr val="92D050"/>
                </a:solidFill>
              </a:rPr>
              <a:t>Принцип непрерывной защиты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/>
              <a:t>- защита должна существовать без разрыва в пространстве и времени. Это непрерывный целенаправленный процесс, предполагающий не только защиту эксплуатации, но и проектирование защиты на стадии планирования системы.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404664"/>
            <a:ext cx="8507288" cy="6192688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b="1" dirty="0">
                <a:solidFill>
                  <a:srgbClr val="92D050"/>
                </a:solidFill>
              </a:rPr>
              <a:t>Принцип разумной достаточности</a:t>
            </a:r>
            <a:r>
              <a:rPr lang="ru-RU" dirty="0"/>
              <a:t>. Вложение средств в систему защиты должно быть построено таким образом, чтобы получить максимальную отдачу. </a:t>
            </a:r>
            <a:endParaRPr lang="ru-RU" dirty="0" smtClean="0"/>
          </a:p>
          <a:p>
            <a:pPr lvl="0"/>
            <a:endParaRPr lang="ru-RU" dirty="0"/>
          </a:p>
          <a:p>
            <a:pPr lvl="0"/>
            <a:r>
              <a:rPr lang="ru-RU" b="1" dirty="0">
                <a:solidFill>
                  <a:srgbClr val="92D050"/>
                </a:solidFill>
              </a:rPr>
              <a:t>Принцип гибкости управления и применения</a:t>
            </a:r>
            <a:r>
              <a:rPr lang="ru-RU" dirty="0"/>
              <a:t>. При проектировании системы защита может получиться либо избыточной, либо недостаточной. Система защиты должна быть легко настраиваема. </a:t>
            </a:r>
            <a:endParaRPr lang="ru-RU" dirty="0" smtClean="0"/>
          </a:p>
          <a:p>
            <a:pPr lvl="0"/>
            <a:endParaRPr lang="ru-RU" dirty="0"/>
          </a:p>
          <a:p>
            <a:pPr lvl="0"/>
            <a:r>
              <a:rPr lang="ru-RU" b="1" dirty="0">
                <a:solidFill>
                  <a:srgbClr val="92D050"/>
                </a:solidFill>
              </a:rPr>
              <a:t>Принцип открытости алгоритмов и механизмов защиты</a:t>
            </a:r>
            <a:r>
              <a:rPr lang="ru-RU" dirty="0"/>
              <a:t>. Знание алгоритма механизма защиты не позволяет осуществить взлом системы. </a:t>
            </a:r>
            <a:endParaRPr lang="ru-RU" dirty="0" smtClean="0"/>
          </a:p>
          <a:p>
            <a:pPr lvl="0"/>
            <a:endParaRPr lang="ru-RU" dirty="0"/>
          </a:p>
          <a:p>
            <a:pPr lvl="0"/>
            <a:r>
              <a:rPr lang="ru-RU" b="1" dirty="0">
                <a:solidFill>
                  <a:srgbClr val="92D050"/>
                </a:solidFill>
              </a:rPr>
              <a:t>Принцип простоты применения защитных мер и средств</a:t>
            </a:r>
            <a:r>
              <a:rPr lang="ru-RU" dirty="0">
                <a:solidFill>
                  <a:srgbClr val="92D050"/>
                </a:solidFill>
              </a:rPr>
              <a:t>.</a:t>
            </a:r>
            <a:r>
              <a:rPr lang="ru-RU" dirty="0"/>
              <a:t> Все механизмы защиты должны быть интуитивно понятны и просты в использовании. Пользователь должен быть свободен от выполнения малопонятной </a:t>
            </a:r>
            <a:r>
              <a:rPr lang="ru-RU" dirty="0" err="1"/>
              <a:t>многообъемной</a:t>
            </a:r>
            <a:r>
              <a:rPr lang="ru-RU" dirty="0"/>
              <a:t> рутиной работы и не должен обладать специальными знаниями.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Модель элементарной защиты</a:t>
            </a:r>
            <a:r>
              <a:rPr lang="ru-RU" dirty="0"/>
              <a:t>. </a:t>
            </a:r>
            <a:br>
              <a:rPr lang="ru-RU" dirty="0"/>
            </a:br>
            <a:endParaRPr lang="ru-RU" dirty="0"/>
          </a:p>
        </p:txBody>
      </p:sp>
      <p:pic>
        <p:nvPicPr>
          <p:cNvPr id="4" name="Содержимое 3" descr="Модель элементарной защиты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124744"/>
            <a:ext cx="5040560" cy="3528391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51520" y="4941168"/>
            <a:ext cx="87849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Прочность защитной преграды является достаточной, если ожидаемое время преодоления ее нарушителем больше времени жизни предмета защиты, или больше времени обнаружения и блокировки его доступа при отсутствии путей скрытого обхода этой преграды.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Модель многозвенной защиты</a:t>
            </a:r>
            <a:endParaRPr lang="ru-RU" dirty="0"/>
          </a:p>
        </p:txBody>
      </p:sp>
      <p:pic>
        <p:nvPicPr>
          <p:cNvPr id="4" name="Содержимое 3" descr="Модель многозвенной защиты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628800"/>
            <a:ext cx="4536503" cy="313449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Модель многоуровневой защиты</a:t>
            </a:r>
            <a:r>
              <a:rPr lang="ru-RU" dirty="0"/>
              <a:t>. </a:t>
            </a:r>
            <a:br>
              <a:rPr lang="ru-RU" dirty="0"/>
            </a:br>
            <a:endParaRPr lang="ru-RU" dirty="0"/>
          </a:p>
        </p:txBody>
      </p:sp>
      <p:pic>
        <p:nvPicPr>
          <p:cNvPr id="4" name="Содержимое 3" descr="Модель многоуровневой защиты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132856"/>
            <a:ext cx="4392487" cy="25018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72816"/>
            <a:ext cx="8363272" cy="4713387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b="1" dirty="0" smtClean="0">
                <a:solidFill>
                  <a:srgbClr val="92D050"/>
                </a:solidFill>
              </a:rPr>
              <a:t>Жизненно-важная</a:t>
            </a:r>
            <a:r>
              <a:rPr lang="ru-RU" dirty="0"/>
              <a:t>, незаменимая информация, наличие которой необходимо для функционирования организаций. </a:t>
            </a:r>
            <a:endParaRPr lang="ru-RU" dirty="0" smtClean="0"/>
          </a:p>
          <a:p>
            <a:pPr lvl="0"/>
            <a:endParaRPr lang="ru-RU" dirty="0"/>
          </a:p>
          <a:p>
            <a:pPr lvl="0"/>
            <a:r>
              <a:rPr lang="ru-RU" b="1" dirty="0">
                <a:solidFill>
                  <a:srgbClr val="92D050"/>
                </a:solidFill>
              </a:rPr>
              <a:t>Важная информация</a:t>
            </a:r>
            <a:r>
              <a:rPr lang="ru-RU" dirty="0"/>
              <a:t>, которая может быть заменена или восстановлена, но процесс восстановления очень труден и связан с большими затратами. </a:t>
            </a:r>
            <a:endParaRPr lang="ru-RU" dirty="0" smtClean="0"/>
          </a:p>
          <a:p>
            <a:pPr lvl="0"/>
            <a:endParaRPr lang="ru-RU" dirty="0"/>
          </a:p>
          <a:p>
            <a:pPr lvl="0"/>
            <a:r>
              <a:rPr lang="ru-RU" b="1" dirty="0">
                <a:solidFill>
                  <a:srgbClr val="92D050"/>
                </a:solidFill>
              </a:rPr>
              <a:t>Полезная информация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/>
              <a:t>- это информация, которую трудно восстановить, однако организация может эффективно функционировать и без нее. </a:t>
            </a:r>
            <a:endParaRPr lang="ru-RU" dirty="0" smtClean="0"/>
          </a:p>
          <a:p>
            <a:pPr lvl="0"/>
            <a:endParaRPr lang="ru-RU" dirty="0"/>
          </a:p>
          <a:p>
            <a:pPr lvl="0"/>
            <a:r>
              <a:rPr lang="ru-RU" b="1" dirty="0">
                <a:solidFill>
                  <a:srgbClr val="92D050"/>
                </a:solidFill>
              </a:rPr>
              <a:t>Несущественная информация</a:t>
            </a:r>
            <a:r>
              <a:rPr lang="ru-RU" dirty="0"/>
              <a:t>. 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332656"/>
            <a:ext cx="74168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None/>
            </a:pPr>
            <a:r>
              <a:rPr lang="ru-RU" sz="3200" b="1" dirty="0" smtClean="0"/>
              <a:t>Известно следующее распределение информации по уровню важности:</a:t>
            </a:r>
          </a:p>
        </p:txBody>
      </p:sp>
      <p:pic>
        <p:nvPicPr>
          <p:cNvPr id="17409" name="Picture 1" descr="C:\Program Files\Microsoft Office\MEDIA\CAGCAT10\j028700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4365104"/>
            <a:ext cx="1358020" cy="23312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32656"/>
            <a:ext cx="8291264" cy="5289451"/>
          </a:xfrm>
        </p:spPr>
        <p:txBody>
          <a:bodyPr/>
          <a:lstStyle/>
          <a:p>
            <a:r>
              <a:rPr lang="ru-RU" dirty="0"/>
              <a:t>Модель предмета защиты: </a:t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 descr="Модель предмета защиты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980728"/>
            <a:ext cx="3960440" cy="1728192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79512" y="3068960"/>
            <a:ext cx="896448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В соответствии с описанными принципами деления, информацию, обрабатываемую в автоматизированных системах обработки данных (АСОД) для иллюстрации можно представить по категориям важности и секретности в виде пирамиды, состоящей из нескольких слоев по вертикали. Вершиной пирамиды является наиболее важная информация, а фундаментом - несущественная информация, но связанная с обработкой более важной информации. Каждый слой данной пирамиды, поделенный на части по горизонтали, отражает принцип деления информации по функциональному признаку и полномочиям ее пользователей.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8641"/>
            <a:ext cx="8229600" cy="3528392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Безопасность информации в АСО интерпретируется как опасность ее несанкционированного получения за все время нахождения в АСО, а также безопасность действий, для осуществления которых используется информация. </a:t>
            </a:r>
            <a:br>
              <a:rPr lang="ru-RU" dirty="0"/>
            </a:br>
            <a:r>
              <a:rPr lang="ru-RU" dirty="0"/>
              <a:t>У информации в АСО есть свой жизненный цикл: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 descr="Жизненный цикл информации в АСО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924944"/>
            <a:ext cx="6408712" cy="3677136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620688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rgbClr val="92D050"/>
                </a:solidFill>
              </a:rPr>
              <a:t>Безопасные технологии </a:t>
            </a:r>
            <a:r>
              <a:rPr lang="ru-RU" dirty="0"/>
              <a:t>- это технологии, которые не наносят материального ущерба субъектам, имеющим прямое или косвенное отношение к ним. Субъектом может быть государство, физические лица и др. </a:t>
            </a:r>
            <a:endParaRPr lang="ru-RU" dirty="0" smtClean="0"/>
          </a:p>
          <a:p>
            <a:r>
              <a:rPr lang="ru-RU" dirty="0"/>
              <a:t/>
            </a:r>
            <a:br>
              <a:rPr lang="ru-RU" dirty="0"/>
            </a:br>
            <a:r>
              <a:rPr lang="ru-RU" dirty="0">
                <a:solidFill>
                  <a:srgbClr val="92D050"/>
                </a:solidFill>
              </a:rPr>
              <a:t>Технология</a:t>
            </a:r>
            <a:r>
              <a:rPr lang="ru-RU" dirty="0"/>
              <a:t> - это совокупность методов переработки (преобразование исходного сырья, какими-либо средствами с целью получения конечной продукции). </a:t>
            </a:r>
            <a:br>
              <a:rPr lang="ru-RU" dirty="0"/>
            </a:br>
            <a:endParaRPr lang="ru-RU" dirty="0"/>
          </a:p>
        </p:txBody>
      </p:sp>
      <p:pic>
        <p:nvPicPr>
          <p:cNvPr id="14338" name="Picture 2" descr="C:\Program Files\Microsoft Office\MEDIA\CAGCAT10\j029298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4439897"/>
            <a:ext cx="2304256" cy="22745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18457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/>
              <a:t>Для правильного построения системы защиты необходимо определить: </a:t>
            </a:r>
            <a:endParaRPr lang="ru-RU" dirty="0" smtClean="0"/>
          </a:p>
          <a:p>
            <a:endParaRPr lang="ru-RU" dirty="0"/>
          </a:p>
          <a:p>
            <a:pPr lvl="0"/>
            <a:r>
              <a:rPr lang="ru-RU" dirty="0"/>
              <a:t>Виды воздействия на информацию. </a:t>
            </a:r>
          </a:p>
          <a:p>
            <a:pPr lvl="0"/>
            <a:r>
              <a:rPr lang="ru-RU" dirty="0"/>
              <a:t>Что из себя представляет автоматизированная система. </a:t>
            </a:r>
          </a:p>
          <a:p>
            <a:pPr lvl="0"/>
            <a:r>
              <a:rPr lang="ru-RU" dirty="0"/>
              <a:t>Какие существуют угрозы безопасности автоматизированных систем. </a:t>
            </a:r>
          </a:p>
          <a:p>
            <a:pPr lvl="0"/>
            <a:r>
              <a:rPr lang="ru-RU" dirty="0"/>
              <a:t>Меры противодействия угрозам безопасности. </a:t>
            </a:r>
          </a:p>
          <a:p>
            <a:pPr lvl="0"/>
            <a:r>
              <a:rPr lang="ru-RU" dirty="0"/>
              <a:t>Принцип построения систем защиты. </a:t>
            </a:r>
          </a:p>
          <a:p>
            <a:endParaRPr lang="ru-RU" dirty="0"/>
          </a:p>
        </p:txBody>
      </p:sp>
      <p:pic>
        <p:nvPicPr>
          <p:cNvPr id="13313" name="Picture 1" descr="C:\Program Files\Microsoft Office\MEDIA\CAGCAT10\j0293236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5445224"/>
            <a:ext cx="1565453" cy="11548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548680"/>
            <a:ext cx="8363272" cy="6048672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sz="4000" b="1" dirty="0" smtClean="0"/>
              <a:t>Виды </a:t>
            </a:r>
            <a:r>
              <a:rPr lang="ru-RU" sz="4000" b="1" dirty="0"/>
              <a:t>воздействия на информацию: </a:t>
            </a:r>
            <a:endParaRPr lang="ru-RU" sz="4000" b="1" dirty="0" smtClean="0"/>
          </a:p>
          <a:p>
            <a:pPr>
              <a:buNone/>
            </a:pPr>
            <a:endParaRPr lang="ru-RU" sz="2800" dirty="0"/>
          </a:p>
          <a:p>
            <a:pPr lvl="0">
              <a:buNone/>
            </a:pPr>
            <a:r>
              <a:rPr lang="ru-RU" dirty="0" smtClean="0"/>
              <a:t>1) Блокирование </a:t>
            </a:r>
            <a:r>
              <a:rPr lang="ru-RU" dirty="0"/>
              <a:t>информации. </a:t>
            </a:r>
            <a:br>
              <a:rPr lang="ru-RU" dirty="0"/>
            </a:br>
            <a:r>
              <a:rPr lang="ru-RU" dirty="0"/>
              <a:t>Пользователь не может получить доступ к информации. При отсутствии доступа, сама информация не теряется. </a:t>
            </a:r>
            <a:br>
              <a:rPr lang="ru-RU" dirty="0"/>
            </a:br>
            <a:r>
              <a:rPr lang="ru-RU" dirty="0"/>
              <a:t>Причины: </a:t>
            </a:r>
            <a:endParaRPr lang="ru-RU" sz="2800" dirty="0"/>
          </a:p>
          <a:p>
            <a:pPr lvl="1"/>
            <a:r>
              <a:rPr lang="ru-RU" dirty="0"/>
              <a:t>отсутствие оборудования </a:t>
            </a:r>
            <a:endParaRPr lang="ru-RU" sz="2400" dirty="0"/>
          </a:p>
          <a:p>
            <a:pPr lvl="1"/>
            <a:r>
              <a:rPr lang="ru-RU" dirty="0"/>
              <a:t>отсутствие специалиста </a:t>
            </a:r>
            <a:endParaRPr lang="ru-RU" sz="2400" dirty="0"/>
          </a:p>
          <a:p>
            <a:pPr lvl="1"/>
            <a:r>
              <a:rPr lang="ru-RU" dirty="0"/>
              <a:t>отсутствие ПО </a:t>
            </a:r>
            <a:endParaRPr lang="ru-RU" dirty="0" smtClean="0"/>
          </a:p>
          <a:p>
            <a:pPr lvl="1"/>
            <a:endParaRPr lang="ru-RU" sz="2400" dirty="0"/>
          </a:p>
          <a:p>
            <a:pPr lvl="0">
              <a:buNone/>
            </a:pPr>
            <a:r>
              <a:rPr lang="ru-RU" dirty="0" smtClean="0"/>
              <a:t>2) Нарушение </a:t>
            </a:r>
            <a:r>
              <a:rPr lang="ru-RU" dirty="0"/>
              <a:t>целостности. </a:t>
            </a:r>
            <a:br>
              <a:rPr lang="ru-RU" dirty="0"/>
            </a:br>
            <a:r>
              <a:rPr lang="ru-RU" dirty="0"/>
              <a:t>Причины: </a:t>
            </a:r>
            <a:endParaRPr lang="ru-RU" sz="2800" dirty="0"/>
          </a:p>
          <a:p>
            <a:pPr lvl="1"/>
            <a:r>
              <a:rPr lang="ru-RU" dirty="0"/>
              <a:t>утеря информации </a:t>
            </a:r>
            <a:endParaRPr lang="ru-RU" sz="2400" dirty="0"/>
          </a:p>
          <a:p>
            <a:pPr lvl="1"/>
            <a:r>
              <a:rPr lang="ru-RU" dirty="0"/>
              <a:t>выход из строя носителя </a:t>
            </a:r>
            <a:endParaRPr lang="ru-RU" sz="2400" dirty="0"/>
          </a:p>
          <a:p>
            <a:pPr lvl="1"/>
            <a:r>
              <a:rPr lang="ru-RU" dirty="0"/>
              <a:t>искажения: </a:t>
            </a:r>
            <a:endParaRPr lang="ru-RU" sz="2400" dirty="0"/>
          </a:p>
          <a:p>
            <a:pPr lvl="2"/>
            <a:r>
              <a:rPr lang="ru-RU" dirty="0"/>
              <a:t>нарушение смысловой значимости </a:t>
            </a:r>
            <a:endParaRPr lang="ru-RU" sz="2000" dirty="0"/>
          </a:p>
          <a:p>
            <a:pPr lvl="2"/>
            <a:r>
              <a:rPr lang="ru-RU" dirty="0"/>
              <a:t>нарушение логической связанности </a:t>
            </a:r>
            <a:endParaRPr lang="ru-RU" sz="2000" dirty="0"/>
          </a:p>
          <a:p>
            <a:pPr lvl="2"/>
            <a:r>
              <a:rPr lang="ru-RU" dirty="0"/>
              <a:t>потеря достоверности </a:t>
            </a:r>
            <a:endParaRPr lang="ru-RU" sz="2000" dirty="0"/>
          </a:p>
          <a:p>
            <a:endParaRPr lang="ru-RU" dirty="0"/>
          </a:p>
        </p:txBody>
      </p:sp>
      <p:pic>
        <p:nvPicPr>
          <p:cNvPr id="12289" name="Picture 1" descr="C:\Program Files\Microsoft Office\MEDIA\CAGCAT10\j0299171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3325665"/>
            <a:ext cx="2110427" cy="24889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5186" y="195535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lvl="0">
              <a:buNone/>
            </a:pPr>
            <a:r>
              <a:rPr lang="ru-RU" dirty="0" smtClean="0"/>
              <a:t>3) Нарушение </a:t>
            </a:r>
            <a:r>
              <a:rPr lang="ru-RU" dirty="0"/>
              <a:t>конфиденциальности. </a:t>
            </a:r>
            <a:br>
              <a:rPr lang="ru-RU" dirty="0"/>
            </a:br>
            <a:r>
              <a:rPr lang="ru-RU" dirty="0"/>
              <a:t>С информацией ознакомляются субъекты, которым это не положено. Уровень допуска к информации определяет ее владелец. </a:t>
            </a:r>
            <a:br>
              <a:rPr lang="ru-RU" dirty="0"/>
            </a:br>
            <a:r>
              <a:rPr lang="ru-RU" dirty="0"/>
              <a:t>Нарушение конфиденциальности может произойти из-за неправильной работы системы, ограничения доступа или наличия побочного канала доступа. </a:t>
            </a:r>
            <a:endParaRPr lang="ru-RU" dirty="0" smtClean="0"/>
          </a:p>
          <a:p>
            <a:pPr lvl="0">
              <a:buNone/>
            </a:pPr>
            <a:endParaRPr lang="ru-RU" dirty="0"/>
          </a:p>
          <a:p>
            <a:pPr lvl="0">
              <a:buNone/>
            </a:pPr>
            <a:r>
              <a:rPr lang="ru-RU" dirty="0" smtClean="0"/>
              <a:t>4) Несанкционированное </a:t>
            </a:r>
            <a:r>
              <a:rPr lang="ru-RU" dirty="0"/>
              <a:t>тиражирование. </a:t>
            </a:r>
            <a:br>
              <a:rPr lang="ru-RU" dirty="0"/>
            </a:br>
            <a:r>
              <a:rPr lang="ru-RU" dirty="0"/>
              <a:t>Под защитой понимается защита авторских прав и прав собственности на информацию. </a:t>
            </a:r>
          </a:p>
          <a:p>
            <a:endParaRPr lang="ru-RU" dirty="0"/>
          </a:p>
        </p:txBody>
      </p:sp>
      <p:pic>
        <p:nvPicPr>
          <p:cNvPr id="11265" name="Picture 1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4941168"/>
            <a:ext cx="1100138" cy="18049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740</Words>
  <Application>Microsoft Office PowerPoint</Application>
  <PresentationFormat>Экран (4:3)</PresentationFormat>
  <Paragraphs>151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  Информационная безопасность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Модель элементарной защиты.  </vt:lpstr>
      <vt:lpstr>Модель многозвенной защиты</vt:lpstr>
      <vt:lpstr>Модель многоуровневой защиты.  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Информационная безопасность</dc:title>
  <dc:creator>Бурштейн</dc:creator>
  <cp:lastModifiedBy>burshtein</cp:lastModifiedBy>
  <cp:revision>10</cp:revision>
  <dcterms:created xsi:type="dcterms:W3CDTF">2015-09-01T17:32:14Z</dcterms:created>
  <dcterms:modified xsi:type="dcterms:W3CDTF">2015-09-02T11:49:21Z</dcterms:modified>
</cp:coreProperties>
</file>