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5" r:id="rId4"/>
    <p:sldId id="276" r:id="rId5"/>
    <p:sldId id="273" r:id="rId6"/>
    <p:sldId id="257" r:id="rId7"/>
    <p:sldId id="258" r:id="rId8"/>
    <p:sldId id="274" r:id="rId9"/>
    <p:sldId id="280" r:id="rId10"/>
    <p:sldId id="262" r:id="rId11"/>
    <p:sldId id="281" r:id="rId12"/>
    <p:sldId id="282" r:id="rId13"/>
    <p:sldId id="268" r:id="rId14"/>
    <p:sldId id="269" r:id="rId15"/>
    <p:sldId id="263" r:id="rId16"/>
    <p:sldId id="283" r:id="rId17"/>
    <p:sldId id="284" r:id="rId18"/>
    <p:sldId id="264" r:id="rId19"/>
    <p:sldId id="285" r:id="rId20"/>
    <p:sldId id="286" r:id="rId21"/>
    <p:sldId id="270" r:id="rId22"/>
    <p:sldId id="271" r:id="rId23"/>
    <p:sldId id="265" r:id="rId24"/>
    <p:sldId id="279" r:id="rId25"/>
    <p:sldId id="278" r:id="rId26"/>
    <p:sldId id="287" r:id="rId27"/>
    <p:sldId id="288" r:id="rId28"/>
    <p:sldId id="28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78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96" y="-8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33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85000"/>
                <a:lumOff val="15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4070" y="-384314"/>
            <a:ext cx="13556974" cy="3315225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урок </a:t>
            </a:r>
            <a:b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 теме «Лексика и фразеология»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8289" y="2955234"/>
            <a:ext cx="2797866" cy="373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114474" y="5427250"/>
            <a:ext cx="4077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русского языка и литературы 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Никонова Людмила Валентиновна 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1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89" y="327378"/>
            <a:ext cx="11977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C00000"/>
                </a:solidFill>
              </a:rPr>
              <a:t>Антонимы </a:t>
            </a:r>
            <a:r>
              <a:rPr lang="ru-RU" sz="2800" dirty="0" smtClean="0"/>
              <a:t>- это слова одной и той же части речи с противоположным лексическим значением.</a:t>
            </a:r>
          </a:p>
          <a:p>
            <a:endParaRPr lang="ru-RU" sz="2800" dirty="0" smtClean="0"/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Например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  <a:r>
              <a:rPr lang="ru-RU" sz="2800" dirty="0" smtClean="0">
                <a:solidFill>
                  <a:srgbClr val="0070C0"/>
                </a:solidFill>
              </a:rPr>
              <a:t> свой-чужой, маленький-большой.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8" y="2312537"/>
            <a:ext cx="4592290" cy="436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730" y="2312538"/>
            <a:ext cx="2905051" cy="2432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4955058" y="2312537"/>
            <a:ext cx="3768811" cy="2432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t="10710"/>
          <a:stretch/>
        </p:blipFill>
        <p:spPr>
          <a:xfrm>
            <a:off x="7125123" y="4899848"/>
            <a:ext cx="3197493" cy="1777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926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0335" y="729047"/>
            <a:ext cx="799482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Подберите антонимы к данным словам: </a:t>
            </a:r>
          </a:p>
          <a:p>
            <a:endParaRPr lang="ru-RU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C00000"/>
                </a:solidFill>
              </a:rPr>
              <a:t>о</a:t>
            </a:r>
            <a:r>
              <a:rPr lang="ru-RU" sz="3600" dirty="0" smtClean="0">
                <a:solidFill>
                  <a:srgbClr val="C00000"/>
                </a:solidFill>
              </a:rPr>
              <a:t>твет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C00000"/>
                </a:solidFill>
              </a:rPr>
              <a:t>низменность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C00000"/>
                </a:solidFill>
              </a:rPr>
              <a:t>комедия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C00000"/>
                </a:solidFill>
              </a:rPr>
              <a:t>м</a:t>
            </a:r>
            <a:r>
              <a:rPr lang="ru-RU" sz="3600" dirty="0" smtClean="0">
                <a:solidFill>
                  <a:srgbClr val="C00000"/>
                </a:solidFill>
              </a:rPr>
              <a:t>ожно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C00000"/>
                </a:solidFill>
              </a:rPr>
              <a:t>э</a:t>
            </a:r>
            <a:r>
              <a:rPr lang="ru-RU" sz="3600" dirty="0" smtClean="0">
                <a:solidFill>
                  <a:srgbClr val="C00000"/>
                </a:solidFill>
              </a:rPr>
              <a:t>пилог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C00000"/>
                </a:solidFill>
              </a:rPr>
              <a:t>ф</a:t>
            </a:r>
            <a:r>
              <a:rPr lang="ru-RU" sz="3600" dirty="0" smtClean="0">
                <a:solidFill>
                  <a:srgbClr val="C00000"/>
                </a:solidFill>
              </a:rPr>
              <a:t>ронт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C00000"/>
                </a:solidFill>
              </a:rPr>
              <a:t>запрещать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36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973" y="741406"/>
            <a:ext cx="832845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Проверь себя: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C00000"/>
                </a:solidFill>
              </a:rPr>
              <a:t>о</a:t>
            </a:r>
            <a:r>
              <a:rPr lang="ru-RU" sz="3600" dirty="0" smtClean="0">
                <a:solidFill>
                  <a:srgbClr val="C00000"/>
                </a:solidFill>
              </a:rPr>
              <a:t>твет – вопрос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C00000"/>
                </a:solidFill>
              </a:rPr>
              <a:t>н</a:t>
            </a:r>
            <a:r>
              <a:rPr lang="ru-RU" sz="3600" dirty="0" smtClean="0">
                <a:solidFill>
                  <a:srgbClr val="C00000"/>
                </a:solidFill>
              </a:rPr>
              <a:t>изменность – возвышенность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C00000"/>
                </a:solidFill>
              </a:rPr>
              <a:t>к</a:t>
            </a:r>
            <a:r>
              <a:rPr lang="ru-RU" sz="3600" dirty="0" smtClean="0">
                <a:solidFill>
                  <a:srgbClr val="C00000"/>
                </a:solidFill>
              </a:rPr>
              <a:t>омедия – трагедия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C00000"/>
                </a:solidFill>
              </a:rPr>
              <a:t>м</a:t>
            </a:r>
            <a:r>
              <a:rPr lang="ru-RU" sz="3600" dirty="0" smtClean="0">
                <a:solidFill>
                  <a:srgbClr val="C00000"/>
                </a:solidFill>
              </a:rPr>
              <a:t>ожно – нельзя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C00000"/>
                </a:solidFill>
              </a:rPr>
              <a:t>э</a:t>
            </a:r>
            <a:r>
              <a:rPr lang="ru-RU" sz="3600" dirty="0" smtClean="0">
                <a:solidFill>
                  <a:srgbClr val="C00000"/>
                </a:solidFill>
              </a:rPr>
              <a:t>пилог – пролог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C00000"/>
                </a:solidFill>
              </a:rPr>
              <a:t>ф</a:t>
            </a:r>
            <a:r>
              <a:rPr lang="ru-RU" sz="3600" dirty="0" smtClean="0">
                <a:solidFill>
                  <a:srgbClr val="C00000"/>
                </a:solidFill>
              </a:rPr>
              <a:t>ронт – тыл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C00000"/>
                </a:solidFill>
              </a:rPr>
              <a:t>з</a:t>
            </a:r>
            <a:r>
              <a:rPr lang="ru-RU" sz="3600" dirty="0" smtClean="0">
                <a:solidFill>
                  <a:srgbClr val="C00000"/>
                </a:solidFill>
              </a:rPr>
              <a:t>апрещать - разрешать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30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9634" y="654582"/>
            <a:ext cx="92686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В современной лингвистике иногда говорят </a:t>
            </a:r>
            <a:r>
              <a:rPr lang="ru-RU" sz="2800" dirty="0">
                <a:solidFill>
                  <a:srgbClr val="C00000"/>
                </a:solidFill>
              </a:rPr>
              <a:t>о </a:t>
            </a:r>
            <a:r>
              <a:rPr lang="ru-RU" sz="2800" dirty="0" smtClean="0">
                <a:solidFill>
                  <a:srgbClr val="C00000"/>
                </a:solidFill>
              </a:rPr>
              <a:t>контекстуальных антонимах</a:t>
            </a:r>
            <a:r>
              <a:rPr lang="ru-RU" sz="2800" dirty="0">
                <a:solidFill>
                  <a:prstClr val="black"/>
                </a:solidFill>
              </a:rPr>
              <a:t>, т. е. словах, противопоставленных в определенном контексте. </a:t>
            </a:r>
            <a:r>
              <a:rPr lang="ru-RU" sz="2800" dirty="0">
                <a:solidFill>
                  <a:srgbClr val="0070C0"/>
                </a:solidFill>
              </a:rPr>
              <a:t>Например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  <a:r>
              <a:rPr lang="ru-RU" sz="2800" dirty="0">
                <a:solidFill>
                  <a:srgbClr val="0070C0"/>
                </a:solidFill>
              </a:rPr>
              <a:t> один год - вся жизнь</a:t>
            </a:r>
            <a:r>
              <a:rPr lang="en-US" sz="2800" dirty="0">
                <a:solidFill>
                  <a:srgbClr val="0070C0"/>
                </a:solidFill>
              </a:rPr>
              <a:t>;</a:t>
            </a:r>
            <a:endParaRPr lang="ru-RU" sz="2800" dirty="0">
              <a:solidFill>
                <a:srgbClr val="0070C0"/>
              </a:solidFill>
            </a:endParaRPr>
          </a:p>
          <a:p>
            <a:pPr lvl="0"/>
            <a:r>
              <a:rPr lang="ru-RU" sz="2800" dirty="0">
                <a:solidFill>
                  <a:srgbClr val="0070C0"/>
                </a:solidFill>
              </a:rPr>
              <a:t>солнечный свет - лунный свет. </a:t>
            </a:r>
            <a:r>
              <a:rPr lang="ru-RU" sz="2800" dirty="0">
                <a:solidFill>
                  <a:prstClr val="black"/>
                </a:solidFill>
              </a:rPr>
              <a:t>Противопоставление этих слов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носит индивидуально-авторский характер.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567" y="3870505"/>
            <a:ext cx="3509320" cy="2675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451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103" y="445670"/>
            <a:ext cx="9307419" cy="186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Самой распространённой фигурой, основанной на антонимах, является </a:t>
            </a:r>
            <a:r>
              <a:rPr lang="ru-RU" sz="2800" dirty="0">
                <a:solidFill>
                  <a:srgbClr val="C00000"/>
                </a:solidFill>
              </a:rPr>
              <a:t>антитеза</a:t>
            </a:r>
            <a:r>
              <a:rPr lang="ru-RU" sz="2800" dirty="0">
                <a:solidFill>
                  <a:prstClr val="black"/>
                </a:solidFill>
              </a:rPr>
              <a:t>. Она строится на сравнении </a:t>
            </a:r>
            <a:r>
              <a:rPr lang="ru-RU" sz="2800" dirty="0" smtClean="0">
                <a:solidFill>
                  <a:prstClr val="black"/>
                </a:solidFill>
              </a:rPr>
              <a:t>двух противоположных </a:t>
            </a:r>
            <a:r>
              <a:rPr lang="ru-RU" sz="2800" dirty="0">
                <a:solidFill>
                  <a:prstClr val="black"/>
                </a:solidFill>
              </a:rPr>
              <a:t>явлений или признаков.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139" y="3900672"/>
            <a:ext cx="2459664" cy="2350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2011"/>
          <a:stretch/>
        </p:blipFill>
        <p:spPr>
          <a:xfrm>
            <a:off x="7957751" y="2820076"/>
            <a:ext cx="3941806" cy="3883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014" r="3224"/>
          <a:stretch/>
        </p:blipFill>
        <p:spPr>
          <a:xfrm>
            <a:off x="2428103" y="3900672"/>
            <a:ext cx="2452816" cy="2350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354528" y="2820076"/>
            <a:ext cx="5603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Я царь – я раб, я червь – я Бог! (Г.Державин)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5966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110" y="519915"/>
            <a:ext cx="11796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rgbClr val="C00000"/>
                </a:solidFill>
              </a:rPr>
              <a:t>Синонимы</a:t>
            </a:r>
            <a:r>
              <a:rPr lang="ru-RU" sz="3200" dirty="0" smtClean="0"/>
              <a:t> – это слова, различные по написанию и звучанию, но близкие друг другу по значению.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879" y="3122874"/>
            <a:ext cx="4634089" cy="332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110" y="1650650"/>
            <a:ext cx="11796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Например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</a:p>
          <a:p>
            <a:r>
              <a:rPr lang="ru-RU" sz="3600" dirty="0">
                <a:solidFill>
                  <a:srgbClr val="0070C0"/>
                </a:solidFill>
              </a:rPr>
              <a:t>языкознание – лингвистика</a:t>
            </a:r>
            <a:r>
              <a:rPr lang="en-US" sz="3600" dirty="0">
                <a:solidFill>
                  <a:srgbClr val="0070C0"/>
                </a:solidFill>
              </a:rPr>
              <a:t>;</a:t>
            </a:r>
            <a:r>
              <a:rPr lang="ru-RU" sz="3600" dirty="0">
                <a:solidFill>
                  <a:srgbClr val="0070C0"/>
                </a:solidFill>
              </a:rPr>
              <a:t> бегемот </a:t>
            </a:r>
            <a:r>
              <a:rPr lang="ru-RU" sz="3600" dirty="0" smtClean="0">
                <a:solidFill>
                  <a:srgbClr val="0070C0"/>
                </a:solidFill>
              </a:rPr>
              <a:t>- гиппопотам</a:t>
            </a:r>
            <a:r>
              <a:rPr lang="ru-RU" sz="36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954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6064" y="617837"/>
            <a:ext cx="8971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Подберите к иноязычным словам левой колонки русские соответствия в правой колонке:</a:t>
            </a:r>
            <a:endParaRPr 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0764161"/>
              </p:ext>
            </p:extLst>
          </p:nvPr>
        </p:nvGraphicFramePr>
        <p:xfrm>
          <a:off x="2619632" y="2174791"/>
          <a:ext cx="9187936" cy="414507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593968"/>
                <a:gridCol w="4593968"/>
              </a:tblGrid>
              <a:tr h="511913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Интеллигентный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пошлый</a:t>
                      </a:r>
                      <a:endParaRPr lang="ru-RU" b="0" dirty="0"/>
                    </a:p>
                  </a:txBody>
                  <a:tcPr/>
                </a:tc>
              </a:tr>
              <a:tr h="519023">
                <a:tc>
                  <a:txBody>
                    <a:bodyPr/>
                    <a:lstStyle/>
                    <a:p>
                      <a:r>
                        <a:rPr lang="ru-RU" dirty="0" smtClean="0"/>
                        <a:t>Аргумент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созвучие</a:t>
                      </a:r>
                      <a:endParaRPr lang="ru-RU" dirty="0"/>
                    </a:p>
                  </a:txBody>
                  <a:tcPr/>
                </a:tc>
              </a:tr>
              <a:tr h="519023">
                <a:tc>
                  <a:txBody>
                    <a:bodyPr/>
                    <a:lstStyle/>
                    <a:p>
                      <a:r>
                        <a:rPr lang="ru-RU" dirty="0" smtClean="0"/>
                        <a:t>Эксклюзивный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специальность</a:t>
                      </a:r>
                      <a:endParaRPr lang="ru-RU" dirty="0"/>
                    </a:p>
                  </a:txBody>
                  <a:tcPr/>
                </a:tc>
              </a:tr>
              <a:tr h="519023">
                <a:tc>
                  <a:txBody>
                    <a:bodyPr/>
                    <a:lstStyle/>
                    <a:p>
                      <a:r>
                        <a:rPr lang="ru-RU" dirty="0" smtClean="0"/>
                        <a:t>Вульгарный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исключительный</a:t>
                      </a:r>
                      <a:endParaRPr lang="ru-RU" dirty="0"/>
                    </a:p>
                  </a:txBody>
                  <a:tcPr/>
                </a:tc>
              </a:tr>
              <a:tr h="519023">
                <a:tc>
                  <a:txBody>
                    <a:bodyPr/>
                    <a:lstStyle/>
                    <a:p>
                      <a:r>
                        <a:rPr lang="ru-RU" dirty="0" smtClean="0"/>
                        <a:t>Гармония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доказательство</a:t>
                      </a:r>
                      <a:endParaRPr lang="ru-RU" dirty="0"/>
                    </a:p>
                  </a:txBody>
                  <a:tcPr/>
                </a:tc>
              </a:tr>
              <a:tr h="519023">
                <a:tc>
                  <a:txBody>
                    <a:bodyPr/>
                    <a:lstStyle/>
                    <a:p>
                      <a:r>
                        <a:rPr lang="ru-RU" dirty="0" smtClean="0"/>
                        <a:t>Квалификация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образованный </a:t>
                      </a:r>
                      <a:endParaRPr lang="ru-RU" dirty="0"/>
                    </a:p>
                  </a:txBody>
                  <a:tcPr/>
                </a:tc>
              </a:tr>
              <a:tr h="519023">
                <a:tc>
                  <a:txBody>
                    <a:bodyPr/>
                    <a:lstStyle/>
                    <a:p>
                      <a:r>
                        <a:rPr lang="ru-RU" dirty="0" smtClean="0"/>
                        <a:t>Гарантия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изысканный</a:t>
                      </a:r>
                      <a:endParaRPr lang="ru-RU" dirty="0"/>
                    </a:p>
                  </a:txBody>
                  <a:tcPr/>
                </a:tc>
              </a:tr>
              <a:tr h="519023">
                <a:tc>
                  <a:txBody>
                    <a:bodyPr/>
                    <a:lstStyle/>
                    <a:p>
                      <a:r>
                        <a:rPr lang="ru-RU" dirty="0" smtClean="0"/>
                        <a:t>Галантный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ручательство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272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3847" y="729048"/>
            <a:ext cx="300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себя:</a:t>
            </a:r>
            <a:endParaRPr 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0744075"/>
              </p:ext>
            </p:extLst>
          </p:nvPr>
        </p:nvGraphicFramePr>
        <p:xfrm>
          <a:off x="2660476" y="2075934"/>
          <a:ext cx="8629824" cy="423681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14912"/>
                <a:gridCol w="4314912"/>
              </a:tblGrid>
              <a:tr h="529602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Интеллигентный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образованный</a:t>
                      </a:r>
                      <a:endParaRPr lang="ru-RU" b="0" dirty="0"/>
                    </a:p>
                  </a:txBody>
                  <a:tcPr/>
                </a:tc>
              </a:tr>
              <a:tr h="529602">
                <a:tc>
                  <a:txBody>
                    <a:bodyPr/>
                    <a:lstStyle/>
                    <a:p>
                      <a:r>
                        <a:rPr lang="ru-RU" dirty="0" smtClean="0"/>
                        <a:t>Аргумент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доказательство</a:t>
                      </a:r>
                      <a:endParaRPr lang="ru-RU" dirty="0"/>
                    </a:p>
                  </a:txBody>
                  <a:tcPr/>
                </a:tc>
              </a:tr>
              <a:tr h="529602">
                <a:tc>
                  <a:txBody>
                    <a:bodyPr/>
                    <a:lstStyle/>
                    <a:p>
                      <a:r>
                        <a:rPr lang="ru-RU" dirty="0" smtClean="0"/>
                        <a:t>Эксклюзивный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исключительный</a:t>
                      </a:r>
                      <a:endParaRPr lang="ru-RU" dirty="0"/>
                    </a:p>
                  </a:txBody>
                  <a:tcPr/>
                </a:tc>
              </a:tr>
              <a:tr h="529602">
                <a:tc>
                  <a:txBody>
                    <a:bodyPr/>
                    <a:lstStyle/>
                    <a:p>
                      <a:r>
                        <a:rPr lang="ru-RU" dirty="0" smtClean="0"/>
                        <a:t>Вульгарный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пошлый</a:t>
                      </a:r>
                      <a:endParaRPr lang="ru-RU" dirty="0"/>
                    </a:p>
                  </a:txBody>
                  <a:tcPr/>
                </a:tc>
              </a:tr>
              <a:tr h="529602">
                <a:tc>
                  <a:txBody>
                    <a:bodyPr/>
                    <a:lstStyle/>
                    <a:p>
                      <a:r>
                        <a:rPr lang="ru-RU" dirty="0" smtClean="0"/>
                        <a:t>Гармония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созвучие</a:t>
                      </a:r>
                      <a:endParaRPr lang="ru-RU" dirty="0"/>
                    </a:p>
                  </a:txBody>
                  <a:tcPr/>
                </a:tc>
              </a:tr>
              <a:tr h="529602">
                <a:tc>
                  <a:txBody>
                    <a:bodyPr/>
                    <a:lstStyle/>
                    <a:p>
                      <a:r>
                        <a:rPr lang="ru-RU" dirty="0" smtClean="0"/>
                        <a:t>Квалификация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специальность</a:t>
                      </a:r>
                      <a:endParaRPr lang="ru-RU" dirty="0"/>
                    </a:p>
                  </a:txBody>
                  <a:tcPr/>
                </a:tc>
              </a:tr>
              <a:tr h="529602">
                <a:tc>
                  <a:txBody>
                    <a:bodyPr/>
                    <a:lstStyle/>
                    <a:p>
                      <a:r>
                        <a:rPr lang="ru-RU" dirty="0" smtClean="0"/>
                        <a:t>Гарантия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ручательство</a:t>
                      </a:r>
                      <a:endParaRPr lang="ru-RU" dirty="0"/>
                    </a:p>
                  </a:txBody>
                  <a:tcPr/>
                </a:tc>
              </a:tr>
              <a:tr h="529602">
                <a:tc>
                  <a:txBody>
                    <a:bodyPr/>
                    <a:lstStyle/>
                    <a:p>
                      <a:r>
                        <a:rPr lang="ru-RU" dirty="0" smtClean="0"/>
                        <a:t>Галантный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изысканный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4397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013" y="146001"/>
            <a:ext cx="97374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rgbClr val="C00000"/>
                </a:solidFill>
              </a:rPr>
              <a:t>Омонимы</a:t>
            </a:r>
            <a:r>
              <a:rPr lang="ru-RU" sz="3200" dirty="0" smtClean="0"/>
              <a:t> - это слова, которые относятся к одной части речи, произносятся и пишутся одинаково, но имеют разные значения.</a:t>
            </a:r>
          </a:p>
          <a:p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Например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наряд -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одежда» и наряд –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распоряжение».</a:t>
            </a:r>
          </a:p>
          <a:p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28" y="3352617"/>
            <a:ext cx="5007722" cy="333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601" y="3352617"/>
            <a:ext cx="2848341" cy="3333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979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6314" y="704337"/>
            <a:ext cx="84396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   </a:t>
            </a:r>
            <a:r>
              <a:rPr lang="ru-RU" sz="3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Узнай омонимы:</a:t>
            </a:r>
          </a:p>
          <a:p>
            <a:endParaRPr lang="ru-RU" dirty="0"/>
          </a:p>
          <a:p>
            <a:r>
              <a:rPr lang="ru-RU" sz="2000" i="1" dirty="0" smtClean="0"/>
              <a:t>1)  </a:t>
            </a:r>
            <a:r>
              <a:rPr lang="ru-RU" sz="2000" dirty="0" smtClean="0"/>
              <a:t>Первые все мы в игре набираем.</a:t>
            </a:r>
          </a:p>
          <a:p>
            <a:r>
              <a:rPr lang="ru-RU" sz="2000" dirty="0" smtClean="0"/>
              <a:t>     Если их больше – в игре побеждаем.</a:t>
            </a:r>
          </a:p>
          <a:p>
            <a:r>
              <a:rPr lang="ru-RU" sz="2000" dirty="0" smtClean="0"/>
              <a:t>     Зренье вторые нам всем улучшают,</a:t>
            </a:r>
          </a:p>
          <a:p>
            <a:r>
              <a:rPr lang="ru-RU" sz="2000" dirty="0" smtClean="0"/>
              <a:t>     Летом от солнца глаза защищают.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i="1" dirty="0" smtClean="0"/>
              <a:t>2) </a:t>
            </a:r>
            <a:r>
              <a:rPr lang="ru-RU" sz="2000" dirty="0" smtClean="0"/>
              <a:t>Первое шумно из пушки стреляет,</a:t>
            </a:r>
          </a:p>
          <a:p>
            <a:r>
              <a:rPr lang="ru-RU" sz="2000" dirty="0" smtClean="0"/>
              <a:t>    Ну, а второе спортсмены метают.</a:t>
            </a:r>
          </a:p>
          <a:p>
            <a:r>
              <a:rPr lang="ru-RU" sz="2000" dirty="0" smtClean="0"/>
              <a:t>    Третье в скорлупке ореха найдете,</a:t>
            </a:r>
          </a:p>
          <a:p>
            <a:r>
              <a:rPr lang="ru-RU" sz="2000" dirty="0" smtClean="0"/>
              <a:t>    Если зубами его разгрызете.</a:t>
            </a:r>
          </a:p>
          <a:p>
            <a:r>
              <a:rPr lang="ru-RU" dirty="0" smtClean="0"/>
              <a:t>     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779740" y="1519944"/>
            <a:ext cx="53628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3) </a:t>
            </a:r>
            <a:r>
              <a:rPr lang="ru-RU" sz="2000" dirty="0" smtClean="0"/>
              <a:t>Первую находим, вычисляем,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Много формул для нее мы знаем.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На второй же митинги, парады.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Погулять всегда по ней мы рады.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i="1" dirty="0" smtClean="0"/>
              <a:t>4) </a:t>
            </a:r>
            <a:r>
              <a:rPr lang="ru-RU" sz="2000" dirty="0" smtClean="0"/>
              <a:t>Первая ярко на небе сверкает,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Дождь и грозу нам она предвещает.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А вот вторую в одежде найдете,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Быстро со скрипом ее застегнете.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77912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237" y="615691"/>
            <a:ext cx="8911687" cy="4203443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обобщить и закрепить знания студентов  по разделам «Лексика» и «Фразеология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7946" y="3497559"/>
            <a:ext cx="3523284" cy="327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12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3847" y="729048"/>
            <a:ext cx="461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себя:</a:t>
            </a:r>
            <a:endParaRPr lang="ru-RU" sz="3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1231" y="2384043"/>
            <a:ext cx="232797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Очки</a:t>
            </a:r>
          </a:p>
          <a:p>
            <a:pPr marL="457200" indent="-457200">
              <a:buFont typeface="+mj-lt"/>
              <a:buAutoNum type="arabicPeriod"/>
            </a:pPr>
            <a:endParaRPr lang="ru-RU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Ядро</a:t>
            </a:r>
          </a:p>
          <a:p>
            <a:pPr marL="457200" indent="-457200">
              <a:buFont typeface="+mj-lt"/>
              <a:buAutoNum type="arabicPeriod"/>
            </a:pPr>
            <a:endParaRPr lang="ru-RU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</a:t>
            </a:r>
          </a:p>
          <a:p>
            <a:pPr marL="457200" indent="-457200">
              <a:buFont typeface="+mj-lt"/>
              <a:buAutoNum type="arabicPeriod"/>
            </a:pPr>
            <a:endParaRPr lang="ru-RU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60" y="1631092"/>
            <a:ext cx="3330018" cy="2199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1965" y="1631092"/>
            <a:ext cx="3044661" cy="2199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29"/>
          <a:stretch/>
        </p:blipFill>
        <p:spPr>
          <a:xfrm>
            <a:off x="5486460" y="3994575"/>
            <a:ext cx="3330018" cy="2455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1965" y="3994575"/>
            <a:ext cx="3044662" cy="245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424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1619" y="630910"/>
            <a:ext cx="9379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u="sng" dirty="0" smtClean="0">
                <a:solidFill>
                  <a:srgbClr val="C00000"/>
                </a:solidFill>
              </a:rPr>
              <a:t>Омофоны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/>
              <a:t>– слова, разные по написанию, но одинаковые по произношению.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473" y="2283392"/>
            <a:ext cx="4794727" cy="3765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661189" y="3289190"/>
            <a:ext cx="4015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>
                <a:solidFill>
                  <a:srgbClr val="0070C0"/>
                </a:solidFill>
              </a:rPr>
              <a:t>Например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  <a:endParaRPr lang="ru-RU" sz="3600" dirty="0">
              <a:solidFill>
                <a:srgbClr val="0070C0"/>
              </a:solidFill>
            </a:endParaRPr>
          </a:p>
          <a:p>
            <a:pPr lvl="0"/>
            <a:r>
              <a:rPr lang="ru-RU" sz="3600" dirty="0">
                <a:solidFill>
                  <a:srgbClr val="0070C0"/>
                </a:solidFill>
              </a:rPr>
              <a:t>молод – молот</a:t>
            </a:r>
            <a:r>
              <a:rPr lang="en-US" sz="3600" dirty="0">
                <a:solidFill>
                  <a:srgbClr val="0070C0"/>
                </a:solidFill>
              </a:rPr>
              <a:t>;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endParaRPr lang="ru-RU" sz="3600" dirty="0" smtClean="0">
              <a:solidFill>
                <a:srgbClr val="0070C0"/>
              </a:solidFill>
            </a:endParaRPr>
          </a:p>
          <a:p>
            <a:pPr lvl="0"/>
            <a:r>
              <a:rPr lang="ru-RU" sz="3600" dirty="0" smtClean="0">
                <a:solidFill>
                  <a:srgbClr val="0070C0"/>
                </a:solidFill>
              </a:rPr>
              <a:t>луг </a:t>
            </a:r>
            <a:r>
              <a:rPr lang="ru-RU" sz="3600" dirty="0">
                <a:solidFill>
                  <a:srgbClr val="0070C0"/>
                </a:solidFill>
              </a:rPr>
              <a:t>– лук. </a:t>
            </a:r>
          </a:p>
        </p:txBody>
      </p:sp>
    </p:spTree>
    <p:extLst>
      <p:ext uri="{BB962C8B-B14F-4D97-AF65-F5344CB8AC3E}">
        <p14:creationId xmlns:p14="http://schemas.microsoft.com/office/powerpoint/2010/main" xmlns="" val="3811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7422" y="3909866"/>
            <a:ext cx="87601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u="sng" dirty="0" smtClean="0">
                <a:solidFill>
                  <a:srgbClr val="C00000"/>
                </a:solidFill>
              </a:rPr>
              <a:t>Омографы</a:t>
            </a:r>
            <a:r>
              <a:rPr lang="ru-RU" sz="3200" dirty="0" smtClean="0">
                <a:solidFill>
                  <a:prstClr val="black"/>
                </a:solidFill>
              </a:rPr>
              <a:t> – слова, которые пишутся одинаково, но имеют ударение на разных слогах.</a:t>
            </a:r>
          </a:p>
          <a:p>
            <a:pPr lvl="0"/>
            <a:r>
              <a:rPr lang="ru-RU" sz="3200" dirty="0" smtClean="0">
                <a:solidFill>
                  <a:srgbClr val="0070C0"/>
                </a:solidFill>
              </a:rPr>
              <a:t>Например</a:t>
            </a:r>
            <a:r>
              <a:rPr lang="en-US" sz="3200" dirty="0">
                <a:solidFill>
                  <a:srgbClr val="0070C0"/>
                </a:solidFill>
              </a:rPr>
              <a:t>:</a:t>
            </a:r>
            <a:r>
              <a:rPr lang="ru-RU" sz="3200" dirty="0">
                <a:solidFill>
                  <a:srgbClr val="0070C0"/>
                </a:solidFill>
              </a:rPr>
              <a:t> гвОздики – </a:t>
            </a:r>
            <a:r>
              <a:rPr lang="ru-RU" sz="3200" dirty="0" smtClean="0">
                <a:solidFill>
                  <a:srgbClr val="0070C0"/>
                </a:solidFill>
              </a:rPr>
              <a:t>гвоздИки</a:t>
            </a:r>
            <a:r>
              <a:rPr lang="en-US" sz="3200" dirty="0" smtClean="0">
                <a:solidFill>
                  <a:srgbClr val="0070C0"/>
                </a:solidFill>
              </a:rPr>
              <a:t>;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>
                <a:solidFill>
                  <a:srgbClr val="0070C0"/>
                </a:solidFill>
              </a:rPr>
              <a:t>прОпасть - пропАсть.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979" t="6953" r="4690" b="7159"/>
          <a:stretch/>
        </p:blipFill>
        <p:spPr>
          <a:xfrm>
            <a:off x="7488194" y="488244"/>
            <a:ext cx="4401102" cy="3138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701" y="488243"/>
            <a:ext cx="4612714" cy="3138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295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632" y="828447"/>
            <a:ext cx="4480851" cy="344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265885" y="4574293"/>
            <a:ext cx="9695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Например</a:t>
            </a:r>
            <a:r>
              <a:rPr lang="en-US" sz="4800" dirty="0" smtClean="0">
                <a:solidFill>
                  <a:srgbClr val="0070C0"/>
                </a:solidFill>
              </a:rPr>
              <a:t>:</a:t>
            </a:r>
            <a:r>
              <a:rPr lang="ru-RU" sz="4800" dirty="0" smtClean="0">
                <a:solidFill>
                  <a:srgbClr val="0070C0"/>
                </a:solidFill>
              </a:rPr>
              <a:t> экскаватор – эскалатор</a:t>
            </a:r>
            <a:r>
              <a:rPr lang="en-US" sz="4800" dirty="0" smtClean="0">
                <a:solidFill>
                  <a:srgbClr val="0070C0"/>
                </a:solidFill>
              </a:rPr>
              <a:t>;</a:t>
            </a:r>
            <a:r>
              <a:rPr lang="ru-RU" sz="4800" dirty="0" smtClean="0">
                <a:solidFill>
                  <a:srgbClr val="0070C0"/>
                </a:solidFill>
              </a:rPr>
              <a:t> контакт – контракт.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5885" y="828447"/>
            <a:ext cx="47961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 smtClean="0">
                <a:solidFill>
                  <a:srgbClr val="C00000"/>
                </a:solidFill>
              </a:rPr>
              <a:t>Паронимы</a:t>
            </a:r>
            <a:r>
              <a:rPr lang="ru-RU" sz="4000" dirty="0" smtClean="0"/>
              <a:t> – это слова, разные по значению, но сходные, близкие по звучанию.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9458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8173" y="308920"/>
            <a:ext cx="6771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правильный ответ словосочетания: </a:t>
            </a:r>
            <a:endParaRPr lang="ru-RU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8173" y="1859498"/>
            <a:ext cx="62278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1463" algn="l"/>
                <a:tab pos="358775" algn="l"/>
              </a:tabLst>
            </a:pPr>
            <a:r>
              <a:rPr lang="ru-RU" sz="2800" dirty="0" smtClean="0"/>
              <a:t>1) а) обратный билет</a:t>
            </a:r>
          </a:p>
          <a:p>
            <a:r>
              <a:rPr lang="ru-RU" sz="2800" dirty="0" smtClean="0"/>
              <a:t>    б) обратимый билет</a:t>
            </a:r>
          </a:p>
          <a:p>
            <a:endParaRPr lang="ru-RU" sz="2800" dirty="0" smtClean="0"/>
          </a:p>
          <a:p>
            <a:r>
              <a:rPr lang="ru-RU" sz="2800" dirty="0" smtClean="0"/>
              <a:t>2) а) слова осуждения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б) слова обсуждения </a:t>
            </a:r>
          </a:p>
          <a:p>
            <a:endParaRPr lang="ru-RU" sz="2800" dirty="0" smtClean="0"/>
          </a:p>
          <a:p>
            <a:r>
              <a:rPr lang="ru-RU" sz="2800" dirty="0" smtClean="0"/>
              <a:t>3) а) человечное достоинство</a:t>
            </a:r>
          </a:p>
          <a:p>
            <a:r>
              <a:rPr lang="ru-RU" sz="2800" dirty="0" smtClean="0"/>
              <a:t>    б) человеческое достоинство</a:t>
            </a:r>
          </a:p>
          <a:p>
            <a:endParaRPr lang="ru-RU" sz="2800" dirty="0" smtClean="0"/>
          </a:p>
          <a:p>
            <a:r>
              <a:rPr lang="ru-RU" sz="2800" dirty="0" smtClean="0"/>
              <a:t>4) а) абонент не отвечает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б) абонемент не отвечает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9562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4345" y="719081"/>
            <a:ext cx="4893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rgbClr val="C00000"/>
                </a:solidFill>
              </a:rPr>
              <a:t>Фразеологизмы</a:t>
            </a:r>
            <a:r>
              <a:rPr lang="ru-RU" sz="3600" dirty="0" smtClean="0"/>
              <a:t> – это устойчивые сочетания слов. </a:t>
            </a:r>
          </a:p>
          <a:p>
            <a:r>
              <a:rPr lang="ru-RU" sz="3600" dirty="0" smtClean="0"/>
              <a:t>Лексическое значение имеет фразеологизм в целом.</a:t>
            </a:r>
            <a:endParaRPr lang="ru-RU" sz="3600" dirty="0"/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>
          <a:xfrm>
            <a:off x="2916195" y="5177481"/>
            <a:ext cx="7970108" cy="16805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lnSpc>
                <a:spcPct val="90000"/>
              </a:lnSpc>
              <a:buFontTx/>
              <a:buNone/>
              <a:defRPr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Вставлять палки в колеса.</a:t>
            </a:r>
          </a:p>
          <a:p>
            <a:pPr lvl="1" algn="ctr">
              <a:lnSpc>
                <a:spcPct val="90000"/>
              </a:lnSpc>
              <a:buFontTx/>
              <a:buNone/>
              <a:defRPr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Намеренно мешать кому-либо в каком-либо деле, в осуществлении чего-либо.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065" y="902044"/>
            <a:ext cx="4732507" cy="363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80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725" y="617835"/>
            <a:ext cx="1106753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Укажите предложение с фразеологизмом:</a:t>
            </a:r>
          </a:p>
          <a:p>
            <a:endParaRPr lang="ru-RU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ru-RU" sz="2200" b="1" dirty="0" smtClean="0">
                <a:solidFill>
                  <a:srgbClr val="C00000"/>
                </a:solidFill>
              </a:rPr>
              <a:t>Не </a:t>
            </a:r>
            <a:r>
              <a:rPr lang="ru-RU" sz="2200" b="1" dirty="0">
                <a:solidFill>
                  <a:srgbClr val="C00000"/>
                </a:solidFill>
              </a:rPr>
              <a:t>уследила я за ним, барыня, а он кота в лужу посадил.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ru-RU" sz="2200" b="1" dirty="0" smtClean="0">
                <a:solidFill>
                  <a:srgbClr val="C00000"/>
                </a:solidFill>
              </a:rPr>
              <a:t>Сел </a:t>
            </a:r>
            <a:r>
              <a:rPr lang="ru-RU" sz="2200" b="1" dirty="0">
                <a:solidFill>
                  <a:srgbClr val="C00000"/>
                </a:solidFill>
              </a:rPr>
              <a:t>поросенок в лужу и довольно улыбается.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ru-RU" sz="2200" b="1" dirty="0" smtClean="0">
                <a:solidFill>
                  <a:srgbClr val="C00000"/>
                </a:solidFill>
              </a:rPr>
              <a:t>С </a:t>
            </a:r>
            <a:r>
              <a:rPr lang="ru-RU" sz="2200" b="1" dirty="0">
                <a:solidFill>
                  <a:srgbClr val="C00000"/>
                </a:solidFill>
              </a:rPr>
              <a:t>такой подготовкой как бы нам в лужу не сесть.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527515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5363" y="240804"/>
            <a:ext cx="9104423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Фразеологические </a:t>
            </a:r>
            <a:r>
              <a:rPr lang="ru-RU" sz="3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Его </a:t>
            </a:r>
            <a:r>
              <a:rPr lang="ru-RU" sz="2000" b="1" dirty="0">
                <a:solidFill>
                  <a:srgbClr val="C00000"/>
                </a:solidFill>
              </a:rPr>
              <a:t>проглатывают; он подвешен у другого; за него тянут, заставляя высказываться.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Ее </a:t>
            </a:r>
            <a:r>
              <a:rPr lang="ru-RU" sz="2000" b="1" dirty="0">
                <a:solidFill>
                  <a:srgbClr val="C00000"/>
                </a:solidFill>
              </a:rPr>
              <a:t>толкут в ступе или носят в решете те люди, которые занимаются бесполезным делом, ее набирают в рот, когда молчат.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Он </a:t>
            </a:r>
            <a:r>
              <a:rPr lang="ru-RU" sz="2000" b="1" dirty="0">
                <a:solidFill>
                  <a:srgbClr val="C00000"/>
                </a:solidFill>
              </a:rPr>
              <a:t>в голове несерьезного человека; его </a:t>
            </a:r>
            <a:r>
              <a:rPr lang="ru-RU" sz="2000" b="1" dirty="0" smtClean="0">
                <a:solidFill>
                  <a:srgbClr val="C00000"/>
                </a:solidFill>
              </a:rPr>
              <a:t>советуют </a:t>
            </a:r>
            <a:r>
              <a:rPr lang="ru-RU" sz="2000" b="1" dirty="0">
                <a:solidFill>
                  <a:srgbClr val="C00000"/>
                </a:solidFill>
              </a:rPr>
              <a:t>поискать в поле, на него бросают слова и деньги.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Не </a:t>
            </a:r>
            <a:r>
              <a:rPr lang="ru-RU" sz="2000" b="1" dirty="0">
                <a:solidFill>
                  <a:srgbClr val="C00000"/>
                </a:solidFill>
              </a:rPr>
              <a:t>цветы, а вянут, не ладони, а ими хлопают, не белье, а их развешивают.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Его </a:t>
            </a:r>
            <a:r>
              <a:rPr lang="ru-RU" sz="2000" b="1" dirty="0">
                <a:solidFill>
                  <a:srgbClr val="C00000"/>
                </a:solidFill>
              </a:rPr>
              <a:t>тянут за хвост, покупают в мешке.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Ее </a:t>
            </a:r>
            <a:r>
              <a:rPr lang="ru-RU" sz="2000" b="1" dirty="0">
                <a:solidFill>
                  <a:srgbClr val="C00000"/>
                </a:solidFill>
              </a:rPr>
              <a:t>ловят в мутной воде; непринужденно чувствуют себя в какой-то </a:t>
            </a:r>
            <a:r>
              <a:rPr lang="ru-RU" sz="2000" b="1" dirty="0" smtClean="0">
                <a:solidFill>
                  <a:srgbClr val="C00000"/>
                </a:solidFill>
              </a:rPr>
              <a:t>области; </a:t>
            </a:r>
            <a:r>
              <a:rPr lang="ru-RU" sz="2000" b="1" dirty="0">
                <a:solidFill>
                  <a:srgbClr val="C00000"/>
                </a:solidFill>
              </a:rPr>
              <a:t>невозможность добиться улучшения материального положения.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439248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064" y="4849602"/>
            <a:ext cx="2836784" cy="18029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95638" y="729048"/>
            <a:ext cx="300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себя:</a:t>
            </a:r>
            <a:endParaRPr 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5767" y="1986734"/>
            <a:ext cx="5980671" cy="3617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C00000"/>
                </a:solidFill>
              </a:rPr>
              <a:t>Язык</a:t>
            </a:r>
            <a:endParaRPr lang="ru-RU" sz="2600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C00000"/>
                </a:solidFill>
              </a:rPr>
              <a:t>Вода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C00000"/>
                </a:solidFill>
              </a:rPr>
              <a:t>Ветер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C00000"/>
                </a:solidFill>
              </a:rPr>
              <a:t>Уши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C00000"/>
                </a:solidFill>
              </a:rPr>
              <a:t>Кот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C00000"/>
                </a:solidFill>
              </a:rPr>
              <a:t>Рыба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064" y="1458360"/>
            <a:ext cx="2836783" cy="1845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063" y="3303726"/>
            <a:ext cx="2836784" cy="1649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1811" y="1357105"/>
            <a:ext cx="2896519" cy="19466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42"/>
          <a:stretch/>
        </p:blipFill>
        <p:spPr>
          <a:xfrm>
            <a:off x="8261811" y="3187148"/>
            <a:ext cx="2896519" cy="18824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1811" y="4953000"/>
            <a:ext cx="2896519" cy="16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22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4162" y="1152939"/>
            <a:ext cx="6559826" cy="4505739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сила благодатная</a:t>
            </a:r>
            <a:b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созвучье слов живых,</a:t>
            </a:r>
            <a:b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дышит непонятная,</a:t>
            </a:r>
            <a:b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Святая прелесть в них…</a:t>
            </a:r>
            <a:b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  <a:b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М. Ю. Лермонтов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158" y="424070"/>
            <a:ext cx="4042987" cy="612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642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4565" y="1293340"/>
            <a:ext cx="8915400" cy="377762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4400" dirty="0" smtClean="0"/>
              <a:t>Августовский</a:t>
            </a:r>
            <a:r>
              <a:rPr lang="ru-RU" sz="14400" dirty="0"/>
              <a:t>, банты, бухгалтеры, </a:t>
            </a:r>
            <a:r>
              <a:rPr lang="ru-RU" sz="14400" dirty="0" smtClean="0"/>
              <a:t>великовозрастный</a:t>
            </a:r>
            <a:r>
              <a:rPr lang="ru-RU" sz="14400" dirty="0"/>
              <a:t>, возрастной, граждане, гражданин, гражданство, грушевый, договоры, звонишь, каталог, нефтепровод, малоразвитый, позвонит, поняла, профессора, развитой, разнохарактерный, сироты, торты, характерный.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23368" y="57468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       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Лингвистическая разминка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88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2206" y="1280984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/>
              <a:t>А</a:t>
            </a:r>
            <a:r>
              <a:rPr lang="ru-RU" sz="3600" dirty="0" smtClean="0"/>
              <a:t>вгустовский, б</a:t>
            </a:r>
            <a:r>
              <a:rPr lang="ru-RU" sz="3600" b="1" dirty="0"/>
              <a:t>А</a:t>
            </a:r>
            <a:r>
              <a:rPr lang="ru-RU" sz="3600" dirty="0" smtClean="0"/>
              <a:t>нты, бухг</a:t>
            </a:r>
            <a:r>
              <a:rPr lang="ru-RU" sz="3600" b="1" dirty="0"/>
              <a:t>А</a:t>
            </a:r>
            <a:r>
              <a:rPr lang="ru-RU" sz="3600" dirty="0" smtClean="0"/>
              <a:t>лтеры, великов</a:t>
            </a:r>
            <a:r>
              <a:rPr lang="ru-RU" sz="3600" b="1" dirty="0" smtClean="0"/>
              <a:t>О</a:t>
            </a:r>
            <a:r>
              <a:rPr lang="ru-RU" sz="3600" dirty="0" smtClean="0"/>
              <a:t>зрастный, возрастн</a:t>
            </a:r>
            <a:r>
              <a:rPr lang="ru-RU" sz="3600" b="1" dirty="0"/>
              <a:t>О</a:t>
            </a:r>
            <a:r>
              <a:rPr lang="ru-RU" sz="3600" dirty="0" smtClean="0"/>
              <a:t>й</a:t>
            </a:r>
            <a:r>
              <a:rPr lang="ru-RU" sz="3600" dirty="0"/>
              <a:t>, </a:t>
            </a:r>
            <a:r>
              <a:rPr lang="ru-RU" sz="3600" dirty="0" smtClean="0"/>
              <a:t>гр</a:t>
            </a:r>
            <a:r>
              <a:rPr lang="ru-RU" sz="3600" b="1" dirty="0"/>
              <a:t>А</a:t>
            </a:r>
            <a:r>
              <a:rPr lang="ru-RU" sz="3600" dirty="0" smtClean="0"/>
              <a:t>ждане, граждан</a:t>
            </a:r>
            <a:r>
              <a:rPr lang="ru-RU" sz="3600" b="1" dirty="0"/>
              <a:t>И</a:t>
            </a:r>
            <a:r>
              <a:rPr lang="ru-RU" sz="3600" dirty="0" smtClean="0"/>
              <a:t>н, гражд</a:t>
            </a:r>
            <a:r>
              <a:rPr lang="ru-RU" sz="3600" b="1" dirty="0"/>
              <a:t>А</a:t>
            </a:r>
            <a:r>
              <a:rPr lang="ru-RU" sz="3600" dirty="0" smtClean="0"/>
              <a:t>нство</a:t>
            </a:r>
            <a:r>
              <a:rPr lang="ru-RU" sz="3600" dirty="0"/>
              <a:t>, </a:t>
            </a:r>
            <a:r>
              <a:rPr lang="ru-RU" sz="3600" dirty="0" smtClean="0"/>
              <a:t>гр</a:t>
            </a:r>
            <a:r>
              <a:rPr lang="ru-RU" sz="3600" b="1" dirty="0"/>
              <a:t>У</a:t>
            </a:r>
            <a:r>
              <a:rPr lang="ru-RU" sz="3600" dirty="0" smtClean="0"/>
              <a:t>шевый, догов</a:t>
            </a:r>
            <a:r>
              <a:rPr lang="ru-RU" sz="3600" b="1" dirty="0"/>
              <a:t>О</a:t>
            </a:r>
            <a:r>
              <a:rPr lang="ru-RU" sz="3600" dirty="0" smtClean="0"/>
              <a:t>ры, звон</a:t>
            </a:r>
            <a:r>
              <a:rPr lang="ru-RU" sz="3600" b="1" dirty="0"/>
              <a:t>И</a:t>
            </a:r>
            <a:r>
              <a:rPr lang="ru-RU" sz="3600" dirty="0" smtClean="0"/>
              <a:t>шь, катал</a:t>
            </a:r>
            <a:r>
              <a:rPr lang="ru-RU" sz="3600" b="1" dirty="0"/>
              <a:t>О</a:t>
            </a:r>
            <a:r>
              <a:rPr lang="ru-RU" sz="3600" dirty="0" smtClean="0"/>
              <a:t>г, нефтепров</a:t>
            </a:r>
            <a:r>
              <a:rPr lang="ru-RU" sz="3600" b="1" dirty="0"/>
              <a:t>О</a:t>
            </a:r>
            <a:r>
              <a:rPr lang="ru-RU" sz="3600" dirty="0" smtClean="0"/>
              <a:t>д, малор</a:t>
            </a:r>
            <a:r>
              <a:rPr lang="ru-RU" sz="3600" b="1" dirty="0"/>
              <a:t>А</a:t>
            </a:r>
            <a:r>
              <a:rPr lang="ru-RU" sz="3600" dirty="0" smtClean="0"/>
              <a:t>звитый, позвон</a:t>
            </a:r>
            <a:r>
              <a:rPr lang="ru-RU" sz="3600" b="1" dirty="0"/>
              <a:t>И</a:t>
            </a:r>
            <a:r>
              <a:rPr lang="ru-RU" sz="3600" dirty="0" smtClean="0"/>
              <a:t>т, понял</a:t>
            </a:r>
            <a:r>
              <a:rPr lang="ru-RU" sz="3600" b="1" dirty="0"/>
              <a:t>А</a:t>
            </a:r>
            <a:r>
              <a:rPr lang="ru-RU" sz="3600" dirty="0" smtClean="0"/>
              <a:t>, профессор</a:t>
            </a:r>
            <a:r>
              <a:rPr lang="ru-RU" sz="3600" b="1" dirty="0"/>
              <a:t>А</a:t>
            </a:r>
            <a:r>
              <a:rPr lang="ru-RU" sz="3600" dirty="0" smtClean="0"/>
              <a:t>, развит</a:t>
            </a:r>
            <a:r>
              <a:rPr lang="ru-RU" sz="3600" b="1" dirty="0"/>
              <a:t>О</a:t>
            </a:r>
            <a:r>
              <a:rPr lang="ru-RU" sz="3600" dirty="0" smtClean="0"/>
              <a:t>й</a:t>
            </a:r>
            <a:r>
              <a:rPr lang="ru-RU" sz="3600" dirty="0"/>
              <a:t>, </a:t>
            </a:r>
            <a:r>
              <a:rPr lang="ru-RU" sz="3600" dirty="0" smtClean="0"/>
              <a:t>разнохар</a:t>
            </a:r>
            <a:r>
              <a:rPr lang="ru-RU" sz="3600" b="1" dirty="0"/>
              <a:t>А</a:t>
            </a:r>
            <a:r>
              <a:rPr lang="ru-RU" sz="3600" dirty="0" smtClean="0"/>
              <a:t>ктерный, сир</a:t>
            </a:r>
            <a:r>
              <a:rPr lang="ru-RU" sz="3600" b="1" dirty="0"/>
              <a:t>О</a:t>
            </a:r>
            <a:r>
              <a:rPr lang="ru-RU" sz="3600" dirty="0" smtClean="0"/>
              <a:t>ты, т</a:t>
            </a:r>
            <a:r>
              <a:rPr lang="ru-RU" sz="3600" b="1" dirty="0"/>
              <a:t>О</a:t>
            </a:r>
            <a:r>
              <a:rPr lang="ru-RU" sz="3600" dirty="0" smtClean="0"/>
              <a:t>рты</a:t>
            </a:r>
            <a:r>
              <a:rPr lang="ru-RU" sz="3600" dirty="0"/>
              <a:t>, </a:t>
            </a:r>
            <a:r>
              <a:rPr lang="ru-RU" sz="3600" dirty="0" smtClean="0"/>
              <a:t>характ</a:t>
            </a:r>
            <a:r>
              <a:rPr lang="ru-RU" sz="3600" b="1" dirty="0"/>
              <a:t>Е</a:t>
            </a:r>
            <a:r>
              <a:rPr lang="ru-RU" sz="3600" dirty="0" smtClean="0"/>
              <a:t>рный.</a:t>
            </a:r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23368" y="50054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9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85000"/>
                <a:lumOff val="15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705" y="794240"/>
            <a:ext cx="3037770" cy="319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17510" y="794240"/>
            <a:ext cx="73397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Лексика </a:t>
            </a:r>
            <a:r>
              <a:rPr lang="ru-RU" sz="2800" i="1" dirty="0" smtClean="0"/>
              <a:t>-  это раздел </a:t>
            </a:r>
            <a:r>
              <a:rPr lang="ru-RU" sz="2800" i="1" dirty="0"/>
              <a:t>науки о </a:t>
            </a:r>
            <a:r>
              <a:rPr lang="ru-RU" sz="2800" i="1" dirty="0" smtClean="0"/>
              <a:t>языке, который изучает весь словарный </a:t>
            </a:r>
            <a:r>
              <a:rPr lang="ru-RU" sz="2800" i="1" dirty="0"/>
              <a:t>состав </a:t>
            </a:r>
            <a:r>
              <a:rPr lang="ru-RU" sz="2800" i="1" dirty="0" smtClean="0"/>
              <a:t>русского языка</a:t>
            </a:r>
            <a:r>
              <a:rPr lang="ru-RU" sz="2800" i="1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7511" y="2867378"/>
            <a:ext cx="7339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/>
              <a:t>Важнейшей единицей языка является слово</a:t>
            </a:r>
            <a:r>
              <a:rPr lang="ru-RU" sz="2800" u="sng" dirty="0" smtClean="0"/>
              <a:t>.</a:t>
            </a:r>
            <a:endParaRPr lang="ru-RU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817510" y="4216117"/>
            <a:ext cx="1029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Лексическое значение слова </a:t>
            </a:r>
            <a:r>
              <a:rPr lang="ru-RU" sz="2800" b="1" i="1" dirty="0" smtClean="0">
                <a:solidFill>
                  <a:srgbClr val="C00000"/>
                </a:solidFill>
              </a:rPr>
              <a:t>- </a:t>
            </a:r>
            <a:r>
              <a:rPr lang="ru-RU" sz="2800" i="1" dirty="0" smtClean="0"/>
              <a:t>это то, что слово обозначает.</a:t>
            </a:r>
            <a:r>
              <a:rPr lang="en-US" sz="2800" i="1" dirty="0" smtClean="0"/>
              <a:t> </a:t>
            </a:r>
            <a:r>
              <a:rPr lang="ru-RU" sz="2800" i="1" dirty="0" smtClean="0"/>
              <a:t>Например</a:t>
            </a:r>
            <a:r>
              <a:rPr lang="en-US" sz="2800" i="1" dirty="0" smtClean="0"/>
              <a:t>: </a:t>
            </a:r>
            <a:r>
              <a:rPr lang="ru-RU" sz="2800" i="1" dirty="0" smtClean="0"/>
              <a:t>балерина -</a:t>
            </a:r>
            <a:r>
              <a:rPr lang="en-US" sz="2800" i="1" dirty="0" smtClean="0"/>
              <a:t> «</a:t>
            </a:r>
            <a:r>
              <a:rPr lang="ru-RU" sz="2800" i="1" dirty="0" smtClean="0"/>
              <a:t>артистка балета</a:t>
            </a:r>
            <a:r>
              <a:rPr lang="en-US" sz="2800" i="1" dirty="0" smtClean="0"/>
              <a:t>;</a:t>
            </a:r>
            <a:r>
              <a:rPr lang="ru-RU" sz="2800" i="1" dirty="0"/>
              <a:t> </a:t>
            </a:r>
            <a:r>
              <a:rPr lang="ru-RU" sz="2800" i="1" dirty="0" smtClean="0"/>
              <a:t>танцовщица». 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1544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448" y="3756453"/>
            <a:ext cx="3184358" cy="292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45795" y="281234"/>
            <a:ext cx="112699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Помимо лексического значения слово может заключать в себе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эмоциональную</a:t>
            </a:r>
            <a:r>
              <a:rPr lang="ru-RU" sz="3200" dirty="0" smtClean="0"/>
              <a:t>,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экспрессивную</a:t>
            </a:r>
            <a:r>
              <a:rPr lang="ru-RU" sz="3200" dirty="0" smtClean="0"/>
              <a:t> оценку и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стилистическую</a:t>
            </a:r>
            <a:r>
              <a:rPr lang="ru-RU" sz="3200" dirty="0" smtClean="0"/>
              <a:t> окраску.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5795" y="2011530"/>
            <a:ext cx="116624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Слова русского языка имеют ещё одну особенность. Многие из них обладают </a:t>
            </a:r>
            <a:r>
              <a:rPr lang="ru-RU" sz="3200" b="1" dirty="0" smtClean="0"/>
              <a:t>образностью</a:t>
            </a:r>
            <a:r>
              <a:rPr lang="ru-RU" sz="3200" dirty="0" smtClean="0"/>
              <a:t>. Слово</a:t>
            </a:r>
          </a:p>
          <a:p>
            <a:r>
              <a:rPr lang="ru-RU" sz="3200" dirty="0"/>
              <a:t>н</a:t>
            </a:r>
            <a:r>
              <a:rPr lang="ru-RU" sz="3200" dirty="0" smtClean="0"/>
              <a:t>азывает предмет и одновременно передает его</a:t>
            </a:r>
          </a:p>
          <a:p>
            <a:r>
              <a:rPr lang="ru-RU" sz="3200" dirty="0"/>
              <a:t>о</a:t>
            </a:r>
            <a:r>
              <a:rPr lang="ru-RU" sz="3200" dirty="0" smtClean="0"/>
              <a:t>браз.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0598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946" y="1808205"/>
            <a:ext cx="8801168" cy="3117040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6141" y="2088292"/>
            <a:ext cx="4707924" cy="2656703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Деликатный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Лояльный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Толерантный</a:t>
            </a:r>
            <a:endParaRPr lang="ru-RU" sz="4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2239" y="383059"/>
            <a:ext cx="10379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лексическое значение слов:</a:t>
            </a:r>
            <a:endParaRPr lang="ru-RU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3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0713" y="243631"/>
            <a:ext cx="9720648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46200" algn="l"/>
                <a:tab pos="1619250" algn="l"/>
              </a:tabLst>
            </a:pPr>
            <a:r>
              <a:rPr lang="ru-RU" sz="2400" u="sng" dirty="0" smtClean="0">
                <a:solidFill>
                  <a:srgbClr val="C00000"/>
                </a:solidFill>
              </a:rPr>
              <a:t>Деликатный</a:t>
            </a:r>
            <a:r>
              <a:rPr lang="ru-RU" sz="2400" dirty="0" smtClean="0"/>
              <a:t> – </a:t>
            </a:r>
            <a:r>
              <a:rPr lang="ru-RU" sz="2400" b="1" u="sng" dirty="0" smtClean="0"/>
              <a:t>1)</a:t>
            </a:r>
            <a:r>
              <a:rPr lang="ru-RU" sz="2400" dirty="0" smtClean="0"/>
              <a:t> вежливый, мягкий в обращении;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</a:t>
            </a:r>
            <a:r>
              <a:rPr lang="ru-RU" sz="2400" b="1" dirty="0" smtClean="0"/>
              <a:t>2)</a:t>
            </a:r>
            <a:r>
              <a:rPr lang="ru-RU" sz="2400" dirty="0" smtClean="0"/>
              <a:t> затруднительный, требующий чуткого, тактичного отношения.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Например</a:t>
            </a:r>
            <a:r>
              <a:rPr lang="ru-RU" sz="2400" dirty="0" smtClean="0"/>
              <a:t>: очень деликатный.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u="sng" dirty="0" smtClean="0">
                <a:solidFill>
                  <a:srgbClr val="C00000"/>
                </a:solidFill>
              </a:rPr>
              <a:t>Лояльный</a:t>
            </a:r>
            <a:r>
              <a:rPr lang="ru-RU" sz="2400" dirty="0" smtClean="0"/>
              <a:t> – держащийся формально в пределах законности, нейтрального отношения к кому-либо или чему-либо.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Например</a:t>
            </a:r>
            <a:r>
              <a:rPr lang="ru-RU" sz="2400" dirty="0" smtClean="0"/>
              <a:t>:  лояльный ко всему.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u="sng" dirty="0" smtClean="0">
                <a:solidFill>
                  <a:srgbClr val="C00000"/>
                </a:solidFill>
              </a:rPr>
              <a:t>Толерантный</a:t>
            </a:r>
            <a:r>
              <a:rPr lang="ru-RU" sz="2400" dirty="0" smtClean="0"/>
              <a:t> –</a:t>
            </a:r>
            <a:r>
              <a:rPr lang="ru-RU" sz="2400" b="1" dirty="0" smtClean="0"/>
              <a:t>1)</a:t>
            </a:r>
            <a:r>
              <a:rPr lang="ru-RU" sz="2400" dirty="0" smtClean="0"/>
              <a:t>способный переносить неблагоприятное воздействие какого- либо вещества или яда (об организме);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</a:t>
            </a:r>
            <a:r>
              <a:rPr lang="ru-RU" sz="2400" b="1" dirty="0" smtClean="0"/>
              <a:t>2)</a:t>
            </a:r>
            <a:r>
              <a:rPr lang="ru-RU" sz="2400" dirty="0" smtClean="0"/>
              <a:t> характеризующийся отсутствием иммунологической реактивности;</a:t>
            </a:r>
          </a:p>
          <a:p>
            <a:pPr>
              <a:tabLst>
                <a:tab pos="1519238" algn="l"/>
                <a:tab pos="1704975" algn="l"/>
              </a:tabLst>
            </a:pPr>
            <a:r>
              <a:rPr lang="ru-RU" sz="2400" dirty="0"/>
              <a:t> </a:t>
            </a:r>
            <a:r>
              <a:rPr lang="ru-RU" sz="2400" dirty="0" smtClean="0"/>
              <a:t>                         </a:t>
            </a:r>
            <a:r>
              <a:rPr lang="ru-RU" sz="2400" b="1" dirty="0" smtClean="0"/>
              <a:t>3)</a:t>
            </a:r>
            <a:r>
              <a:rPr lang="ru-RU" sz="2400" dirty="0" smtClean="0"/>
              <a:t> терпимость к иному мировоззрению, образу жизни, поведению и обычаям (перен.) </a:t>
            </a:r>
          </a:p>
          <a:p>
            <a:pPr>
              <a:tabLst>
                <a:tab pos="1519238" algn="l"/>
                <a:tab pos="1704975" algn="l"/>
              </a:tabLs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Например</a:t>
            </a:r>
            <a:r>
              <a:rPr lang="ru-RU" sz="2400" dirty="0" smtClean="0"/>
              <a:t>:  толерантный человек.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29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644</TotalTime>
  <Words>986</Words>
  <Application>Microsoft Office PowerPoint</Application>
  <PresentationFormat>Произвольный</PresentationFormat>
  <Paragraphs>180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Легкий дым</vt:lpstr>
      <vt:lpstr>Открытый урок    по  теме «Лексика и фразеология»</vt:lpstr>
      <vt:lpstr>Цель урока:   обобщить и закрепить знания студентов  по разделам «Лексика» и «Фразеология»  </vt:lpstr>
      <vt:lpstr>Есть сила благодатная В созвучье слов живых, И дышит непонятная, Святая прелесть в них…                                              М. Ю. Лермонтов </vt:lpstr>
      <vt:lpstr>Слайд 4</vt:lpstr>
      <vt:lpstr>Слайд 5</vt:lpstr>
      <vt:lpstr>Слайд 6</vt:lpstr>
      <vt:lpstr>Слайд 7</vt:lpstr>
      <vt:lpstr>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Лексика</dc:title>
  <dc:creator>Мой</dc:creator>
  <cp:lastModifiedBy>maslova</cp:lastModifiedBy>
  <cp:revision>101</cp:revision>
  <dcterms:created xsi:type="dcterms:W3CDTF">2015-09-24T09:58:39Z</dcterms:created>
  <dcterms:modified xsi:type="dcterms:W3CDTF">2016-11-01T09:58:31Z</dcterms:modified>
</cp:coreProperties>
</file>