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59" autoAdjust="0"/>
    <p:restoredTop sz="94660"/>
  </p:normalViewPr>
  <p:slideViewPr>
    <p:cSldViewPr snapToGrid="0">
      <p:cViewPr>
        <p:scale>
          <a:sx n="60" d="100"/>
          <a:sy n="60" d="100"/>
        </p:scale>
        <p:origin x="-7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image" Target="../media/image24.wmf"/><Relationship Id="rId7" Type="http://schemas.openxmlformats.org/officeDocument/2006/relationships/image" Target="../media/image28.wmf"/><Relationship Id="rId2" Type="http://schemas.openxmlformats.org/officeDocument/2006/relationships/image" Target="../media/image12.wmf"/><Relationship Id="rId1" Type="http://schemas.openxmlformats.org/officeDocument/2006/relationships/image" Target="../media/image23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13" Type="http://schemas.openxmlformats.org/officeDocument/2006/relationships/image" Target="../media/image43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12" Type="http://schemas.openxmlformats.org/officeDocument/2006/relationships/image" Target="../media/image42.wmf"/><Relationship Id="rId2" Type="http://schemas.openxmlformats.org/officeDocument/2006/relationships/image" Target="../media/image32.wmf"/><Relationship Id="rId16" Type="http://schemas.openxmlformats.org/officeDocument/2006/relationships/image" Target="../media/image46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11" Type="http://schemas.openxmlformats.org/officeDocument/2006/relationships/image" Target="../media/image41.wmf"/><Relationship Id="rId5" Type="http://schemas.openxmlformats.org/officeDocument/2006/relationships/image" Target="../media/image35.wmf"/><Relationship Id="rId15" Type="http://schemas.openxmlformats.org/officeDocument/2006/relationships/image" Target="../media/image45.wmf"/><Relationship Id="rId10" Type="http://schemas.openxmlformats.org/officeDocument/2006/relationships/image" Target="../media/image40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Relationship Id="rId14" Type="http://schemas.openxmlformats.org/officeDocument/2006/relationships/image" Target="../media/image4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54.wmf"/><Relationship Id="rId3" Type="http://schemas.openxmlformats.org/officeDocument/2006/relationships/image" Target="../media/image49.wmf"/><Relationship Id="rId7" Type="http://schemas.openxmlformats.org/officeDocument/2006/relationships/image" Target="../media/image53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50075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83859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55225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6384073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984435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506139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274346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11511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011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4692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0466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279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71141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531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27169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80110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656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10/3/2017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504590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8.gi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slide" Target="slide3.x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7.bin"/><Relationship Id="rId4" Type="http://schemas.openxmlformats.org/officeDocument/2006/relationships/oleObject" Target="../embeddings/oleObject11.bin"/><Relationship Id="rId9" Type="http://schemas.openxmlformats.org/officeDocument/2006/relationships/oleObject" Target="../embeddings/oleObject1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1.bin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0.bin"/><Relationship Id="rId10" Type="http://schemas.openxmlformats.org/officeDocument/2006/relationships/oleObject" Target="../embeddings/oleObject25.bin"/><Relationship Id="rId4" Type="http://schemas.openxmlformats.org/officeDocument/2006/relationships/oleObject" Target="../embeddings/oleObject19.bin"/><Relationship Id="rId9" Type="http://schemas.openxmlformats.org/officeDocument/2006/relationships/oleObject" Target="../embeddings/oleObject2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17" Type="http://schemas.openxmlformats.org/officeDocument/2006/relationships/oleObject" Target="../embeddings/oleObject41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40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29.bin"/><Relationship Id="rId15" Type="http://schemas.openxmlformats.org/officeDocument/2006/relationships/oleObject" Target="../embeddings/oleObject39.bin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000" b="1" i="1" dirty="0" smtClean="0">
                <a:solidFill>
                  <a:srgbClr val="FF0000"/>
                </a:solidFill>
              </a:rPr>
              <a:t>Показательные неравенства</a:t>
            </a:r>
            <a:endParaRPr lang="ru-RU" sz="6000" b="1" i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4855" y="328044"/>
            <a:ext cx="113260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kern="0" dirty="0" smtClean="0">
                <a:ln w="5080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br>
              <a:rPr lang="ru-RU" sz="2400" b="1" i="1" kern="0" dirty="0" smtClean="0">
                <a:ln w="5080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kern="0" dirty="0" smtClean="0">
                <a:ln w="50800"/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«Новороссийский колледж строительства и экономики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158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624417" y="476251"/>
            <a:ext cx="10972800" cy="500063"/>
          </a:xfrm>
          <a:prstGeom prst="rect">
            <a:avLst/>
          </a:prstGeom>
        </p:spPr>
        <p:txBody>
          <a:bodyPr anchor="b">
            <a:normAutofit fontScale="825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3600" b="1" i="1" kern="0" dirty="0">
              <a:solidFill>
                <a:schemeClr val="tx1">
                  <a:alpha val="100000"/>
                </a:schemeClr>
              </a:solidFill>
              <a:latin typeface="+mj-lt"/>
            </a:endParaRPr>
          </a:p>
        </p:txBody>
      </p:sp>
      <p:sp>
        <p:nvSpPr>
          <p:cNvPr id="50187" name="TextBox 9"/>
          <p:cNvSpPr txBox="1">
            <a:spLocks noChangeArrowheads="1"/>
          </p:cNvSpPr>
          <p:nvPr/>
        </p:nvSpPr>
        <p:spPr bwMode="auto">
          <a:xfrm>
            <a:off x="733454" y="767494"/>
            <a:ext cx="11049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Решение показательных неравенств часто сводиться к решению неравенств</a:t>
            </a:r>
          </a:p>
          <a:p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или</a:t>
            </a:r>
          </a:p>
          <a:p>
            <a:r>
              <a:rPr lang="ru-RU" sz="25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Эти неравенства решаются с помощью свойства возрастания или убывания показательной 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функции: для </a:t>
            </a:r>
            <a:r>
              <a:rPr lang="ru-RU" sz="25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возрастающей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ru-RU" sz="25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большему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значению функции соответствует </a:t>
            </a:r>
            <a:r>
              <a:rPr lang="ru-RU" sz="2500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большее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значение аргумента, а для 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убывающей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функции 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большему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значению функции соответствует 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меньшее</a:t>
            </a:r>
            <a:r>
              <a:rPr lang="ru-RU" sz="25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значение аргумента </a:t>
            </a:r>
            <a:endParaRPr lang="ru-RU" sz="25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1276352" y="1291896"/>
          <a:ext cx="2036233" cy="642938"/>
        </p:xfrm>
        <a:graphic>
          <a:graphicData uri="http://schemas.openxmlformats.org/presentationml/2006/ole">
            <p:oleObj spid="_x0000_s1026" name="Формула" r:id="rId3" imgW="482391" imgH="203112" progId="Equation.3">
              <p:embed/>
            </p:oleObj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5719601" y="1299834"/>
          <a:ext cx="2036233" cy="642937"/>
        </p:xfrm>
        <a:graphic>
          <a:graphicData uri="http://schemas.openxmlformats.org/presentationml/2006/ole">
            <p:oleObj spid="_x0000_s1027" name="Формула" r:id="rId4" imgW="482391" imgH="203112" progId="Equation.3">
              <p:embed/>
            </p:oleObj>
          </a:graphicData>
        </a:graphic>
      </p:graphicFrame>
      <p:pic>
        <p:nvPicPr>
          <p:cNvPr id="5018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74983" y="4101884"/>
            <a:ext cx="8206070" cy="25353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50189" name="Picture 7" descr="G:\изображения\картинки образ\j0283037.gif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325101" y="5445125"/>
            <a:ext cx="18669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6766199" y="5159539"/>
          <a:ext cx="536575" cy="401637"/>
        </p:xfrm>
        <a:graphic>
          <a:graphicData uri="http://schemas.openxmlformats.org/presentationml/2006/ole">
            <p:oleObj spid="_x0000_s1028" name="Формула" r:id="rId8" imgW="126720" imgH="126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0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0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00380"/>
          </a:xfrm>
        </p:spPr>
        <p:txBody>
          <a:bodyPr/>
          <a:lstStyle/>
          <a:p>
            <a:pPr algn="l"/>
            <a:r>
              <a:rPr lang="ru-RU" i="1" dirty="0" smtClean="0">
                <a:solidFill>
                  <a:srgbClr val="C00000"/>
                </a:solidFill>
              </a:rPr>
              <a:t>Пример 1</a:t>
            </a:r>
            <a:r>
              <a:rPr lang="ru-RU" i="1" dirty="0" smtClean="0"/>
              <a:t>.</a:t>
            </a:r>
            <a:endParaRPr lang="ru-RU" i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147159" y="1645033"/>
          <a:ext cx="1942882" cy="1050207"/>
        </p:xfrm>
        <a:graphic>
          <a:graphicData uri="http://schemas.openxmlformats.org/presentationml/2006/ole">
            <p:oleObj spid="_x0000_s21506" name="Формула" r:id="rId3" imgW="469800" imgH="253800" progId="Equation.3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1141249" y="3043347"/>
          <a:ext cx="1784350" cy="1050925"/>
        </p:xfrm>
        <a:graphic>
          <a:graphicData uri="http://schemas.openxmlformats.org/presentationml/2006/ole">
            <p:oleObj spid="_x0000_s21507" name="Формула" r:id="rId4" imgW="431640" imgH="2538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137338" y="3310759"/>
            <a:ext cx="7898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Т.к. функция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, возрастающая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1109553" y="4320245"/>
          <a:ext cx="1365250" cy="946150"/>
        </p:xfrm>
        <a:graphic>
          <a:graphicData uri="http://schemas.openxmlformats.org/presentationml/2006/ole">
            <p:oleObj spid="_x0000_s21508" name="Формула" r:id="rId5" imgW="33012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45931" y="5517931"/>
            <a:ext cx="167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6112639" y="3295379"/>
          <a:ext cx="511372" cy="614471"/>
        </p:xfrm>
        <a:graphic>
          <a:graphicData uri="http://schemas.openxmlformats.org/presentationml/2006/ole">
            <p:oleObj spid="_x0000_s21509" name="Формула" r:id="rId6" imgW="190440" imgH="228600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461392" y="5262235"/>
          <a:ext cx="1995488" cy="1103312"/>
        </p:xfrm>
        <a:graphic>
          <a:graphicData uri="http://schemas.openxmlformats.org/presentationml/2006/ole">
            <p:oleObj spid="_x0000_s21510" name="Формула" r:id="rId7" imgW="482400" imgH="266400" progId="Equation.3">
              <p:embed/>
            </p:oleObj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 flipV="1">
            <a:off x="5360276" y="4840014"/>
            <a:ext cx="3641834" cy="15765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 flipH="1">
            <a:off x="5975130" y="4729656"/>
            <a:ext cx="220716" cy="18918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5954987" y="4926834"/>
          <a:ext cx="259718" cy="354615"/>
        </p:xfrm>
        <a:graphic>
          <a:graphicData uri="http://schemas.openxmlformats.org/presentationml/2006/ole">
            <p:oleObj spid="_x0000_s21511" name="Формула" r:id="rId8" imgW="139680" imgH="190440" progId="Equation.3">
              <p:embed/>
            </p:oleObj>
          </a:graphicData>
        </a:graphic>
      </p:graphicFrame>
      <p:sp>
        <p:nvSpPr>
          <p:cNvPr id="20" name="Полилиния 19"/>
          <p:cNvSpPr/>
          <p:nvPr/>
        </p:nvSpPr>
        <p:spPr>
          <a:xfrm>
            <a:off x="6132786" y="4459014"/>
            <a:ext cx="2806262" cy="428297"/>
          </a:xfrm>
          <a:custGeom>
            <a:avLst/>
            <a:gdLst>
              <a:gd name="connsiteX0" fmla="*/ 0 w 3124200"/>
              <a:gd name="connsiteY0" fmla="*/ 522890 h 633249"/>
              <a:gd name="connsiteX1" fmla="*/ 977462 w 3124200"/>
              <a:gd name="connsiteY1" fmla="*/ 2628 h 633249"/>
              <a:gd name="connsiteX2" fmla="*/ 2806262 w 3124200"/>
              <a:gd name="connsiteY2" fmla="*/ 538656 h 633249"/>
              <a:gd name="connsiteX3" fmla="*/ 2885089 w 3124200"/>
              <a:gd name="connsiteY3" fmla="*/ 570187 h 633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4200" h="633249">
                <a:moveTo>
                  <a:pt x="0" y="522890"/>
                </a:moveTo>
                <a:cubicBezTo>
                  <a:pt x="254876" y="261445"/>
                  <a:pt x="509752" y="0"/>
                  <a:pt x="977462" y="2628"/>
                </a:cubicBezTo>
                <a:cubicBezTo>
                  <a:pt x="1445172" y="5256"/>
                  <a:pt x="2488324" y="444063"/>
                  <a:pt x="2806262" y="538656"/>
                </a:cubicBezTo>
                <a:cubicBezTo>
                  <a:pt x="3124200" y="633249"/>
                  <a:pt x="3004644" y="601718"/>
                  <a:pt x="2885089" y="570187"/>
                </a:cubicBezTo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364451" cy="800380"/>
          </a:xfrm>
        </p:spPr>
        <p:txBody>
          <a:bodyPr/>
          <a:lstStyle/>
          <a:p>
            <a:pPr algn="l"/>
            <a:r>
              <a:rPr lang="ru-RU" i="1" dirty="0" smtClean="0">
                <a:solidFill>
                  <a:srgbClr val="C00000"/>
                </a:solidFill>
              </a:rPr>
              <a:t>Пример 2</a:t>
            </a:r>
            <a:endParaRPr lang="ru-RU" i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544165" y="0"/>
          <a:ext cx="2454075" cy="1787236"/>
        </p:xfrm>
        <a:graphic>
          <a:graphicData uri="http://schemas.openxmlformats.org/presentationml/2006/ole">
            <p:oleObj spid="_x0000_s22530" name="Формула" r:id="rId3" imgW="698400" imgH="50796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60822" y="2167759"/>
            <a:ext cx="5931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Т.к. функция </a:t>
            </a:r>
            <a:r>
              <a:rPr lang="ru-RU" sz="32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, убывающая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853584" y="3388736"/>
          <a:ext cx="519113" cy="560387"/>
        </p:xfrm>
        <a:graphic>
          <a:graphicData uri="http://schemas.openxmlformats.org/presentationml/2006/ole">
            <p:oleObj spid="_x0000_s22532" name="Формула" r:id="rId4" imgW="152280" imgH="16488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338314" y="6211669"/>
            <a:ext cx="167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Ответ: 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9155833" y="1903123"/>
          <a:ext cx="819439" cy="1127547"/>
        </p:xfrm>
        <a:graphic>
          <a:graphicData uri="http://schemas.openxmlformats.org/presentationml/2006/ole">
            <p:oleObj spid="_x0000_s22533" name="Формула" r:id="rId5" imgW="368280" imgH="507960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4228667" y="6018823"/>
          <a:ext cx="2276041" cy="839177"/>
        </p:xfrm>
        <a:graphic>
          <a:graphicData uri="http://schemas.openxmlformats.org/presentationml/2006/ole">
            <p:oleObj spid="_x0000_s22534" name="Формула" r:id="rId6" imgW="723600" imgH="266400" progId="Equation.3">
              <p:embed/>
            </p:oleObj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 flipV="1">
            <a:off x="7003473" y="4694542"/>
            <a:ext cx="4222292" cy="22931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 flipH="1">
            <a:off x="9487257" y="4625747"/>
            <a:ext cx="220716" cy="18918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9318625" y="4808538"/>
          <a:ext cx="473075" cy="427037"/>
        </p:xfrm>
        <a:graphic>
          <a:graphicData uri="http://schemas.openxmlformats.org/presentationml/2006/ole">
            <p:oleObj spid="_x0000_s22535" name="Формула" r:id="rId7" imgW="253800" imgH="228600" progId="Equation.3">
              <p:embed/>
            </p:oleObj>
          </a:graphicData>
        </a:graphic>
      </p:graphicFrame>
      <p:sp>
        <p:nvSpPr>
          <p:cNvPr id="20" name="Полилиния 19"/>
          <p:cNvSpPr/>
          <p:nvPr/>
        </p:nvSpPr>
        <p:spPr>
          <a:xfrm>
            <a:off x="6818586" y="4334324"/>
            <a:ext cx="2806262" cy="428297"/>
          </a:xfrm>
          <a:custGeom>
            <a:avLst/>
            <a:gdLst>
              <a:gd name="connsiteX0" fmla="*/ 0 w 3124200"/>
              <a:gd name="connsiteY0" fmla="*/ 522890 h 633249"/>
              <a:gd name="connsiteX1" fmla="*/ 977462 w 3124200"/>
              <a:gd name="connsiteY1" fmla="*/ 2628 h 633249"/>
              <a:gd name="connsiteX2" fmla="*/ 2806262 w 3124200"/>
              <a:gd name="connsiteY2" fmla="*/ 538656 h 633249"/>
              <a:gd name="connsiteX3" fmla="*/ 2885089 w 3124200"/>
              <a:gd name="connsiteY3" fmla="*/ 570187 h 633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4200" h="633249">
                <a:moveTo>
                  <a:pt x="0" y="522890"/>
                </a:moveTo>
                <a:cubicBezTo>
                  <a:pt x="254876" y="261445"/>
                  <a:pt x="509752" y="0"/>
                  <a:pt x="977462" y="2628"/>
                </a:cubicBezTo>
                <a:cubicBezTo>
                  <a:pt x="1445172" y="5256"/>
                  <a:pt x="2488324" y="444063"/>
                  <a:pt x="2806262" y="538656"/>
                </a:cubicBezTo>
                <a:cubicBezTo>
                  <a:pt x="3124200" y="633249"/>
                  <a:pt x="3004644" y="601718"/>
                  <a:pt x="2885089" y="570187"/>
                </a:cubicBezTo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3393930" y="1521115"/>
          <a:ext cx="2778483" cy="1824758"/>
        </p:xfrm>
        <a:graphic>
          <a:graphicData uri="http://schemas.openxmlformats.org/presentationml/2006/ole">
            <p:oleObj spid="_x0000_s22536" name="Формула" r:id="rId8" imgW="774360" imgH="507960" progId="Equation.3">
              <p:embed/>
            </p:oleObj>
          </a:graphicData>
        </a:graphic>
      </p:graphicFrame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4053033" y="4680816"/>
          <a:ext cx="1466850" cy="777875"/>
        </p:xfrm>
        <a:graphic>
          <a:graphicData uri="http://schemas.openxmlformats.org/presentationml/2006/ole">
            <p:oleObj spid="_x0000_s22537" name="Формула" r:id="rId9" imgW="431640" imgH="228600" progId="Equation.3">
              <p:embed/>
            </p:oleObj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4754995" y="2835420"/>
          <a:ext cx="560388" cy="1727200"/>
        </p:xfrm>
        <a:graphic>
          <a:graphicData uri="http://schemas.openxmlformats.org/presentationml/2006/ole">
            <p:oleObj spid="_x0000_s22539" name="Формула" r:id="rId10" imgW="164880" imgH="507960" progId="Equation.3">
              <p:embed/>
            </p:oleObj>
          </a:graphicData>
        </a:graphic>
      </p:graphicFrame>
      <p:sp>
        <p:nvSpPr>
          <p:cNvPr id="19" name="Полилиния 18"/>
          <p:cNvSpPr/>
          <p:nvPr/>
        </p:nvSpPr>
        <p:spPr>
          <a:xfrm>
            <a:off x="4393406" y="3333750"/>
            <a:ext cx="392907" cy="619126"/>
          </a:xfrm>
          <a:custGeom>
            <a:avLst/>
            <a:gdLst/>
            <a:ahLst/>
            <a:cxnLst/>
            <a:rect l="0" t="0" r="0" b="0"/>
            <a:pathLst>
              <a:path w="392907" h="619126">
                <a:moveTo>
                  <a:pt x="392906" y="0"/>
                </a:moveTo>
                <a:lnTo>
                  <a:pt x="392906" y="0"/>
                </a:lnTo>
                <a:lnTo>
                  <a:pt x="392906" y="0"/>
                </a:lnTo>
                <a:lnTo>
                  <a:pt x="392906" y="11906"/>
                </a:lnTo>
                <a:lnTo>
                  <a:pt x="392906" y="0"/>
                </a:lnTo>
                <a:lnTo>
                  <a:pt x="392906" y="0"/>
                </a:lnTo>
                <a:lnTo>
                  <a:pt x="392906" y="11906"/>
                </a:lnTo>
                <a:lnTo>
                  <a:pt x="392906" y="0"/>
                </a:lnTo>
                <a:lnTo>
                  <a:pt x="392906" y="0"/>
                </a:lnTo>
                <a:lnTo>
                  <a:pt x="392906" y="0"/>
                </a:lnTo>
                <a:lnTo>
                  <a:pt x="392906" y="0"/>
                </a:lnTo>
                <a:lnTo>
                  <a:pt x="381000" y="0"/>
                </a:lnTo>
                <a:lnTo>
                  <a:pt x="381000" y="11906"/>
                </a:lnTo>
                <a:lnTo>
                  <a:pt x="381000" y="23812"/>
                </a:lnTo>
                <a:lnTo>
                  <a:pt x="369094" y="23812"/>
                </a:lnTo>
                <a:lnTo>
                  <a:pt x="369094" y="23812"/>
                </a:lnTo>
                <a:lnTo>
                  <a:pt x="357187" y="35718"/>
                </a:lnTo>
                <a:lnTo>
                  <a:pt x="357187" y="35718"/>
                </a:lnTo>
                <a:lnTo>
                  <a:pt x="345281" y="35718"/>
                </a:lnTo>
                <a:lnTo>
                  <a:pt x="345281" y="47625"/>
                </a:lnTo>
                <a:lnTo>
                  <a:pt x="333375" y="59531"/>
                </a:lnTo>
                <a:lnTo>
                  <a:pt x="333375" y="59531"/>
                </a:lnTo>
                <a:lnTo>
                  <a:pt x="321469" y="71437"/>
                </a:lnTo>
                <a:lnTo>
                  <a:pt x="309562" y="71437"/>
                </a:lnTo>
                <a:lnTo>
                  <a:pt x="309562" y="83343"/>
                </a:lnTo>
                <a:lnTo>
                  <a:pt x="297656" y="95250"/>
                </a:lnTo>
                <a:lnTo>
                  <a:pt x="285750" y="107156"/>
                </a:lnTo>
                <a:lnTo>
                  <a:pt x="273844" y="107156"/>
                </a:lnTo>
                <a:lnTo>
                  <a:pt x="273844" y="119062"/>
                </a:lnTo>
                <a:lnTo>
                  <a:pt x="261937" y="130968"/>
                </a:lnTo>
                <a:lnTo>
                  <a:pt x="250031" y="142875"/>
                </a:lnTo>
                <a:lnTo>
                  <a:pt x="238125" y="142875"/>
                </a:lnTo>
                <a:lnTo>
                  <a:pt x="226219" y="154781"/>
                </a:lnTo>
                <a:lnTo>
                  <a:pt x="214312" y="166687"/>
                </a:lnTo>
                <a:lnTo>
                  <a:pt x="202406" y="178593"/>
                </a:lnTo>
                <a:lnTo>
                  <a:pt x="190500" y="190500"/>
                </a:lnTo>
                <a:lnTo>
                  <a:pt x="178594" y="202406"/>
                </a:lnTo>
                <a:lnTo>
                  <a:pt x="166687" y="202406"/>
                </a:lnTo>
                <a:lnTo>
                  <a:pt x="154781" y="214312"/>
                </a:lnTo>
                <a:lnTo>
                  <a:pt x="142875" y="226218"/>
                </a:lnTo>
                <a:lnTo>
                  <a:pt x="130969" y="238125"/>
                </a:lnTo>
                <a:lnTo>
                  <a:pt x="119062" y="238125"/>
                </a:lnTo>
                <a:lnTo>
                  <a:pt x="119062" y="261937"/>
                </a:lnTo>
                <a:lnTo>
                  <a:pt x="107156" y="261937"/>
                </a:lnTo>
                <a:lnTo>
                  <a:pt x="95250" y="261937"/>
                </a:lnTo>
                <a:lnTo>
                  <a:pt x="83344" y="273843"/>
                </a:lnTo>
                <a:lnTo>
                  <a:pt x="71437" y="285750"/>
                </a:lnTo>
                <a:lnTo>
                  <a:pt x="59531" y="285750"/>
                </a:lnTo>
                <a:lnTo>
                  <a:pt x="59531" y="285750"/>
                </a:lnTo>
                <a:lnTo>
                  <a:pt x="47625" y="297656"/>
                </a:lnTo>
                <a:lnTo>
                  <a:pt x="35719" y="297656"/>
                </a:lnTo>
                <a:lnTo>
                  <a:pt x="35719" y="297656"/>
                </a:lnTo>
                <a:lnTo>
                  <a:pt x="23812" y="309562"/>
                </a:lnTo>
                <a:lnTo>
                  <a:pt x="23812" y="309562"/>
                </a:lnTo>
                <a:lnTo>
                  <a:pt x="11906" y="309562"/>
                </a:lnTo>
                <a:lnTo>
                  <a:pt x="11906" y="309562"/>
                </a:lnTo>
                <a:lnTo>
                  <a:pt x="11906" y="309562"/>
                </a:lnTo>
                <a:lnTo>
                  <a:pt x="11906" y="309562"/>
                </a:lnTo>
                <a:lnTo>
                  <a:pt x="0" y="309562"/>
                </a:lnTo>
                <a:lnTo>
                  <a:pt x="0" y="309562"/>
                </a:lnTo>
                <a:lnTo>
                  <a:pt x="0" y="309562"/>
                </a:lnTo>
                <a:lnTo>
                  <a:pt x="0" y="309562"/>
                </a:lnTo>
                <a:lnTo>
                  <a:pt x="0" y="321468"/>
                </a:lnTo>
                <a:lnTo>
                  <a:pt x="0" y="309562"/>
                </a:lnTo>
                <a:lnTo>
                  <a:pt x="0" y="309562"/>
                </a:lnTo>
                <a:lnTo>
                  <a:pt x="0" y="321468"/>
                </a:lnTo>
                <a:lnTo>
                  <a:pt x="0" y="309562"/>
                </a:lnTo>
                <a:lnTo>
                  <a:pt x="0" y="309562"/>
                </a:lnTo>
                <a:lnTo>
                  <a:pt x="0" y="321468"/>
                </a:lnTo>
                <a:lnTo>
                  <a:pt x="0" y="309562"/>
                </a:lnTo>
                <a:lnTo>
                  <a:pt x="0" y="309562"/>
                </a:lnTo>
                <a:lnTo>
                  <a:pt x="0" y="309562"/>
                </a:lnTo>
                <a:lnTo>
                  <a:pt x="0" y="309562"/>
                </a:lnTo>
                <a:lnTo>
                  <a:pt x="0" y="309562"/>
                </a:lnTo>
                <a:lnTo>
                  <a:pt x="0" y="309562"/>
                </a:lnTo>
                <a:lnTo>
                  <a:pt x="0" y="321468"/>
                </a:lnTo>
                <a:lnTo>
                  <a:pt x="0" y="321468"/>
                </a:lnTo>
                <a:lnTo>
                  <a:pt x="0" y="309562"/>
                </a:lnTo>
                <a:lnTo>
                  <a:pt x="0" y="321468"/>
                </a:lnTo>
                <a:lnTo>
                  <a:pt x="0" y="321468"/>
                </a:lnTo>
                <a:lnTo>
                  <a:pt x="0" y="309562"/>
                </a:lnTo>
                <a:lnTo>
                  <a:pt x="0" y="309562"/>
                </a:lnTo>
                <a:lnTo>
                  <a:pt x="0" y="309562"/>
                </a:lnTo>
                <a:lnTo>
                  <a:pt x="0" y="309562"/>
                </a:lnTo>
                <a:lnTo>
                  <a:pt x="0" y="321468"/>
                </a:lnTo>
                <a:lnTo>
                  <a:pt x="0" y="321468"/>
                </a:lnTo>
                <a:lnTo>
                  <a:pt x="0" y="321468"/>
                </a:lnTo>
                <a:lnTo>
                  <a:pt x="0" y="321468"/>
                </a:lnTo>
                <a:lnTo>
                  <a:pt x="11906" y="333375"/>
                </a:lnTo>
                <a:lnTo>
                  <a:pt x="11906" y="333375"/>
                </a:lnTo>
                <a:lnTo>
                  <a:pt x="11906" y="333375"/>
                </a:lnTo>
                <a:lnTo>
                  <a:pt x="23812" y="345281"/>
                </a:lnTo>
                <a:lnTo>
                  <a:pt x="23812" y="345281"/>
                </a:lnTo>
                <a:lnTo>
                  <a:pt x="23812" y="345281"/>
                </a:lnTo>
                <a:lnTo>
                  <a:pt x="35719" y="345281"/>
                </a:lnTo>
                <a:lnTo>
                  <a:pt x="35719" y="357187"/>
                </a:lnTo>
                <a:lnTo>
                  <a:pt x="47625" y="357187"/>
                </a:lnTo>
                <a:lnTo>
                  <a:pt x="47625" y="369093"/>
                </a:lnTo>
                <a:lnTo>
                  <a:pt x="59531" y="381000"/>
                </a:lnTo>
                <a:lnTo>
                  <a:pt x="59531" y="381000"/>
                </a:lnTo>
                <a:lnTo>
                  <a:pt x="71437" y="392906"/>
                </a:lnTo>
                <a:lnTo>
                  <a:pt x="71437" y="392906"/>
                </a:lnTo>
                <a:lnTo>
                  <a:pt x="83344" y="404812"/>
                </a:lnTo>
                <a:lnTo>
                  <a:pt x="83344" y="404812"/>
                </a:lnTo>
                <a:lnTo>
                  <a:pt x="95250" y="416718"/>
                </a:lnTo>
                <a:lnTo>
                  <a:pt x="95250" y="416718"/>
                </a:lnTo>
                <a:lnTo>
                  <a:pt x="107156" y="428625"/>
                </a:lnTo>
                <a:lnTo>
                  <a:pt x="107156" y="440531"/>
                </a:lnTo>
                <a:lnTo>
                  <a:pt x="119062" y="440531"/>
                </a:lnTo>
                <a:lnTo>
                  <a:pt x="130969" y="452437"/>
                </a:lnTo>
                <a:lnTo>
                  <a:pt x="130969" y="452437"/>
                </a:lnTo>
                <a:lnTo>
                  <a:pt x="142875" y="476250"/>
                </a:lnTo>
                <a:lnTo>
                  <a:pt x="154781" y="476250"/>
                </a:lnTo>
                <a:lnTo>
                  <a:pt x="166687" y="488156"/>
                </a:lnTo>
                <a:lnTo>
                  <a:pt x="166687" y="500062"/>
                </a:lnTo>
                <a:lnTo>
                  <a:pt x="178594" y="500062"/>
                </a:lnTo>
                <a:lnTo>
                  <a:pt x="190500" y="511968"/>
                </a:lnTo>
                <a:lnTo>
                  <a:pt x="202406" y="511968"/>
                </a:lnTo>
                <a:lnTo>
                  <a:pt x="214312" y="523875"/>
                </a:lnTo>
                <a:lnTo>
                  <a:pt x="214312" y="523875"/>
                </a:lnTo>
                <a:lnTo>
                  <a:pt x="226219" y="535781"/>
                </a:lnTo>
                <a:lnTo>
                  <a:pt x="238125" y="547687"/>
                </a:lnTo>
                <a:lnTo>
                  <a:pt x="238125" y="547687"/>
                </a:lnTo>
                <a:lnTo>
                  <a:pt x="250031" y="559593"/>
                </a:lnTo>
                <a:lnTo>
                  <a:pt x="261937" y="571500"/>
                </a:lnTo>
                <a:lnTo>
                  <a:pt x="261937" y="571500"/>
                </a:lnTo>
                <a:lnTo>
                  <a:pt x="273844" y="571500"/>
                </a:lnTo>
                <a:lnTo>
                  <a:pt x="273844" y="583406"/>
                </a:lnTo>
                <a:lnTo>
                  <a:pt x="285750" y="583406"/>
                </a:lnTo>
                <a:lnTo>
                  <a:pt x="285750" y="583406"/>
                </a:lnTo>
                <a:lnTo>
                  <a:pt x="285750" y="595312"/>
                </a:lnTo>
                <a:lnTo>
                  <a:pt x="297656" y="595312"/>
                </a:lnTo>
                <a:lnTo>
                  <a:pt x="297656" y="595312"/>
                </a:lnTo>
                <a:lnTo>
                  <a:pt x="309562" y="607218"/>
                </a:lnTo>
                <a:lnTo>
                  <a:pt x="309562" y="607218"/>
                </a:lnTo>
                <a:lnTo>
                  <a:pt x="309562" y="607218"/>
                </a:lnTo>
                <a:lnTo>
                  <a:pt x="309562" y="619125"/>
                </a:lnTo>
                <a:lnTo>
                  <a:pt x="309562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07218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07218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07218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19125"/>
                </a:lnTo>
                <a:lnTo>
                  <a:pt x="321469" y="607218"/>
                </a:lnTo>
                <a:lnTo>
                  <a:pt x="321469" y="607218"/>
                </a:lnTo>
                <a:lnTo>
                  <a:pt x="321469" y="607218"/>
                </a:lnTo>
              </a:path>
            </a:pathLst>
          </a:custGeom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20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776" y="0"/>
            <a:ext cx="2501778" cy="800380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>
                <a:solidFill>
                  <a:srgbClr val="C00000"/>
                </a:solidFill>
              </a:rPr>
              <a:t>Пример 3</a:t>
            </a:r>
            <a:r>
              <a:rPr lang="ru-RU" i="1" dirty="0" smtClean="0"/>
              <a:t>.</a:t>
            </a:r>
            <a:endParaRPr lang="ru-RU" i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3106979" y="0"/>
          <a:ext cx="1480390" cy="823545"/>
        </p:xfrm>
        <a:graphic>
          <a:graphicData uri="http://schemas.openxmlformats.org/presentationml/2006/ole">
            <p:oleObj spid="_x0000_s23554" name="Уравнение" r:id="rId3" imgW="457200" imgH="2538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06796" y="872359"/>
            <a:ext cx="6320427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Т.к. функция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, возрастающая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45931" y="5517931"/>
            <a:ext cx="167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7708357" y="964556"/>
          <a:ext cx="331288" cy="398080"/>
        </p:xfrm>
        <a:graphic>
          <a:graphicData uri="http://schemas.openxmlformats.org/presentationml/2006/ole">
            <p:oleObj spid="_x0000_s23557" name="Формула" r:id="rId4" imgW="190440" imgH="228600" progId="Equation.3">
              <p:embed/>
            </p:oleObj>
          </a:graphicData>
        </a:graphic>
      </p:graphicFrame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617788" y="5367338"/>
          <a:ext cx="1681162" cy="892175"/>
        </p:xfrm>
        <a:graphic>
          <a:graphicData uri="http://schemas.openxmlformats.org/presentationml/2006/ole">
            <p:oleObj spid="_x0000_s23558" name="Уравнение" r:id="rId5" imgW="406080" imgH="215640" progId="Equation.3">
              <p:embed/>
            </p:oleObj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 flipV="1">
            <a:off x="5360276" y="4840014"/>
            <a:ext cx="3641834" cy="15765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 flipH="1">
            <a:off x="6355140" y="4753406"/>
            <a:ext cx="220716" cy="18918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6182034" y="5045900"/>
          <a:ext cx="376237" cy="306388"/>
        </p:xfrm>
        <a:graphic>
          <a:graphicData uri="http://schemas.openxmlformats.org/presentationml/2006/ole">
            <p:oleObj spid="_x0000_s23559" name="Уравнение" r:id="rId6" imgW="203040" imgH="164880" progId="Equation.3">
              <p:embed/>
            </p:oleObj>
          </a:graphicData>
        </a:graphic>
      </p:graphicFrame>
      <p:sp>
        <p:nvSpPr>
          <p:cNvPr id="20" name="Полилиния 19"/>
          <p:cNvSpPr/>
          <p:nvPr/>
        </p:nvSpPr>
        <p:spPr>
          <a:xfrm>
            <a:off x="6436427" y="4494641"/>
            <a:ext cx="1525160" cy="345374"/>
          </a:xfrm>
          <a:custGeom>
            <a:avLst/>
            <a:gdLst>
              <a:gd name="connsiteX0" fmla="*/ 0 w 3124200"/>
              <a:gd name="connsiteY0" fmla="*/ 522890 h 633249"/>
              <a:gd name="connsiteX1" fmla="*/ 977462 w 3124200"/>
              <a:gd name="connsiteY1" fmla="*/ 2628 h 633249"/>
              <a:gd name="connsiteX2" fmla="*/ 2806262 w 3124200"/>
              <a:gd name="connsiteY2" fmla="*/ 538656 h 633249"/>
              <a:gd name="connsiteX3" fmla="*/ 2885089 w 3124200"/>
              <a:gd name="connsiteY3" fmla="*/ 570187 h 633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4200" h="633249">
                <a:moveTo>
                  <a:pt x="0" y="522890"/>
                </a:moveTo>
                <a:cubicBezTo>
                  <a:pt x="254876" y="261445"/>
                  <a:pt x="509752" y="0"/>
                  <a:pt x="977462" y="2628"/>
                </a:cubicBezTo>
                <a:cubicBezTo>
                  <a:pt x="1445172" y="5256"/>
                  <a:pt x="2488324" y="444063"/>
                  <a:pt x="2806262" y="538656"/>
                </a:cubicBezTo>
                <a:cubicBezTo>
                  <a:pt x="3124200" y="633249"/>
                  <a:pt x="3004644" y="601718"/>
                  <a:pt x="2885089" y="570187"/>
                </a:cubicBezTo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560" name="Object 8"/>
          <p:cNvGraphicFramePr>
            <a:graphicFrameLocks noChangeAspect="1"/>
          </p:cNvGraphicFramePr>
          <p:nvPr/>
        </p:nvGraphicFramePr>
        <p:xfrm>
          <a:off x="3149052" y="753330"/>
          <a:ext cx="1678268" cy="840403"/>
        </p:xfrm>
        <a:graphic>
          <a:graphicData uri="http://schemas.openxmlformats.org/presentationml/2006/ole">
            <p:oleObj spid="_x0000_s23560" name="Уравнение" r:id="rId7" imgW="507960" imgH="253800" progId="Equation.3">
              <p:embed/>
            </p:oleObj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3141754" y="1494647"/>
          <a:ext cx="1762125" cy="755650"/>
        </p:xfrm>
        <a:graphic>
          <a:graphicData uri="http://schemas.openxmlformats.org/presentationml/2006/ole">
            <p:oleObj spid="_x0000_s23561" name="Уравнение" r:id="rId8" imgW="533160" imgH="228600" progId="Equation.3">
              <p:embed/>
            </p:oleObj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3152404" y="2173472"/>
          <a:ext cx="2474913" cy="755650"/>
        </p:xfrm>
        <a:graphic>
          <a:graphicData uri="http://schemas.openxmlformats.org/presentationml/2006/ole">
            <p:oleObj spid="_x0000_s23562" name="Уравнение" r:id="rId9" imgW="749160" imgH="228600" progId="Equation.3">
              <p:embed/>
            </p:oleObj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3132282" y="2945803"/>
          <a:ext cx="2746004" cy="593731"/>
        </p:xfrm>
        <a:graphic>
          <a:graphicData uri="http://schemas.openxmlformats.org/presentationml/2006/ole">
            <p:oleObj spid="_x0000_s23563" name="Уравнение" r:id="rId10" imgW="939600" imgH="203040" progId="Equation.3">
              <p:embed/>
            </p:oleObj>
          </a:graphicData>
        </a:graphic>
      </p:graphicFrame>
      <p:sp>
        <p:nvSpPr>
          <p:cNvPr id="18" name="Овал 17"/>
          <p:cNvSpPr/>
          <p:nvPr/>
        </p:nvSpPr>
        <p:spPr>
          <a:xfrm flipH="1">
            <a:off x="7837577" y="4727677"/>
            <a:ext cx="220716" cy="18918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7820025" y="5011738"/>
          <a:ext cx="236538" cy="306387"/>
        </p:xfrm>
        <a:graphic>
          <a:graphicData uri="http://schemas.openxmlformats.org/presentationml/2006/ole">
            <p:oleObj spid="_x0000_s23564" name="Уравнение" r:id="rId11" imgW="126720" imgH="164880" progId="Equation.3">
              <p:embed/>
            </p:oleObj>
          </a:graphicData>
        </a:graphic>
      </p:graphicFrame>
      <p:sp>
        <p:nvSpPr>
          <p:cNvPr id="21" name="Полилиния 20"/>
          <p:cNvSpPr/>
          <p:nvPr/>
        </p:nvSpPr>
        <p:spPr>
          <a:xfrm>
            <a:off x="6163294" y="3728852"/>
            <a:ext cx="2208809" cy="2424544"/>
          </a:xfrm>
          <a:custGeom>
            <a:avLst/>
            <a:gdLst>
              <a:gd name="connsiteX0" fmla="*/ 0 w 1430977"/>
              <a:gd name="connsiteY0" fmla="*/ 457200 h 3048000"/>
              <a:gd name="connsiteX1" fmla="*/ 641267 w 1430977"/>
              <a:gd name="connsiteY1" fmla="*/ 3046021 h 3048000"/>
              <a:gd name="connsiteX2" fmla="*/ 1318161 w 1430977"/>
              <a:gd name="connsiteY2" fmla="*/ 445325 h 3048000"/>
              <a:gd name="connsiteX3" fmla="*/ 1318161 w 1430977"/>
              <a:gd name="connsiteY3" fmla="*/ 374073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0977" h="3048000">
                <a:moveTo>
                  <a:pt x="0" y="457200"/>
                </a:moveTo>
                <a:cubicBezTo>
                  <a:pt x="210787" y="1752600"/>
                  <a:pt x="421574" y="3048000"/>
                  <a:pt x="641267" y="3046021"/>
                </a:cubicBezTo>
                <a:cubicBezTo>
                  <a:pt x="860960" y="3044042"/>
                  <a:pt x="1205345" y="890650"/>
                  <a:pt x="1318161" y="445325"/>
                </a:cubicBezTo>
                <a:cubicBezTo>
                  <a:pt x="1430977" y="0"/>
                  <a:pt x="1374569" y="187036"/>
                  <a:pt x="1318161" y="37407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>
                    <a:lumMod val="75000"/>
                    <a:lumOff val="25000"/>
                  </a:schemeClr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3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20" grpId="0" animBg="1"/>
      <p:bldP spid="18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1776" y="0"/>
            <a:ext cx="2501778" cy="800380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>
                <a:solidFill>
                  <a:srgbClr val="C00000"/>
                </a:solidFill>
              </a:rPr>
              <a:t>Пример 4</a:t>
            </a:r>
            <a:r>
              <a:rPr lang="ru-RU" i="1" dirty="0" smtClean="0"/>
              <a:t>.</a:t>
            </a:r>
            <a:endParaRPr lang="ru-RU" i="1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2761384" y="0"/>
          <a:ext cx="2838450" cy="741363"/>
        </p:xfrm>
        <a:graphic>
          <a:graphicData uri="http://schemas.openxmlformats.org/presentationml/2006/ole">
            <p:oleObj spid="_x0000_s24578" name="Уравнение" r:id="rId3" imgW="876240" imgH="22860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45931" y="5517931"/>
            <a:ext cx="1671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Ответ: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10" name="Object 6"/>
          <p:cNvGraphicFramePr>
            <a:graphicFrameLocks noChangeAspect="1"/>
          </p:cNvGraphicFramePr>
          <p:nvPr/>
        </p:nvGraphicFramePr>
        <p:xfrm>
          <a:off x="2670175" y="5367338"/>
          <a:ext cx="1576388" cy="892175"/>
        </p:xfrm>
        <a:graphic>
          <a:graphicData uri="http://schemas.openxmlformats.org/presentationml/2006/ole">
            <p:oleObj spid="_x0000_s24580" name="Уравнение" r:id="rId4" imgW="380880" imgH="215640" progId="Equation.3">
              <p:embed/>
            </p:oleObj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2788681" y="1477323"/>
          <a:ext cx="2895600" cy="671513"/>
        </p:xfrm>
        <a:graphic>
          <a:graphicData uri="http://schemas.openxmlformats.org/presentationml/2006/ole">
            <p:oleObj spid="_x0000_s24583" name="Уравнение" r:id="rId5" imgW="876240" imgH="203040" progId="Equation.3">
              <p:embed/>
            </p:oleObj>
          </a:graphicData>
        </a:graphic>
      </p:graphicFrame>
      <p:cxnSp>
        <p:nvCxnSpPr>
          <p:cNvPr id="11" name="Прямая со стрелкой 10"/>
          <p:cNvCxnSpPr/>
          <p:nvPr/>
        </p:nvCxnSpPr>
        <p:spPr>
          <a:xfrm flipV="1">
            <a:off x="6310302" y="2203692"/>
            <a:ext cx="3641834" cy="15765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Овал 11"/>
          <p:cNvSpPr/>
          <p:nvPr/>
        </p:nvSpPr>
        <p:spPr>
          <a:xfrm flipH="1">
            <a:off x="7305166" y="2117084"/>
            <a:ext cx="220716" cy="18918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7110413" y="2409825"/>
          <a:ext cx="422275" cy="306388"/>
        </p:xfrm>
        <a:graphic>
          <a:graphicData uri="http://schemas.openxmlformats.org/presentationml/2006/ole">
            <p:oleObj spid="_x0000_s24581" name="Уравнение" r:id="rId6" imgW="228600" imgH="164880" progId="Equation.3">
              <p:embed/>
            </p:oleObj>
          </a:graphicData>
        </a:graphic>
      </p:graphicFrame>
      <p:sp>
        <p:nvSpPr>
          <p:cNvPr id="20" name="Полилиния 19"/>
          <p:cNvSpPr/>
          <p:nvPr/>
        </p:nvSpPr>
        <p:spPr>
          <a:xfrm>
            <a:off x="6008914" y="1941445"/>
            <a:ext cx="1436915" cy="302991"/>
          </a:xfrm>
          <a:custGeom>
            <a:avLst/>
            <a:gdLst>
              <a:gd name="connsiteX0" fmla="*/ 0 w 3124200"/>
              <a:gd name="connsiteY0" fmla="*/ 522890 h 633249"/>
              <a:gd name="connsiteX1" fmla="*/ 977462 w 3124200"/>
              <a:gd name="connsiteY1" fmla="*/ 2628 h 633249"/>
              <a:gd name="connsiteX2" fmla="*/ 2806262 w 3124200"/>
              <a:gd name="connsiteY2" fmla="*/ 538656 h 633249"/>
              <a:gd name="connsiteX3" fmla="*/ 2885089 w 3124200"/>
              <a:gd name="connsiteY3" fmla="*/ 570187 h 633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4200" h="633249">
                <a:moveTo>
                  <a:pt x="0" y="522890"/>
                </a:moveTo>
                <a:cubicBezTo>
                  <a:pt x="254876" y="261445"/>
                  <a:pt x="509752" y="0"/>
                  <a:pt x="977462" y="2628"/>
                </a:cubicBezTo>
                <a:cubicBezTo>
                  <a:pt x="1445172" y="5256"/>
                  <a:pt x="2488324" y="444063"/>
                  <a:pt x="2806262" y="538656"/>
                </a:cubicBezTo>
                <a:cubicBezTo>
                  <a:pt x="3124200" y="633249"/>
                  <a:pt x="3004644" y="601718"/>
                  <a:pt x="2885089" y="570187"/>
                </a:cubicBezTo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flipH="1">
            <a:off x="8787603" y="2091355"/>
            <a:ext cx="220716" cy="18918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3564" name="Object 12"/>
          <p:cNvGraphicFramePr>
            <a:graphicFrameLocks noChangeAspect="1"/>
          </p:cNvGraphicFramePr>
          <p:nvPr/>
        </p:nvGraphicFramePr>
        <p:xfrm>
          <a:off x="8804976" y="2375416"/>
          <a:ext cx="166688" cy="306387"/>
        </p:xfrm>
        <a:graphic>
          <a:graphicData uri="http://schemas.openxmlformats.org/presentationml/2006/ole">
            <p:oleObj spid="_x0000_s24586" name="Уравнение" r:id="rId7" imgW="88560" imgH="164880" progId="Equation.3">
              <p:embed/>
            </p:oleObj>
          </a:graphicData>
        </a:graphic>
      </p:graphicFrame>
      <p:sp>
        <p:nvSpPr>
          <p:cNvPr id="21" name="Полилиния 20"/>
          <p:cNvSpPr/>
          <p:nvPr/>
        </p:nvSpPr>
        <p:spPr>
          <a:xfrm>
            <a:off x="7113320" y="1092530"/>
            <a:ext cx="2208809" cy="2424544"/>
          </a:xfrm>
          <a:custGeom>
            <a:avLst/>
            <a:gdLst>
              <a:gd name="connsiteX0" fmla="*/ 0 w 1430977"/>
              <a:gd name="connsiteY0" fmla="*/ 457200 h 3048000"/>
              <a:gd name="connsiteX1" fmla="*/ 641267 w 1430977"/>
              <a:gd name="connsiteY1" fmla="*/ 3046021 h 3048000"/>
              <a:gd name="connsiteX2" fmla="*/ 1318161 w 1430977"/>
              <a:gd name="connsiteY2" fmla="*/ 445325 h 3048000"/>
              <a:gd name="connsiteX3" fmla="*/ 1318161 w 1430977"/>
              <a:gd name="connsiteY3" fmla="*/ 374073 h 304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0977" h="3048000">
                <a:moveTo>
                  <a:pt x="0" y="457200"/>
                </a:moveTo>
                <a:cubicBezTo>
                  <a:pt x="210787" y="1752600"/>
                  <a:pt x="421574" y="3048000"/>
                  <a:pt x="641267" y="3046021"/>
                </a:cubicBezTo>
                <a:cubicBezTo>
                  <a:pt x="860960" y="3044042"/>
                  <a:pt x="1205345" y="890650"/>
                  <a:pt x="1318161" y="445325"/>
                </a:cubicBezTo>
                <a:cubicBezTo>
                  <a:pt x="1430977" y="0"/>
                  <a:pt x="1374569" y="187036"/>
                  <a:pt x="1318161" y="374073"/>
                </a:cubicBezTo>
              </a:path>
            </a:pathLst>
          </a:cu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chemeClr val="bg1">
                    <a:lumMod val="75000"/>
                    <a:lumOff val="25000"/>
                  </a:schemeClr>
                </a:solidFill>
              </a:ln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890162" y="154379"/>
            <a:ext cx="115190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Пусть 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" name="Объект 21"/>
          <p:cNvGraphicFramePr>
            <a:graphicFrameLocks noChangeAspect="1"/>
          </p:cNvGraphicFramePr>
          <p:nvPr/>
        </p:nvGraphicFramePr>
        <p:xfrm>
          <a:off x="6932302" y="142504"/>
          <a:ext cx="1047915" cy="540859"/>
        </p:xfrm>
        <a:graphic>
          <a:graphicData uri="http://schemas.openxmlformats.org/presentationml/2006/ole">
            <p:oleObj spid="_x0000_s24587" name="Уравнение" r:id="rId8" imgW="393480" imgH="203040" progId="Equation.3">
              <p:embed/>
            </p:oleObj>
          </a:graphicData>
        </a:graphic>
      </p:graphicFrame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2880921" y="690501"/>
          <a:ext cx="2220913" cy="741363"/>
        </p:xfrm>
        <a:graphic>
          <a:graphicData uri="http://schemas.openxmlformats.org/presentationml/2006/ole">
            <p:oleObj spid="_x0000_s24588" name="Уравнение" r:id="rId9" imgW="685800" imgH="228600" progId="Equation.3">
              <p:embed/>
            </p:oleObj>
          </a:graphicData>
        </a:graphic>
      </p:graphicFrame>
      <p:sp>
        <p:nvSpPr>
          <p:cNvPr id="24" name="Полилиния 23"/>
          <p:cNvSpPr/>
          <p:nvPr/>
        </p:nvSpPr>
        <p:spPr>
          <a:xfrm>
            <a:off x="8904515" y="1998843"/>
            <a:ext cx="1058884" cy="233717"/>
          </a:xfrm>
          <a:custGeom>
            <a:avLst/>
            <a:gdLst>
              <a:gd name="connsiteX0" fmla="*/ 0 w 3124200"/>
              <a:gd name="connsiteY0" fmla="*/ 522890 h 633249"/>
              <a:gd name="connsiteX1" fmla="*/ 977462 w 3124200"/>
              <a:gd name="connsiteY1" fmla="*/ 2628 h 633249"/>
              <a:gd name="connsiteX2" fmla="*/ 2806262 w 3124200"/>
              <a:gd name="connsiteY2" fmla="*/ 538656 h 633249"/>
              <a:gd name="connsiteX3" fmla="*/ 2885089 w 3124200"/>
              <a:gd name="connsiteY3" fmla="*/ 570187 h 633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4200" h="633249">
                <a:moveTo>
                  <a:pt x="0" y="522890"/>
                </a:moveTo>
                <a:cubicBezTo>
                  <a:pt x="254876" y="261445"/>
                  <a:pt x="509752" y="0"/>
                  <a:pt x="977462" y="2628"/>
                </a:cubicBezTo>
                <a:cubicBezTo>
                  <a:pt x="1445172" y="5256"/>
                  <a:pt x="2488324" y="444063"/>
                  <a:pt x="2806262" y="538656"/>
                </a:cubicBezTo>
                <a:cubicBezTo>
                  <a:pt x="3124200" y="633249"/>
                  <a:pt x="3004644" y="601718"/>
                  <a:pt x="2885089" y="570187"/>
                </a:cubicBezTo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2598738" y="2389188"/>
          <a:ext cx="811212" cy="539750"/>
        </p:xfrm>
        <a:graphic>
          <a:graphicData uri="http://schemas.openxmlformats.org/presentationml/2006/ole">
            <p:oleObj spid="_x0000_s24589" name="Уравнение" r:id="rId10" imgW="304560" imgH="203040" progId="Equation.3">
              <p:embed/>
            </p:oleObj>
          </a:graphicData>
        </a:graphic>
      </p:graphicFrame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4683867" y="2379786"/>
          <a:ext cx="541338" cy="539750"/>
        </p:xfrm>
        <a:graphic>
          <a:graphicData uri="http://schemas.openxmlformats.org/presentationml/2006/ole">
            <p:oleObj spid="_x0000_s24590" name="Уравнение" r:id="rId11" imgW="203040" imgH="203040" progId="Equation.3">
              <p:embed/>
            </p:oleObj>
          </a:graphicData>
        </a:graphic>
      </p:graphicFrame>
      <p:graphicFrame>
        <p:nvGraphicFramePr>
          <p:cNvPr id="24591" name="Object 15"/>
          <p:cNvGraphicFramePr>
            <a:graphicFrameLocks noChangeAspect="1"/>
          </p:cNvGraphicFramePr>
          <p:nvPr/>
        </p:nvGraphicFramePr>
        <p:xfrm>
          <a:off x="2489076" y="3059113"/>
          <a:ext cx="1081088" cy="606425"/>
        </p:xfrm>
        <a:graphic>
          <a:graphicData uri="http://schemas.openxmlformats.org/presentationml/2006/ole">
            <p:oleObj spid="_x0000_s24591" name="Уравнение" r:id="rId12" imgW="406080" imgH="228600" progId="Equation.3">
              <p:embed/>
            </p:oleObj>
          </a:graphicData>
        </a:graphic>
      </p:graphicFrame>
      <p:graphicFrame>
        <p:nvGraphicFramePr>
          <p:cNvPr id="24592" name="Object 16"/>
          <p:cNvGraphicFramePr>
            <a:graphicFrameLocks noChangeAspect="1"/>
          </p:cNvGraphicFramePr>
          <p:nvPr/>
        </p:nvGraphicFramePr>
        <p:xfrm>
          <a:off x="4532313" y="2965450"/>
          <a:ext cx="890587" cy="608013"/>
        </p:xfrm>
        <a:graphic>
          <a:graphicData uri="http://schemas.openxmlformats.org/presentationml/2006/ole">
            <p:oleObj spid="_x0000_s24592" name="Уравнение" r:id="rId13" imgW="291960" imgH="228600" progId="Equation.3">
              <p:embed/>
            </p:oleObj>
          </a:graphicData>
        </a:graphic>
      </p:graphicFrame>
      <p:graphicFrame>
        <p:nvGraphicFramePr>
          <p:cNvPr id="24593" name="Object 17"/>
          <p:cNvGraphicFramePr>
            <a:graphicFrameLocks noChangeAspect="1"/>
          </p:cNvGraphicFramePr>
          <p:nvPr/>
        </p:nvGraphicFramePr>
        <p:xfrm>
          <a:off x="2951163" y="3803650"/>
          <a:ext cx="303212" cy="571500"/>
        </p:xfrm>
        <a:graphic>
          <a:graphicData uri="http://schemas.openxmlformats.org/presentationml/2006/ole">
            <p:oleObj spid="_x0000_s24593" name="Уравнение" r:id="rId14" imgW="114120" imgH="215640" progId="Equation.3">
              <p:embed/>
            </p:oleObj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2078182" y="3811979"/>
            <a:ext cx="220881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600" dirty="0" smtClean="0">
                <a:solidFill>
                  <a:schemeClr val="bg1"/>
                </a:solidFill>
              </a:rPr>
              <a:t>Решений нет</a:t>
            </a:r>
            <a:endParaRPr lang="ru-RU" sz="2600" dirty="0">
              <a:solidFill>
                <a:schemeClr val="bg1"/>
              </a:solidFill>
            </a:endParaRPr>
          </a:p>
        </p:txBody>
      </p:sp>
      <p:graphicFrame>
        <p:nvGraphicFramePr>
          <p:cNvPr id="24594" name="Object 18"/>
          <p:cNvGraphicFramePr>
            <a:graphicFrameLocks noChangeAspect="1"/>
          </p:cNvGraphicFramePr>
          <p:nvPr/>
        </p:nvGraphicFramePr>
        <p:xfrm>
          <a:off x="4494213" y="3621088"/>
          <a:ext cx="1162050" cy="608012"/>
        </p:xfrm>
        <a:graphic>
          <a:graphicData uri="http://schemas.openxmlformats.org/presentationml/2006/ole">
            <p:oleObj spid="_x0000_s24594" name="Уравнение" r:id="rId15" imgW="380880" imgH="228600" progId="Equation.3">
              <p:embed/>
            </p:oleObj>
          </a:graphicData>
        </a:graphic>
      </p:graphicFrame>
      <p:sp>
        <p:nvSpPr>
          <p:cNvPr id="31" name="Прямоугольник 30"/>
          <p:cNvSpPr/>
          <p:nvPr/>
        </p:nvSpPr>
        <p:spPr>
          <a:xfrm>
            <a:off x="5787046" y="3743097"/>
            <a:ext cx="519738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Т.к. функция </a:t>
            </a:r>
            <a:r>
              <a:rPr lang="ru-RU" sz="26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у=</a:t>
            </a:r>
            <a:r>
              <a:rPr lang="ru-RU" sz="2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, возрастающая</a:t>
            </a:r>
            <a:endParaRPr lang="ru-RU" sz="2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95" name="Object 19"/>
          <p:cNvGraphicFramePr>
            <a:graphicFrameLocks noChangeAspect="1"/>
          </p:cNvGraphicFramePr>
          <p:nvPr/>
        </p:nvGraphicFramePr>
        <p:xfrm>
          <a:off x="8075887" y="3705005"/>
          <a:ext cx="563616" cy="525713"/>
        </p:xfrm>
        <a:graphic>
          <a:graphicData uri="http://schemas.openxmlformats.org/presentationml/2006/ole">
            <p:oleObj spid="_x0000_s24595" name="Уравнение" r:id="rId16" imgW="177480" imgH="190440" progId="Equation.3">
              <p:embed/>
            </p:oleObj>
          </a:graphicData>
        </a:graphic>
      </p:graphicFrame>
      <p:graphicFrame>
        <p:nvGraphicFramePr>
          <p:cNvPr id="24596" name="Object 20"/>
          <p:cNvGraphicFramePr>
            <a:graphicFrameLocks noChangeAspect="1"/>
          </p:cNvGraphicFramePr>
          <p:nvPr/>
        </p:nvGraphicFramePr>
        <p:xfrm>
          <a:off x="4631233" y="4357564"/>
          <a:ext cx="774700" cy="539750"/>
        </p:xfrm>
        <a:graphic>
          <a:graphicData uri="http://schemas.openxmlformats.org/presentationml/2006/ole">
            <p:oleObj spid="_x0000_s24596" name="Уравнение" r:id="rId17" imgW="253800" imgH="203040" progId="Equation.3">
              <p:embed/>
            </p:oleObj>
          </a:graphicData>
        </a:graphic>
      </p:graphicFrame>
      <p:cxnSp>
        <p:nvCxnSpPr>
          <p:cNvPr id="38" name="Прямая со стрелкой 37"/>
          <p:cNvCxnSpPr/>
          <p:nvPr/>
        </p:nvCxnSpPr>
        <p:spPr>
          <a:xfrm flipV="1">
            <a:off x="5360276" y="4840014"/>
            <a:ext cx="3641834" cy="15765"/>
          </a:xfrm>
          <a:prstGeom prst="straightConnector1">
            <a:avLst/>
          </a:prstGeom>
          <a:ln w="57150"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 flipH="1">
            <a:off x="5975130" y="4729656"/>
            <a:ext cx="220716" cy="189186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40" name="Object 7"/>
          <p:cNvGraphicFramePr>
            <a:graphicFrameLocks noChangeAspect="1"/>
          </p:cNvGraphicFramePr>
          <p:nvPr/>
        </p:nvGraphicFramePr>
        <p:xfrm>
          <a:off x="5965825" y="4938713"/>
          <a:ext cx="236538" cy="330200"/>
        </p:xfrm>
        <a:graphic>
          <a:graphicData uri="http://schemas.openxmlformats.org/presentationml/2006/ole">
            <p:oleObj spid="_x0000_s24598" name="Уравнение" r:id="rId18" imgW="126720" imgH="177480" progId="Equation.3">
              <p:embed/>
            </p:oleObj>
          </a:graphicData>
        </a:graphic>
      </p:graphicFrame>
      <p:sp>
        <p:nvSpPr>
          <p:cNvPr id="41" name="Полилиния 40"/>
          <p:cNvSpPr/>
          <p:nvPr/>
        </p:nvSpPr>
        <p:spPr>
          <a:xfrm>
            <a:off x="6132786" y="4459014"/>
            <a:ext cx="2806262" cy="428297"/>
          </a:xfrm>
          <a:custGeom>
            <a:avLst/>
            <a:gdLst>
              <a:gd name="connsiteX0" fmla="*/ 0 w 3124200"/>
              <a:gd name="connsiteY0" fmla="*/ 522890 h 633249"/>
              <a:gd name="connsiteX1" fmla="*/ 977462 w 3124200"/>
              <a:gd name="connsiteY1" fmla="*/ 2628 h 633249"/>
              <a:gd name="connsiteX2" fmla="*/ 2806262 w 3124200"/>
              <a:gd name="connsiteY2" fmla="*/ 538656 h 633249"/>
              <a:gd name="connsiteX3" fmla="*/ 2885089 w 3124200"/>
              <a:gd name="connsiteY3" fmla="*/ 570187 h 633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24200" h="633249">
                <a:moveTo>
                  <a:pt x="0" y="522890"/>
                </a:moveTo>
                <a:cubicBezTo>
                  <a:pt x="254876" y="261445"/>
                  <a:pt x="509752" y="0"/>
                  <a:pt x="977462" y="2628"/>
                </a:cubicBezTo>
                <a:cubicBezTo>
                  <a:pt x="1445172" y="5256"/>
                  <a:pt x="2488324" y="444063"/>
                  <a:pt x="2806262" y="538656"/>
                </a:cubicBezTo>
                <a:cubicBezTo>
                  <a:pt x="3124200" y="633249"/>
                  <a:pt x="3004644" y="601718"/>
                  <a:pt x="2885089" y="570187"/>
                </a:cubicBezTo>
              </a:path>
            </a:pathLst>
          </a:cu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3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4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24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animBg="1"/>
      <p:bldP spid="20" grpId="0" animBg="1"/>
      <p:bldP spid="18" grpId="0" animBg="1"/>
      <p:bldP spid="21" grpId="0" animBg="1"/>
      <p:bldP spid="24" grpId="0" animBg="1"/>
      <p:bldP spid="39" grpId="0" animBg="1"/>
      <p:bldP spid="4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Текст 6"/>
          <p:cNvSpPr>
            <a:spLocks noGrp="1"/>
          </p:cNvSpPr>
          <p:nvPr>
            <p:ph type="body" idx="1"/>
          </p:nvPr>
        </p:nvSpPr>
        <p:spPr>
          <a:xfrm>
            <a:off x="736425" y="0"/>
            <a:ext cx="4873474" cy="679994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 классе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6317596" y="0"/>
            <a:ext cx="4881804" cy="679994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Дома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ChangeAspect="1"/>
          </p:cNvGraphicFramePr>
          <p:nvPr>
            <p:ph sz="quarter" idx="13"/>
          </p:nvPr>
        </p:nvGraphicFramePr>
        <p:xfrm>
          <a:off x="429501" y="788550"/>
          <a:ext cx="295713" cy="548767"/>
        </p:xfrm>
        <a:graphic>
          <a:graphicData uri="http://schemas.openxmlformats.org/presentationml/2006/ole">
            <p:oleObj spid="_x0000_s25602" name="Формула" r:id="rId3" imgW="88560" imgH="164880" progId="Equation.3">
              <p:embed/>
            </p:oleObj>
          </a:graphicData>
        </a:graphic>
      </p:graphicFrame>
      <p:graphicFrame>
        <p:nvGraphicFramePr>
          <p:cNvPr id="12" name="Содержимое 11"/>
          <p:cNvGraphicFramePr>
            <a:graphicFrameLocks noChangeAspect="1"/>
          </p:cNvGraphicFramePr>
          <p:nvPr>
            <p:ph sz="quarter" idx="14"/>
          </p:nvPr>
        </p:nvGraphicFramePr>
        <p:xfrm>
          <a:off x="900058" y="788822"/>
          <a:ext cx="2111156" cy="3448797"/>
        </p:xfrm>
        <a:graphic>
          <a:graphicData uri="http://schemas.openxmlformats.org/presentationml/2006/ole">
            <p:oleObj spid="_x0000_s25603" name="Формула" r:id="rId4" imgW="634680" imgH="1447560" progId="Equation.3">
              <p:embed/>
            </p:oleObj>
          </a:graphicData>
        </a:graphic>
      </p:graphicFrame>
      <p:graphicFrame>
        <p:nvGraphicFramePr>
          <p:cNvPr id="25604" name="Содержимое 10"/>
          <p:cNvGraphicFramePr>
            <a:graphicFrameLocks noChangeAspect="1"/>
          </p:cNvGraphicFramePr>
          <p:nvPr/>
        </p:nvGraphicFramePr>
        <p:xfrm>
          <a:off x="3798176" y="863053"/>
          <a:ext cx="422275" cy="547688"/>
        </p:xfrm>
        <a:graphic>
          <a:graphicData uri="http://schemas.openxmlformats.org/presentationml/2006/ole">
            <p:oleObj spid="_x0000_s25604" name="Формула" r:id="rId5" imgW="126720" imgH="164880" progId="Equation.3">
              <p:embed/>
            </p:oleObj>
          </a:graphicData>
        </a:graphic>
      </p:graphicFrame>
      <p:graphicFrame>
        <p:nvGraphicFramePr>
          <p:cNvPr id="25606" name="Содержимое 11"/>
          <p:cNvGraphicFramePr>
            <a:graphicFrameLocks noChangeAspect="1"/>
          </p:cNvGraphicFramePr>
          <p:nvPr/>
        </p:nvGraphicFramePr>
        <p:xfrm>
          <a:off x="3343824" y="1526736"/>
          <a:ext cx="2449513" cy="2055813"/>
        </p:xfrm>
        <a:graphic>
          <a:graphicData uri="http://schemas.openxmlformats.org/presentationml/2006/ole">
            <p:oleObj spid="_x0000_s25606" name="Формула" r:id="rId6" imgW="736560" imgH="863280" progId="Equation.3">
              <p:embed/>
            </p:oleObj>
          </a:graphicData>
        </a:graphic>
      </p:graphicFrame>
      <p:graphicFrame>
        <p:nvGraphicFramePr>
          <p:cNvPr id="25607" name="Содержимое 10"/>
          <p:cNvGraphicFramePr>
            <a:graphicFrameLocks noChangeAspect="1"/>
          </p:cNvGraphicFramePr>
          <p:nvPr/>
        </p:nvGraphicFramePr>
        <p:xfrm>
          <a:off x="6368997" y="752639"/>
          <a:ext cx="295275" cy="547687"/>
        </p:xfrm>
        <a:graphic>
          <a:graphicData uri="http://schemas.openxmlformats.org/presentationml/2006/ole">
            <p:oleObj spid="_x0000_s25607" name="Формула" r:id="rId7" imgW="88560" imgH="164880" progId="Equation.3">
              <p:embed/>
            </p:oleObj>
          </a:graphicData>
        </a:graphic>
      </p:graphicFrame>
      <p:graphicFrame>
        <p:nvGraphicFramePr>
          <p:cNvPr id="25608" name="Содержимое 11"/>
          <p:cNvGraphicFramePr>
            <a:graphicFrameLocks noChangeAspect="1"/>
          </p:cNvGraphicFramePr>
          <p:nvPr/>
        </p:nvGraphicFramePr>
        <p:xfrm>
          <a:off x="6648943" y="735396"/>
          <a:ext cx="2365375" cy="1935163"/>
        </p:xfrm>
        <a:graphic>
          <a:graphicData uri="http://schemas.openxmlformats.org/presentationml/2006/ole">
            <p:oleObj spid="_x0000_s25608" name="Формула" r:id="rId8" imgW="711000" imgH="812520" progId="Equation.3">
              <p:embed/>
            </p:oleObj>
          </a:graphicData>
        </a:graphic>
      </p:graphicFrame>
      <p:graphicFrame>
        <p:nvGraphicFramePr>
          <p:cNvPr id="25609" name="Содержимое 10"/>
          <p:cNvGraphicFramePr>
            <a:graphicFrameLocks noChangeAspect="1"/>
          </p:cNvGraphicFramePr>
          <p:nvPr/>
        </p:nvGraphicFramePr>
        <p:xfrm>
          <a:off x="6381422" y="2955323"/>
          <a:ext cx="420688" cy="547687"/>
        </p:xfrm>
        <a:graphic>
          <a:graphicData uri="http://schemas.openxmlformats.org/presentationml/2006/ole">
            <p:oleObj spid="_x0000_s25609" name="Формула" r:id="rId9" imgW="126720" imgH="164880" progId="Equation.3">
              <p:embed/>
            </p:oleObj>
          </a:graphicData>
        </a:graphic>
      </p:graphicFrame>
      <p:graphicFrame>
        <p:nvGraphicFramePr>
          <p:cNvPr id="25610" name="Содержимое 11"/>
          <p:cNvGraphicFramePr>
            <a:graphicFrameLocks noChangeAspect="1"/>
          </p:cNvGraphicFramePr>
          <p:nvPr/>
        </p:nvGraphicFramePr>
        <p:xfrm>
          <a:off x="6761163" y="2957513"/>
          <a:ext cx="2195512" cy="604837"/>
        </p:xfrm>
        <a:graphic>
          <a:graphicData uri="http://schemas.openxmlformats.org/presentationml/2006/ole">
            <p:oleObj spid="_x0000_s25610" name="Формула" r:id="rId10" imgW="6602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апля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TC104033925[[fn=Капля]]</Template>
  <TotalTime>247</TotalTime>
  <Words>107</Words>
  <Application>Microsoft Office PowerPoint</Application>
  <PresentationFormat>Произвольный</PresentationFormat>
  <Paragraphs>22</Paragraphs>
  <Slides>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Капля</vt:lpstr>
      <vt:lpstr>Формула</vt:lpstr>
      <vt:lpstr>Уравнение</vt:lpstr>
      <vt:lpstr>Microsoft Equation 3.0</vt:lpstr>
      <vt:lpstr>Показательные неравенства</vt:lpstr>
      <vt:lpstr>Слайд 2</vt:lpstr>
      <vt:lpstr>Пример 1.</vt:lpstr>
      <vt:lpstr>Пример 2</vt:lpstr>
      <vt:lpstr>Пример 3.</vt:lpstr>
      <vt:lpstr>Пример 4.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Заикина Яна Александровна</dc:creator>
  <cp:lastModifiedBy>zaikina</cp:lastModifiedBy>
  <cp:revision>30</cp:revision>
  <dcterms:created xsi:type="dcterms:W3CDTF">2013-07-31T16:34:15Z</dcterms:created>
  <dcterms:modified xsi:type="dcterms:W3CDTF">2017-10-03T09:29:34Z</dcterms:modified>
</cp:coreProperties>
</file>