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63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B2943-B7DB-469C-8749-A609070B628E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9128C-A385-45FA-8EE7-38FAB785D2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7198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940F011-62B9-4DDC-8F19-61282CC4307B}" type="slidenum">
              <a:rPr lang="ru-RU" altLang="ru-RU" sz="1200">
                <a:solidFill>
                  <a:prstClr val="black"/>
                </a:solidFill>
              </a:rPr>
              <a:pPr/>
              <a:t>5</a:t>
            </a:fld>
            <a:endParaRPr lang="ru-RU" altLang="ru-RU" sz="120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/>
              <a:t>	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407C2F75-C103-4AF0-A157-4D8B2ADCCD91}" type="slidenum">
              <a:rPr lang="ru-RU" altLang="ru-RU" sz="1200">
                <a:solidFill>
                  <a:prstClr val="black"/>
                </a:solidFill>
              </a:rPr>
              <a:pPr/>
              <a:t>8</a:t>
            </a:fld>
            <a:endParaRPr lang="ru-RU" altLang="ru-RU" sz="1200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/>
              <a:t>	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F70F-9A66-4135-8FDA-9F8D3D40E259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B80D-9219-4294-8523-73B90AA4D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259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F70F-9A66-4135-8FDA-9F8D3D40E259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B80D-9219-4294-8523-73B90AA4D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833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F70F-9A66-4135-8FDA-9F8D3D40E259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B80D-9219-4294-8523-73B90AA4D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4066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64BC45-7855-4355-91A7-B41B649E6D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34786609"/>
      </p:ext>
    </p:extLst>
  </p:cSld>
  <p:clrMapOvr>
    <a:masterClrMapping/>
  </p:clrMapOvr>
  <p:transition spd="slow"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9B6D9A-4D50-4CB1-B7C8-2A30F606329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894236147"/>
      </p:ext>
    </p:extLst>
  </p:cSld>
  <p:clrMapOvr>
    <a:masterClrMapping/>
  </p:clrMapOvr>
  <p:transition spd="slow">
    <p:cover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3470B9-AC58-4708-AAA3-8CB53BF3DC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927827518"/>
      </p:ext>
    </p:extLst>
  </p:cSld>
  <p:clrMapOvr>
    <a:masterClrMapping/>
  </p:clrMapOvr>
  <p:transition spd="slow">
    <p:cover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E11BEE-E960-4B11-84CB-1D5BA38DEA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794166931"/>
      </p:ext>
    </p:extLst>
  </p:cSld>
  <p:clrMapOvr>
    <a:masterClrMapping/>
  </p:clrMapOvr>
  <p:transition spd="slow">
    <p:cover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C1DD4A-806C-497E-BC6A-E4CA0BD32A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820137505"/>
      </p:ext>
    </p:extLst>
  </p:cSld>
  <p:clrMapOvr>
    <a:masterClrMapping/>
  </p:clrMapOvr>
  <p:transition spd="slow">
    <p:cover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58B831-BEE3-480F-9D7F-E650495EDB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53658431"/>
      </p:ext>
    </p:extLst>
  </p:cSld>
  <p:clrMapOvr>
    <a:masterClrMapping/>
  </p:clrMapOvr>
  <p:transition spd="slow">
    <p:cover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ADDD45-5983-446C-82E5-E5E996D2B7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900621363"/>
      </p:ext>
    </p:extLst>
  </p:cSld>
  <p:clrMapOvr>
    <a:masterClrMapping/>
  </p:clrMapOvr>
  <p:transition spd="slow">
    <p:cover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F4B621-4062-4CD0-AA3C-D54CB74682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240517646"/>
      </p:ext>
    </p:extLst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F70F-9A66-4135-8FDA-9F8D3D40E259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B80D-9219-4294-8523-73B90AA4D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67824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7F98F1-5FBD-465A-977D-41258B4C59F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544203885"/>
      </p:ext>
    </p:extLst>
  </p:cSld>
  <p:clrMapOvr>
    <a:masterClrMapping/>
  </p:clrMapOvr>
  <p:transition spd="slow">
    <p:cover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1EDAF8-0A73-4887-9F23-87870086AA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890960936"/>
      </p:ext>
    </p:extLst>
  </p:cSld>
  <p:clrMapOvr>
    <a:masterClrMapping/>
  </p:clrMapOvr>
  <p:transition spd="slow">
    <p:cover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7CDDD1-2F58-4511-A96E-C51FB85348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503304567"/>
      </p:ext>
    </p:extLst>
  </p:cSld>
  <p:clrMapOvr>
    <a:masterClrMapping/>
  </p:clrMapOvr>
  <p:transition spd="slow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F70F-9A66-4135-8FDA-9F8D3D40E259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B80D-9219-4294-8523-73B90AA4D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245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F70F-9A66-4135-8FDA-9F8D3D40E259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B80D-9219-4294-8523-73B90AA4D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6328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F70F-9A66-4135-8FDA-9F8D3D40E259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B80D-9219-4294-8523-73B90AA4D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05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F70F-9A66-4135-8FDA-9F8D3D40E259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B80D-9219-4294-8523-73B90AA4D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204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F70F-9A66-4135-8FDA-9F8D3D40E259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B80D-9219-4294-8523-73B90AA4D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0055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F70F-9A66-4135-8FDA-9F8D3D40E259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B80D-9219-4294-8523-73B90AA4D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668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F70F-9A66-4135-8FDA-9F8D3D40E259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B80D-9219-4294-8523-73B90AA4D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90733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9F70F-9A66-4135-8FDA-9F8D3D40E259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7B80D-9219-4294-8523-73B90AA4D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754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F01963-2ED6-411F-9E1B-F5265158F1EC}" type="slidenum">
              <a:rPr lang="ru-RU" alt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112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Тема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:&lt;&lt;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Сопряжение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&gt;&gt;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Презентация предназначена для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использования </a:t>
            </a:r>
            <a:r>
              <a:rPr lang="ru-RU" dirty="0" smtClean="0">
                <a:solidFill>
                  <a:schemeClr val="tx1"/>
                </a:solidFill>
              </a:rPr>
              <a:t>на уроках по «Инженерной графике»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dirty="0">
                <a:latin typeface="Arial" pitchFamily="34" charset="0"/>
                <a:cs typeface="Arial" pitchFamily="34" charset="0"/>
              </a:rPr>
              <a:t/>
            </a:r>
            <a:br>
              <a:rPr lang="ru-RU" sz="3200" b="1" i="1" dirty="0">
                <a:latin typeface="Arial" pitchFamily="34" charset="0"/>
                <a:cs typeface="Arial" pitchFamily="34" charset="0"/>
              </a:rPr>
            </a:br>
            <a:r>
              <a:rPr lang="ru-RU" sz="3200" b="1" i="1" u="sng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4800" b="1" i="1" u="sng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Сопряжения</a:t>
            </a:r>
            <a:r>
              <a:rPr lang="ru-RU" sz="3600" b="1" i="1" u="sng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3200" b="1" i="1" u="sng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40768"/>
            <a:ext cx="8229600" cy="49974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   </a:t>
            </a:r>
            <a:r>
              <a:rPr lang="en-US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u="sng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Цели</a:t>
            </a:r>
            <a:r>
              <a:rPr lang="en-US" sz="2400" b="1" u="sng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: </a:t>
            </a:r>
            <a:endParaRPr lang="ru-RU" sz="2400" b="1" u="sng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ru-RU" sz="2400" b="1" i="1" dirty="0" smtClean="0">
                <a:latin typeface="Arial" charset="0"/>
                <a:cs typeface="Arial" charset="0"/>
              </a:rPr>
              <a:t> Научить  применять ранее изученные способы графических построений.</a:t>
            </a:r>
          </a:p>
          <a:p>
            <a:pPr eaLnBrk="1" hangingPunct="1"/>
            <a:r>
              <a:rPr lang="ru-RU" sz="2400" b="1" i="1" dirty="0" smtClean="0">
                <a:latin typeface="Arial" charset="0"/>
                <a:cs typeface="Arial" charset="0"/>
              </a:rPr>
              <a:t>Развивать навыки работы с циркулем. </a:t>
            </a:r>
          </a:p>
          <a:p>
            <a:pPr eaLnBrk="1" hangingPunct="1"/>
            <a:r>
              <a:rPr lang="ru-RU" sz="2400" b="1" i="1" dirty="0" smtClean="0">
                <a:latin typeface="Arial" charset="0"/>
                <a:cs typeface="Arial" charset="0"/>
              </a:rPr>
              <a:t>научить выполнять сопряжение </a:t>
            </a:r>
            <a:r>
              <a:rPr lang="en-US" sz="2400" b="1" i="1" dirty="0" smtClean="0">
                <a:latin typeface="Arial" charset="0"/>
                <a:cs typeface="Arial" charset="0"/>
              </a:rPr>
              <a:t>  </a:t>
            </a:r>
            <a:r>
              <a:rPr lang="ru-RU" sz="2400" b="1" i="1" dirty="0" smtClean="0">
                <a:latin typeface="Arial" charset="0"/>
                <a:cs typeface="Arial" charset="0"/>
              </a:rPr>
              <a:t>угла, прямой </a:t>
            </a:r>
          </a:p>
          <a:p>
            <a:pPr eaLnBrk="1" hangingPunct="1">
              <a:buFont typeface="Arial" charset="0"/>
              <a:buNone/>
            </a:pPr>
            <a:r>
              <a:rPr lang="ru-RU" sz="2400" b="1" i="1" dirty="0" smtClean="0">
                <a:latin typeface="Arial" charset="0"/>
                <a:cs typeface="Arial" charset="0"/>
              </a:rPr>
              <a:t>    и окружности, двух окружностей, закрепить полученные навыки с помощью выполненных упражнений.</a:t>
            </a:r>
          </a:p>
          <a:p>
            <a:pPr eaLnBrk="1" hangingPunct="1">
              <a:buFontTx/>
              <a:buNone/>
            </a:pPr>
            <a:r>
              <a:rPr lang="ru-RU" sz="2400" b="1" i="1" dirty="0" smtClean="0">
                <a:solidFill>
                  <a:srgbClr val="660033"/>
                </a:solidFill>
                <a:latin typeface="Arial" charset="0"/>
                <a:cs typeface="Arial" charset="0"/>
              </a:rPr>
              <a:t>     </a:t>
            </a:r>
            <a:r>
              <a:rPr lang="ru-RU" sz="2400" b="1" u="sng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Оборудование</a:t>
            </a:r>
            <a:r>
              <a:rPr lang="en-US" sz="2400" b="1" u="sng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: </a:t>
            </a:r>
            <a:endParaRPr lang="ru-RU" sz="2400" b="1" u="sng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ru-RU" sz="2400" b="1" i="1" dirty="0" smtClean="0">
                <a:latin typeface="Arial" charset="0"/>
                <a:cs typeface="Arial" charset="0"/>
              </a:rPr>
              <a:t>    инструменты для черчения на доске, таблица.</a:t>
            </a:r>
          </a:p>
          <a:p>
            <a:pPr eaLnBrk="1" hangingPunct="1">
              <a:buFontTx/>
              <a:buNone/>
            </a:pPr>
            <a:endParaRPr lang="ru-RU" sz="2400" b="1" i="1" dirty="0" smtClean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</a:pPr>
            <a:endParaRPr lang="ru-RU" sz="2800" i="1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856618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188913"/>
            <a:ext cx="7705725" cy="2519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333300"/>
                </a:solidFill>
                <a:latin typeface="Arial" pitchFamily="34" charset="0"/>
                <a:cs typeface="Arial" pitchFamily="34" charset="0"/>
              </a:rPr>
              <a:t>Построение сопряжения по заданному радиусу:</a:t>
            </a:r>
            <a:r>
              <a:rPr lang="ru-RU" sz="3600" b="1" i="1" dirty="0">
                <a:solidFill>
                  <a:srgbClr val="3333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b="1" i="1" dirty="0">
                <a:solidFill>
                  <a:srgbClr val="3333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i="1" dirty="0">
                <a:latin typeface="Arial" pitchFamily="34" charset="0"/>
                <a:cs typeface="Arial" pitchFamily="34" charset="0"/>
              </a:rPr>
              <a:t>нахождение центров, точек и радиусов сопряжений.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600" b="1" i="1" dirty="0">
              <a:solidFill>
                <a:srgbClr val="3333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3568" y="2204864"/>
            <a:ext cx="7560840" cy="4320480"/>
            <a:chOff x="1610" y="1298"/>
            <a:chExt cx="2359" cy="1905"/>
          </a:xfrm>
          <a:solidFill>
            <a:schemeClr val="bg1"/>
          </a:solidFill>
        </p:grpSpPr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1610" y="1298"/>
              <a:ext cx="2359" cy="1905"/>
            </a:xfrm>
            <a:prstGeom prst="rect">
              <a:avLst/>
            </a:prstGeom>
            <a:grpFill/>
            <a:ln w="762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ln>
                  <a:solidFill>
                    <a:prstClr val="white"/>
                  </a:solidFill>
                </a:ln>
                <a:solidFill>
                  <a:prstClr val="black"/>
                </a:solidFill>
                <a:latin typeface="Arial" charset="0"/>
              </a:endParaRPr>
            </a:p>
          </p:txBody>
        </p:sp>
        <p:pic>
          <p:nvPicPr>
            <p:cNvPr id="2056" name="Picture 8" descr="22"/>
            <p:cNvPicPr>
              <a:picLocks noChangeAspect="1" noChangeArrowheads="1"/>
            </p:cNvPicPr>
            <p:nvPr/>
          </p:nvPicPr>
          <p:blipFill>
            <a:blip r:embed="rId2" cstate="print">
              <a:lum/>
            </a:blip>
            <a:srcRect/>
            <a:stretch>
              <a:fillRect/>
            </a:stretch>
          </p:blipFill>
          <p:spPr bwMode="auto">
            <a:xfrm>
              <a:off x="1655" y="1344"/>
              <a:ext cx="2268" cy="180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cene3d>
              <a:camera prst="perspectiveFront" fov="3300000">
                <a:rot lat="486000" lon="19530000" rev="174000"/>
              </a:camera>
              <a:lightRig rig="harsh" dir="t">
                <a:rot lat="0" lon="0" rev="3000000"/>
              </a:lightRig>
            </a:scene3d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</p:pic>
      </p:grpSp>
    </p:spTree>
    <p:extLst>
      <p:ext uri="{BB962C8B-B14F-4D97-AF65-F5344CB8AC3E}">
        <p14:creationId xmlns="" xmlns:p14="http://schemas.microsoft.com/office/powerpoint/2010/main" val="169447335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800000"/>
                </a:solidFill>
                <a:latin typeface="Arial" charset="0"/>
                <a:cs typeface="Arial" charset="0"/>
              </a:rPr>
              <a:t>Плавный переход</a:t>
            </a:r>
            <a:r>
              <a:rPr lang="ru-RU" altLang="ru-RU" sz="280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2800" b="1" smtClean="0">
                <a:solidFill>
                  <a:srgbClr val="800000"/>
                </a:solidFill>
                <a:latin typeface="Arial" charset="0"/>
                <a:cs typeface="Arial" charset="0"/>
              </a:rPr>
              <a:t>одной линии в другую называется-</a:t>
            </a:r>
            <a:r>
              <a:rPr lang="ru-RU" altLang="ru-RU" sz="2800" b="1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2800" b="1" u="sng" smtClean="0">
                <a:solidFill>
                  <a:srgbClr val="C00000"/>
                </a:solidFill>
                <a:latin typeface="Arial" charset="0"/>
                <a:cs typeface="Arial" charset="0"/>
              </a:rPr>
              <a:t>сопряжением.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0575"/>
            <a:ext cx="8229600" cy="4681538"/>
          </a:xfrm>
        </p:spPr>
        <p:txBody>
          <a:bodyPr/>
          <a:lstStyle/>
          <a:p>
            <a:pPr eaLnBrk="1" hangingPunct="1"/>
            <a:r>
              <a:rPr lang="ru-RU" altLang="ru-RU" sz="2000" b="1" i="1" smtClean="0"/>
              <a:t>Чтобы </a:t>
            </a:r>
            <a:r>
              <a:rPr lang="ru-RU" altLang="ru-RU" sz="2000" b="1" i="1" u="sng" smtClean="0"/>
              <a:t>построить сопряжение двух прямых надо</a:t>
            </a:r>
            <a:r>
              <a:rPr lang="ru-RU" altLang="ru-RU" sz="2000" b="1" i="1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000" b="1" i="1" smtClean="0"/>
              <a:t>       знать радиус сопряжения и найти</a:t>
            </a:r>
            <a:r>
              <a:rPr lang="en-US" altLang="ru-RU" sz="2000" b="1" i="1" smtClean="0"/>
              <a:t>:</a:t>
            </a:r>
            <a:endParaRPr lang="ru-RU" altLang="ru-RU" sz="2000" b="1" i="1" smtClean="0"/>
          </a:p>
          <a:p>
            <a:pPr eaLnBrk="1" hangingPunct="1">
              <a:buFont typeface="Arial" charset="0"/>
              <a:buNone/>
            </a:pPr>
            <a:r>
              <a:rPr lang="ru-RU" altLang="ru-RU" sz="2000" b="1" i="1" smtClean="0">
                <a:solidFill>
                  <a:srgbClr val="800000"/>
                </a:solidFill>
              </a:rPr>
              <a:t>       а) центр сопряжения;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000" b="1" i="1" smtClean="0">
                <a:solidFill>
                  <a:srgbClr val="800000"/>
                </a:solidFill>
              </a:rPr>
              <a:t>       б) точки сопряжения.</a:t>
            </a:r>
          </a:p>
          <a:p>
            <a:pPr eaLnBrk="1" hangingPunct="1"/>
            <a:r>
              <a:rPr lang="ru-RU" altLang="ru-RU" sz="2000" b="1" i="1" smtClean="0"/>
              <a:t>Радиус сопряжения задаётся, центр сопряжения находим следующим образом</a:t>
            </a:r>
            <a:r>
              <a:rPr lang="en-US" altLang="ru-RU" sz="2000" b="1" i="1" smtClean="0"/>
              <a:t>:</a:t>
            </a:r>
            <a:endParaRPr lang="ru-RU" altLang="ru-RU" sz="2000" b="1" i="1" smtClean="0"/>
          </a:p>
          <a:p>
            <a:pPr eaLnBrk="1" hangingPunct="1"/>
            <a:r>
              <a:rPr lang="ru-RU" altLang="ru-RU" sz="2000" b="1" i="1" smtClean="0"/>
              <a:t>От каждой из сопрягаемых сторон отступаем расстояние равное радиусу сопряжения и через полученные точки проводим отрезки параллельно искомым сторонам до их взаимного пересечения.</a:t>
            </a:r>
          </a:p>
          <a:p>
            <a:pPr eaLnBrk="1" hangingPunct="1"/>
            <a:r>
              <a:rPr lang="ru-RU" altLang="ru-RU" sz="2000" b="1" i="1" smtClean="0">
                <a:solidFill>
                  <a:srgbClr val="800000"/>
                </a:solidFill>
              </a:rPr>
              <a:t>Точка пересечения этих отрезков и будет являться центром сопряжения.</a:t>
            </a:r>
          </a:p>
          <a:p>
            <a:pPr eaLnBrk="1" hangingPunct="1"/>
            <a:endParaRPr lang="ru-RU" altLang="ru-RU" sz="2400" b="1" smtClean="0">
              <a:solidFill>
                <a:srgbClr val="800000"/>
              </a:solidFill>
            </a:endParaRPr>
          </a:p>
          <a:p>
            <a:pPr eaLnBrk="1" hangingPunct="1"/>
            <a:endParaRPr lang="ru-RU" altLang="ru-RU" sz="2400" smtClean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824630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3816350" cy="338455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</a:rPr>
              <a:t>Из центра сопряжения </a:t>
            </a:r>
            <a:r>
              <a:rPr lang="ru-RU" sz="2000" b="1" i="1" u="sng" dirty="0">
                <a:solidFill>
                  <a:srgbClr val="800000"/>
                </a:solidFill>
                <a:latin typeface="+mn-lt"/>
              </a:rPr>
              <a:t>опускаем перпендикуляры</a:t>
            </a:r>
            <a:r>
              <a:rPr lang="ru-RU" sz="2000" b="1" i="1" dirty="0">
                <a:latin typeface="+mn-lt"/>
              </a:rPr>
              <a:t> на сопрягаемые стороны </a:t>
            </a:r>
            <a:br>
              <a:rPr lang="ru-RU" sz="2000" b="1" i="1" dirty="0">
                <a:latin typeface="+mn-lt"/>
              </a:rPr>
            </a:br>
            <a:r>
              <a:rPr lang="ru-RU" sz="2000" b="1" i="1" dirty="0">
                <a:latin typeface="+mn-lt"/>
              </a:rPr>
              <a:t>и находим точки сопряжения.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idx="1"/>
          </p:nvPr>
        </p:nvSpPr>
        <p:spPr>
          <a:xfrm>
            <a:off x="0" y="3357563"/>
            <a:ext cx="4211638" cy="27352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2000" b="1" i="1" smtClean="0"/>
              <a:t>      Ставим одну </a:t>
            </a:r>
            <a:r>
              <a:rPr lang="ru-RU" altLang="ru-RU" sz="2000" b="1" i="1" u="sng" smtClean="0">
                <a:solidFill>
                  <a:srgbClr val="800000"/>
                </a:solidFill>
              </a:rPr>
              <a:t>ножку циркуля   в центр сопряжения,</a:t>
            </a:r>
            <a:r>
              <a:rPr lang="ru-RU" altLang="ru-RU" sz="2000" b="1" i="1" smtClean="0">
                <a:solidFill>
                  <a:srgbClr val="800000"/>
                </a:solidFill>
              </a:rPr>
              <a:t> а</a:t>
            </a:r>
            <a:r>
              <a:rPr lang="ru-RU" altLang="ru-RU" sz="2000" b="1" i="1" smtClean="0"/>
              <a:t> второй соединяем точки сопряжения между  собой т.е. выполняем</a:t>
            </a:r>
            <a:r>
              <a:rPr lang="ru-RU" altLang="ru-RU" sz="2000" b="1" i="1" smtClean="0">
                <a:solidFill>
                  <a:srgbClr val="FF3399"/>
                </a:solidFill>
              </a:rPr>
              <a:t> </a:t>
            </a:r>
            <a:r>
              <a:rPr lang="ru-RU" altLang="ru-RU" sz="2000" b="1" i="1" u="sng" smtClean="0">
                <a:solidFill>
                  <a:srgbClr val="800000"/>
                </a:solidFill>
              </a:rPr>
              <a:t>сопряжение</a:t>
            </a:r>
            <a:r>
              <a:rPr lang="ru-RU" altLang="ru-RU" sz="2000" b="1" i="1" smtClean="0">
                <a:solidFill>
                  <a:srgbClr val="800000"/>
                </a:solidFill>
              </a:rPr>
              <a:t>.</a:t>
            </a:r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</p:txBody>
      </p:sp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 t="11210" r="4992" b="-1891"/>
          <a:stretch>
            <a:fillRect/>
          </a:stretch>
        </p:blipFill>
        <p:spPr bwMode="auto">
          <a:xfrm>
            <a:off x="4283075" y="476250"/>
            <a:ext cx="4537075" cy="5689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326364148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1"/>
          <p:cNvSpPr>
            <a:spLocks noGrp="1" noChangeArrowheads="1"/>
          </p:cNvSpPr>
          <p:nvPr>
            <p:ph type="ctrTitle" idx="4294967295"/>
          </p:nvPr>
        </p:nvSpPr>
        <p:spPr>
          <a:xfrm>
            <a:off x="250825" y="3716338"/>
            <a:ext cx="8642350" cy="3313112"/>
          </a:xfrm>
        </p:spPr>
        <p:txBody>
          <a:bodyPr/>
          <a:lstStyle/>
          <a:p>
            <a:pPr algn="l" eaLnBrk="1" hangingPunct="1"/>
            <a:r>
              <a:rPr lang="ru-RU" altLang="ru-RU" sz="1800" b="1" i="1" smtClean="0"/>
              <a:t>1.) Для нахождения центра</a:t>
            </a:r>
            <a:r>
              <a:rPr lang="ru-RU" altLang="ru-RU" sz="1800" i="1" smtClean="0"/>
              <a:t> </a:t>
            </a:r>
            <a:r>
              <a:rPr lang="ru-RU" altLang="ru-RU" sz="1800" b="1" i="1" smtClean="0"/>
              <a:t>сопряжения из т.О проводят дугу вспомогательной окружности радиуса </a:t>
            </a:r>
            <a:r>
              <a:rPr lang="en-US" altLang="ru-RU" sz="1800" b="1" i="1" smtClean="0"/>
              <a:t>R+R1</a:t>
            </a:r>
            <a:r>
              <a:rPr lang="ru-RU" altLang="ru-RU" sz="1800" b="1" i="1" smtClean="0"/>
              <a:t>. На расстоянии </a:t>
            </a:r>
            <a:r>
              <a:rPr lang="en-US" altLang="ru-RU" sz="1800" b="1" i="1" smtClean="0"/>
              <a:t>R1 </a:t>
            </a:r>
            <a:r>
              <a:rPr lang="ru-RU" altLang="ru-RU" sz="1800" b="1" i="1" smtClean="0"/>
              <a:t>от прямой АВ проводят параллельную ей прямую до пересечения с дугой </a:t>
            </a:r>
            <a:r>
              <a:rPr lang="en-US" altLang="ru-RU" sz="1800" b="1" i="1" smtClean="0"/>
              <a:t>R+R1</a:t>
            </a:r>
            <a:r>
              <a:rPr lang="ru-RU" altLang="ru-RU" sz="1800" b="1" i="1" smtClean="0"/>
              <a:t>.Точка О</a:t>
            </a:r>
            <a:r>
              <a:rPr lang="ru-RU" altLang="ru-RU" sz="1800" b="1" smtClean="0"/>
              <a:t>1 </a:t>
            </a:r>
            <a:r>
              <a:rPr lang="ru-RU" altLang="ru-RU" sz="1800" b="1" i="1" smtClean="0"/>
              <a:t>будет </a:t>
            </a:r>
            <a:br>
              <a:rPr lang="ru-RU" altLang="ru-RU" sz="1800" b="1" i="1" smtClean="0"/>
            </a:br>
            <a:r>
              <a:rPr lang="ru-RU" altLang="ru-RU" sz="1800" b="1" i="1" u="sng" smtClean="0">
                <a:solidFill>
                  <a:srgbClr val="800000"/>
                </a:solidFill>
              </a:rPr>
              <a:t>центром сопряжения.</a:t>
            </a:r>
            <a:r>
              <a:rPr lang="en-US" altLang="ru-RU" sz="1800" b="1" i="1" u="sng" smtClean="0">
                <a:solidFill>
                  <a:srgbClr val="800000"/>
                </a:solidFill>
              </a:rPr>
              <a:t> </a:t>
            </a:r>
            <a:r>
              <a:rPr lang="ru-RU" altLang="ru-RU" sz="1800" b="1" i="1" u="sng" smtClean="0">
                <a:solidFill>
                  <a:srgbClr val="800000"/>
                </a:solidFill>
              </a:rPr>
              <a:t/>
            </a:r>
            <a:br>
              <a:rPr lang="ru-RU" altLang="ru-RU" sz="1800" b="1" i="1" u="sng" smtClean="0">
                <a:solidFill>
                  <a:srgbClr val="800000"/>
                </a:solidFill>
              </a:rPr>
            </a:br>
            <a:r>
              <a:rPr lang="ru-RU" altLang="ru-RU" sz="1800" b="1" i="1" smtClean="0"/>
              <a:t>2.) Соеденив прямой  О и О1, т.е.центры окружностей сопрягающей дуги получают точку М.Проведя из точки О1 перпендикуляр к прямой АВ, определяют вторую т. сопряжения</a:t>
            </a:r>
            <a:r>
              <a:rPr lang="en-US" altLang="ru-RU" sz="1800" b="1" i="1" smtClean="0"/>
              <a:t> N</a:t>
            </a:r>
            <a:r>
              <a:rPr lang="ru-RU" altLang="ru-RU" sz="1800" b="1" i="1" smtClean="0"/>
              <a:t/>
            </a:r>
            <a:br>
              <a:rPr lang="ru-RU" altLang="ru-RU" sz="1800" b="1" i="1" smtClean="0"/>
            </a:br>
            <a:r>
              <a:rPr lang="ru-RU" altLang="ru-RU" sz="1800" b="1" i="1" smtClean="0"/>
              <a:t>3.) Соединив дугой </a:t>
            </a:r>
            <a:r>
              <a:rPr lang="en-US" altLang="ru-RU" sz="1800" b="1" i="1" smtClean="0"/>
              <a:t>R1</a:t>
            </a:r>
            <a:r>
              <a:rPr lang="ru-RU" altLang="ru-RU" sz="1800" b="1" i="1" smtClean="0"/>
              <a:t>, т.М и</a:t>
            </a:r>
            <a:r>
              <a:rPr lang="en-US" altLang="ru-RU" sz="1800" b="1" i="1" smtClean="0"/>
              <a:t>N </a:t>
            </a:r>
            <a:r>
              <a:rPr lang="ru-RU" altLang="ru-RU" sz="1800" b="1" i="1" smtClean="0"/>
              <a:t> сопряжения, получают плавный переход от окружности к прямой.</a:t>
            </a:r>
          </a:p>
        </p:txBody>
      </p:sp>
      <p:sp>
        <p:nvSpPr>
          <p:cNvPr id="17411" name="Rectangle 12"/>
          <p:cNvSpPr>
            <a:spLocks noChangeArrowheads="1"/>
          </p:cNvSpPr>
          <p:nvPr/>
        </p:nvSpPr>
        <p:spPr bwMode="auto">
          <a:xfrm>
            <a:off x="827088" y="3513138"/>
            <a:ext cx="7273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>
                <a:solidFill>
                  <a:srgbClr val="C00000"/>
                </a:solidFill>
                <a:latin typeface="Arial" charset="0"/>
              </a:rPr>
              <a:t>Сопряжение прямой и кривой.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ru-RU" altLang="ru-RU" sz="2000" b="1" u="sng">
              <a:solidFill>
                <a:srgbClr val="800000"/>
              </a:solidFill>
              <a:latin typeface="Arial" charset="0"/>
            </a:endParaRPr>
          </a:p>
        </p:txBody>
      </p:sp>
      <p:pic>
        <p:nvPicPr>
          <p:cNvPr id="15374" name="Picture 14" descr="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304800"/>
            <a:ext cx="5040313" cy="2979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07817414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800000"/>
                </a:solidFill>
                <a:latin typeface="Arial" charset="0"/>
                <a:cs typeface="Arial" charset="0"/>
              </a:rPr>
              <a:t>Сопряжение двух  окружностей другой заданного радиуса .</a:t>
            </a:r>
          </a:p>
        </p:txBody>
      </p:sp>
      <p:sp>
        <p:nvSpPr>
          <p:cNvPr id="18435" name="Rectangle 10"/>
          <p:cNvSpPr>
            <a:spLocks noGrp="1" noChangeArrowheads="1"/>
          </p:cNvSpPr>
          <p:nvPr>
            <p:ph sz="half" idx="2"/>
          </p:nvPr>
        </p:nvSpPr>
        <p:spPr>
          <a:xfrm>
            <a:off x="34925" y="4032250"/>
            <a:ext cx="8928100" cy="32845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b="1" i="1" smtClean="0"/>
              <a:t>Определяем какое сопряжение наружное или внутреннее. Затем складываем по парно радиусы окружностей и радиус сопряжения. Поочерёдно делаем засечки сначала из центра окружности О1, О1</a:t>
            </a:r>
            <a:r>
              <a:rPr lang="en-US" altLang="ru-RU" sz="2000" b="1" i="1" smtClean="0"/>
              <a:t>=R+R1</a:t>
            </a:r>
            <a:r>
              <a:rPr lang="ru-RU" altLang="ru-RU" sz="2000" b="1" i="1" smtClean="0"/>
              <a:t>, затем из О2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i="1" smtClean="0"/>
              <a:t>О2=</a:t>
            </a:r>
            <a:r>
              <a:rPr lang="en-US" altLang="ru-RU" sz="2000" b="1" i="1" smtClean="0"/>
              <a:t>R+R2</a:t>
            </a:r>
            <a:r>
              <a:rPr lang="ru-RU" altLang="ru-RU" sz="2000" b="1" i="1" smtClean="0"/>
              <a:t>. Точка пересечения засечек и будет  </a:t>
            </a:r>
            <a:r>
              <a:rPr lang="ru-RU" altLang="ru-RU" sz="2000" b="1" i="1" u="sng" smtClean="0">
                <a:solidFill>
                  <a:srgbClr val="800000"/>
                </a:solidFill>
              </a:rPr>
              <a:t>центром сопряжения.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2000" b="1" i="1" smtClean="0"/>
              <a:t>       Находим т. сопряжения. Соединяем центр сопряжения  с центрами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2000" b="1" i="1" smtClean="0"/>
              <a:t>       окружностей.</a:t>
            </a:r>
            <a:endParaRPr lang="en-US" altLang="ru-RU" sz="2000" b="1" i="1" smtClean="0"/>
          </a:p>
          <a:p>
            <a:pPr eaLnBrk="1" hangingPunct="1">
              <a:lnSpc>
                <a:spcPct val="80000"/>
              </a:lnSpc>
            </a:pPr>
            <a:endParaRPr lang="ru-RU" altLang="ru-RU" sz="1800" b="1" smtClean="0"/>
          </a:p>
          <a:p>
            <a:pPr eaLnBrk="1" hangingPunct="1">
              <a:lnSpc>
                <a:spcPct val="80000"/>
              </a:lnSpc>
            </a:pPr>
            <a:endParaRPr lang="en-US" altLang="ru-RU" sz="1800" b="1" smtClean="0"/>
          </a:p>
          <a:p>
            <a:pPr eaLnBrk="1" hangingPunct="1">
              <a:lnSpc>
                <a:spcPct val="80000"/>
              </a:lnSpc>
            </a:pPr>
            <a:endParaRPr lang="en-US" altLang="ru-RU" sz="1800" smtClean="0"/>
          </a:p>
          <a:p>
            <a:pPr eaLnBrk="1" hangingPunct="1">
              <a:lnSpc>
                <a:spcPct val="80000"/>
              </a:lnSpc>
            </a:pPr>
            <a:endParaRPr lang="ru-RU" altLang="ru-RU" sz="1800" smtClean="0"/>
          </a:p>
        </p:txBody>
      </p:sp>
      <p:pic>
        <p:nvPicPr>
          <p:cNvPr id="26635" name="Picture 11" descr="SCAN_20130613_163820665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2301875" y="1125538"/>
            <a:ext cx="4430713" cy="28082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414415599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2" name="Picture 8" descr="SCAN_20130613_163928422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/>
          <a:stretch>
            <a:fillRect/>
          </a:stretch>
        </p:blipFill>
        <p:spPr bwMode="auto">
          <a:xfrm>
            <a:off x="1976438" y="1196975"/>
            <a:ext cx="4470400" cy="2952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45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23850" y="-26988"/>
            <a:ext cx="8496300" cy="1123951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800000"/>
                </a:solidFill>
                <a:latin typeface="Arial" charset="0"/>
                <a:cs typeface="Arial" charset="0"/>
              </a:rPr>
              <a:t>Внутреннее сопряжение двух дуг окружностей дугой заданного радиуса.</a:t>
            </a:r>
          </a:p>
        </p:txBody>
      </p:sp>
      <p:sp>
        <p:nvSpPr>
          <p:cNvPr id="1946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321175"/>
            <a:ext cx="8893175" cy="29956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ru-RU" altLang="ru-RU" sz="1600" b="1" i="1" smtClean="0">
                <a:solidFill>
                  <a:schemeClr val="tx1"/>
                </a:solidFill>
                <a:latin typeface="Arial" charset="0"/>
                <a:cs typeface="Arial" charset="0"/>
              </a:rPr>
              <a:t>Из центров каждой из заданных окружностей поочерёдно очерчиваем дуги, </a:t>
            </a:r>
          </a:p>
          <a:p>
            <a:pPr algn="l" eaLnBrk="1" hangingPunct="1">
              <a:lnSpc>
                <a:spcPct val="80000"/>
              </a:lnSpc>
            </a:pPr>
            <a:r>
              <a:rPr lang="ru-RU" altLang="ru-RU" sz="1600" b="1" i="1" smtClean="0">
                <a:solidFill>
                  <a:schemeClr val="tx1"/>
                </a:solidFill>
                <a:latin typeface="Arial" charset="0"/>
                <a:cs typeface="Arial" charset="0"/>
              </a:rPr>
              <a:t>равные разности заданного радиуса сопряжения и радиуса данной окружности.</a:t>
            </a:r>
          </a:p>
          <a:p>
            <a:pPr algn="l" eaLnBrk="1" hangingPunct="1">
              <a:lnSpc>
                <a:spcPct val="80000"/>
              </a:lnSpc>
            </a:pPr>
            <a:r>
              <a:rPr lang="ru-RU" altLang="ru-RU" sz="1600" b="1" i="1" smtClean="0">
                <a:solidFill>
                  <a:schemeClr val="tx1"/>
                </a:solidFill>
                <a:latin typeface="Arial" charset="0"/>
                <a:cs typeface="Arial" charset="0"/>
              </a:rPr>
              <a:t>Точка пересечения этих дуг даст нам </a:t>
            </a:r>
            <a:r>
              <a:rPr lang="ru-RU" altLang="ru-RU" sz="1600" b="1" i="1" u="sng" smtClean="0">
                <a:solidFill>
                  <a:srgbClr val="C00000"/>
                </a:solidFill>
                <a:latin typeface="Arial" charset="0"/>
                <a:cs typeface="Arial" charset="0"/>
              </a:rPr>
              <a:t>центр сопряжения.</a:t>
            </a:r>
          </a:p>
          <a:p>
            <a:pPr algn="l" eaLnBrk="1" hangingPunct="1">
              <a:lnSpc>
                <a:spcPct val="80000"/>
              </a:lnSpc>
            </a:pPr>
            <a:r>
              <a:rPr lang="ru-RU" altLang="ru-RU" sz="1600" b="1" i="1" smtClean="0">
                <a:solidFill>
                  <a:schemeClr val="tx1"/>
                </a:solidFill>
                <a:latin typeface="Arial" charset="0"/>
                <a:cs typeface="Arial" charset="0"/>
              </a:rPr>
              <a:t>Чтобы найти точки сопряжения, проводим линии, соединяющие найденный центр сопряжения центры заданных окружностей и выходящие за пределы окружностей. </a:t>
            </a:r>
          </a:p>
          <a:p>
            <a:pPr algn="l" eaLnBrk="1" hangingPunct="1">
              <a:lnSpc>
                <a:spcPct val="80000"/>
              </a:lnSpc>
            </a:pPr>
            <a:r>
              <a:rPr lang="ru-RU" altLang="ru-RU" sz="1600" b="1" i="1" smtClean="0">
                <a:solidFill>
                  <a:schemeClr val="tx1"/>
                </a:solidFill>
                <a:latin typeface="Arial" charset="0"/>
                <a:cs typeface="Arial" charset="0"/>
              </a:rPr>
              <a:t>Внешняя точка пересечения этой линии с окружностью и будет  </a:t>
            </a:r>
            <a:r>
              <a:rPr lang="ru-RU" altLang="ru-RU" sz="1600" b="1" i="1" u="sng" smtClean="0">
                <a:solidFill>
                  <a:srgbClr val="C00000"/>
                </a:solidFill>
                <a:latin typeface="Arial" charset="0"/>
                <a:cs typeface="Arial" charset="0"/>
              </a:rPr>
              <a:t>т.сопряжения.</a:t>
            </a:r>
          </a:p>
          <a:p>
            <a:pPr algn="l" eaLnBrk="1" hangingPunct="1">
              <a:lnSpc>
                <a:spcPct val="80000"/>
              </a:lnSpc>
            </a:pPr>
            <a:r>
              <a:rPr lang="ru-RU" altLang="ru-RU" sz="1600" b="1" i="1" smtClean="0">
                <a:solidFill>
                  <a:schemeClr val="tx1"/>
                </a:solidFill>
                <a:latin typeface="Arial" charset="0"/>
                <a:cs typeface="Arial" charset="0"/>
              </a:rPr>
              <a:t>Теперь выполняем сопрягающую дугу.</a:t>
            </a:r>
          </a:p>
        </p:txBody>
      </p:sp>
    </p:spTree>
    <p:extLst>
      <p:ext uri="{BB962C8B-B14F-4D97-AF65-F5344CB8AC3E}">
        <p14:creationId xmlns="" xmlns:p14="http://schemas.microsoft.com/office/powerpoint/2010/main" val="299971449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Контрольные вопросы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3" y="1628800"/>
            <a:ext cx="83529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3200" dirty="0" smtClean="0"/>
              <a:t>Сформулируйте понятие «Сопряжения»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Какое сопряжение называется внешним, внутренним, смешанным?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Как определяются точки сопряжения? </a:t>
            </a:r>
            <a:endParaRPr lang="ru-RU" sz="3200" dirty="0"/>
          </a:p>
        </p:txBody>
      </p:sp>
    </p:spTree>
  </p:cSld>
  <p:clrMapOvr>
    <a:masterClrMapping/>
  </p:clrMapOvr>
  <p:transition spd="slow">
    <p:cover dir="r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379</Words>
  <Application>Microsoft Office PowerPoint</Application>
  <PresentationFormat>Экран (4:3)</PresentationFormat>
  <Paragraphs>46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1_Тема Office</vt:lpstr>
      <vt:lpstr>Тема:&lt;&lt;Сопряжение&gt;&gt;</vt:lpstr>
      <vt:lpstr> «Сопряжения»</vt:lpstr>
      <vt:lpstr>Построение сопряжения по заданному радиусу:  нахождение центров, точек и радиусов сопряжений. </vt:lpstr>
      <vt:lpstr>Плавный переход одной линии в другую называется- сопряжением.</vt:lpstr>
      <vt:lpstr>Из центра сопряжения опускаем перпендикуляры на сопрягаемые стороны  и находим точки сопряжения.</vt:lpstr>
      <vt:lpstr>1.) Для нахождения центра сопряжения из т.О проводят дугу вспомогательной окружности радиуса R+R1. На расстоянии R1 от прямой АВ проводят параллельную ей прямую до пересечения с дугой R+R1.Точка О1 будет  центром сопряжения.  2.) Соеденив прямой  О и О1, т.е.центры окружностей сопрягающей дуги получают точку М.Проведя из точки О1 перпендикуляр к прямой АВ, определяют вторую т. сопряжения N 3.) Соединив дугой R1, т.М иN  сопряжения, получают плавный переход от окружности к прямой.</vt:lpstr>
      <vt:lpstr>Сопряжение двух  окружностей другой заданного радиуса .</vt:lpstr>
      <vt:lpstr>Внутреннее сопряжение двух дуг окружностей дугой заданного радиуса.</vt:lpstr>
      <vt:lpstr>Контрольные вопросы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 «Сопряжения»</dc:title>
  <dc:creator>Admin</dc:creator>
  <cp:lastModifiedBy>Gomozova</cp:lastModifiedBy>
  <cp:revision>7</cp:revision>
  <dcterms:created xsi:type="dcterms:W3CDTF">2017-06-16T19:04:38Z</dcterms:created>
  <dcterms:modified xsi:type="dcterms:W3CDTF">2017-10-12T06:13:27Z</dcterms:modified>
</cp:coreProperties>
</file>