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74" r:id="rId3"/>
    <p:sldId id="257" r:id="rId4"/>
    <p:sldId id="258" r:id="rId5"/>
    <p:sldId id="259" r:id="rId6"/>
    <p:sldId id="260" r:id="rId7"/>
    <p:sldId id="273" r:id="rId8"/>
    <p:sldId id="261" r:id="rId9"/>
    <p:sldId id="267" r:id="rId10"/>
    <p:sldId id="266" r:id="rId11"/>
    <p:sldId id="263" r:id="rId12"/>
    <p:sldId id="269" r:id="rId13"/>
    <p:sldId id="264" r:id="rId14"/>
    <p:sldId id="270" r:id="rId15"/>
    <p:sldId id="271" r:id="rId16"/>
    <p:sldId id="272" r:id="rId17"/>
    <p:sldId id="265" r:id="rId18"/>
    <p:sldId id="268"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14"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10269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09.12.2016</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09.12.2016</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09.12.2016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09.12.2016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09.12.2016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09.12.2016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09.12.2016</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09.12.2016</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09.12.2016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dissolv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5800" y="5500678"/>
            <a:ext cx="8458200" cy="1357322"/>
          </a:xfrm>
        </p:spPr>
        <p:txBody>
          <a:bodyPr>
            <a:normAutofit fontScale="92500" lnSpcReduction="10000"/>
          </a:bodyPr>
          <a:lstStyle/>
          <a:p>
            <a:pPr algn="r"/>
            <a:r>
              <a:rPr lang="ru-RU" dirty="0" smtClean="0">
                <a:solidFill>
                  <a:schemeClr val="tx1"/>
                </a:solidFill>
                <a:latin typeface="Times New Roman" pitchFamily="18" charset="0"/>
                <a:cs typeface="Times New Roman" pitchFamily="18" charset="0"/>
              </a:rPr>
              <a:t>Разработчик преподаватель высшей категории </a:t>
            </a:r>
          </a:p>
          <a:p>
            <a:pPr algn="r"/>
            <a:r>
              <a:rPr lang="ru-RU" dirty="0" smtClean="0"/>
              <a:t>ГАПОУ КК «Новороссийский колледж строительства и экономики»</a:t>
            </a:r>
          </a:p>
          <a:p>
            <a:pPr algn="r"/>
            <a:r>
              <a:rPr lang="ru-RU" dirty="0" smtClean="0"/>
              <a:t>Диденко Ия Станиславовна</a:t>
            </a:r>
          </a:p>
          <a:p>
            <a:pPr algn="r"/>
            <a:endParaRPr lang="ru-RU" dirty="0">
              <a:solidFill>
                <a:schemeClr val="tx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1403647" y="3717032"/>
            <a:ext cx="6552729" cy="789808"/>
          </a:xfrm>
        </p:spPr>
        <p:txBody>
          <a:bodyPr/>
          <a:lstStyle/>
          <a:p>
            <a:pPr algn="ctr"/>
            <a:r>
              <a:rPr lang="ru-RU" b="1" i="1"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Асфальтоукладчик </a:t>
            </a:r>
            <a:endParaRPr lang="ru-RU" b="1" i="1" dirty="0">
              <a:solidFill>
                <a:schemeClr val="tx1"/>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sp>
        <p:nvSpPr>
          <p:cNvPr id="6" name="Прямоугольник 5"/>
          <p:cNvSpPr/>
          <p:nvPr/>
        </p:nvSpPr>
        <p:spPr>
          <a:xfrm>
            <a:off x="323528" y="72077"/>
            <a:ext cx="6192688" cy="3139321"/>
          </a:xfrm>
          <a:prstGeom prst="rect">
            <a:avLst/>
          </a:prstGeom>
        </p:spPr>
        <p:txBody>
          <a:bodyPr wrap="square">
            <a:spAutoFit/>
          </a:bodyPr>
          <a:lstStyle/>
          <a:p>
            <a:r>
              <a:rPr lang="ru-RU" dirty="0" smtClean="0"/>
              <a:t>Для группы </a:t>
            </a:r>
            <a:r>
              <a:rPr lang="en-US" dirty="0" smtClean="0"/>
              <a:t>C</a:t>
            </a:r>
            <a:r>
              <a:rPr lang="ru-RU" dirty="0" smtClean="0"/>
              <a:t>Д-31 по </a:t>
            </a:r>
            <a:r>
              <a:rPr lang="ru-RU" dirty="0"/>
              <a:t>дисциплине </a:t>
            </a:r>
            <a:r>
              <a:rPr lang="ru-RU" dirty="0" smtClean="0"/>
              <a:t> «</a:t>
            </a:r>
            <a:r>
              <a:rPr lang="ru-RU" b="1" dirty="0" smtClean="0"/>
              <a:t>Эксплуатация </a:t>
            </a:r>
            <a:r>
              <a:rPr lang="ru-RU" b="1" dirty="0"/>
              <a:t>дорожных машин, автомобилей и тракторов</a:t>
            </a:r>
          </a:p>
          <a:p>
            <a:r>
              <a:rPr lang="ru-RU" dirty="0"/>
              <a:t>Специальность  </a:t>
            </a:r>
            <a:r>
              <a:rPr lang="ru-RU" b="1" dirty="0" smtClean="0"/>
              <a:t>08.02.05 </a:t>
            </a:r>
            <a:r>
              <a:rPr lang="ru-RU" b="1" dirty="0" smtClean="0"/>
              <a:t> </a:t>
            </a:r>
            <a:r>
              <a:rPr lang="ru-RU" b="1" dirty="0"/>
              <a:t>Строительство и эксплуатация автомобильных дорог и </a:t>
            </a:r>
            <a:r>
              <a:rPr lang="ru-RU" b="1" dirty="0" smtClean="0"/>
              <a:t>аэродромов</a:t>
            </a:r>
          </a:p>
          <a:p>
            <a:r>
              <a:rPr lang="ru-RU" b="1" dirty="0" smtClean="0"/>
              <a:t>Для группы СМ-31 </a:t>
            </a:r>
            <a:r>
              <a:rPr lang="ru-RU" dirty="0"/>
              <a:t>по дисциплине </a:t>
            </a:r>
            <a:r>
              <a:rPr lang="ru-RU" b="1" dirty="0"/>
              <a:t>Устройство дорожных машин, автомобилей и тракторов</a:t>
            </a:r>
          </a:p>
          <a:p>
            <a:r>
              <a:rPr lang="ru-RU" dirty="0"/>
              <a:t>Специальность  </a:t>
            </a:r>
            <a:r>
              <a:rPr lang="ru-RU" b="1" dirty="0" smtClean="0"/>
              <a:t>23.02.04 </a:t>
            </a:r>
            <a:r>
              <a:rPr lang="ru-RU" b="1" dirty="0" smtClean="0"/>
              <a:t> </a:t>
            </a:r>
            <a:r>
              <a:rPr lang="ru-RU" b="1" dirty="0"/>
              <a:t>«Техническая эксплуатация подъемно-транспортных, строительных, дорожных машин и оборудования </a:t>
            </a:r>
            <a:r>
              <a:rPr lang="ru-RU" b="1" dirty="0" smtClean="0"/>
              <a:t>(по отраслям)»</a:t>
            </a:r>
            <a:endParaRPr lang="ru-RU" b="1" dirty="0"/>
          </a:p>
          <a:p>
            <a:endParaRPr lang="ru-RU" b="1" dirty="0"/>
          </a:p>
          <a:p>
            <a:endParaRPr lang="ru-RU"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124744"/>
            <a:ext cx="8424936" cy="5256584"/>
          </a:xfrm>
        </p:spPr>
        <p:txBody>
          <a:bodyPr>
            <a:noAutofit/>
          </a:bodyPr>
          <a:lstStyle/>
          <a:p>
            <a:pPr marL="0" indent="0" algn="just">
              <a:buNone/>
            </a:pPr>
            <a:r>
              <a:rPr lang="ru-RU" sz="1800" dirty="0" smtClean="0">
                <a:latin typeface="Times New Roman" pitchFamily="18" charset="0"/>
                <a:cs typeface="Times New Roman" pitchFamily="18" charset="0"/>
              </a:rPr>
              <a:t>В настоящее время применяются асфальтоукладчики, которые работают посредством автоматической управляющей системы, </a:t>
            </a:r>
            <a:r>
              <a:rPr lang="ru-RU" sz="1800" dirty="0" err="1" smtClean="0">
                <a:latin typeface="Times New Roman" pitchFamily="18" charset="0"/>
                <a:cs typeface="Times New Roman" pitchFamily="18" charset="0"/>
              </a:rPr>
              <a:t>которя</a:t>
            </a:r>
            <a:r>
              <a:rPr lang="ru-RU" sz="1800" dirty="0" smtClean="0">
                <a:latin typeface="Times New Roman" pitchFamily="18" charset="0"/>
                <a:cs typeface="Times New Roman" pitchFamily="18" charset="0"/>
              </a:rPr>
              <a:t> отвечает всем стандартам, по которым должны производиться </a:t>
            </a:r>
            <a:r>
              <a:rPr lang="ru-RU" sz="1800" dirty="0" err="1" smtClean="0">
                <a:latin typeface="Times New Roman" pitchFamily="18" charset="0"/>
                <a:cs typeface="Times New Roman" pitchFamily="18" charset="0"/>
              </a:rPr>
              <a:t>асфальтоукладочные</a:t>
            </a:r>
            <a:r>
              <a:rPr lang="ru-RU" sz="1800" dirty="0" smtClean="0">
                <a:latin typeface="Times New Roman" pitchFamily="18" charset="0"/>
                <a:cs typeface="Times New Roman" pitchFamily="18" charset="0"/>
              </a:rPr>
              <a:t> работы. Асфальт должен быть уложен абсолютно ровно в продольном положении, толщина укладываемой </a:t>
            </a:r>
            <a:r>
              <a:rPr lang="ru-RU" sz="1800" dirty="0" err="1" smtClean="0">
                <a:latin typeface="Times New Roman" pitchFamily="18" charset="0"/>
                <a:cs typeface="Times New Roman" pitchFamily="18" charset="0"/>
              </a:rPr>
              <a:t>асфальтно-бетонной</a:t>
            </a:r>
            <a:r>
              <a:rPr lang="ru-RU" sz="1800" dirty="0" smtClean="0">
                <a:latin typeface="Times New Roman" pitchFamily="18" charset="0"/>
                <a:cs typeface="Times New Roman" pitchFamily="18" charset="0"/>
              </a:rPr>
              <a:t> смеси должна быть ровной на протяжении всей укладываемой поверхности. Иными словами, дорожное покрытие при измерительных работах, должно соответствовать всем стандартным, заложенным в программе укладчика размерам, это касается ширины, длины и продольных линий дорожного покрытия. </a:t>
            </a:r>
          </a:p>
          <a:p>
            <a:pPr marL="0" indent="0" algn="just">
              <a:buNone/>
            </a:pPr>
            <a:r>
              <a:rPr lang="ru-RU" sz="1800" dirty="0" smtClean="0">
                <a:latin typeface="Times New Roman" pitchFamily="18" charset="0"/>
                <a:cs typeface="Times New Roman" pitchFamily="18" charset="0"/>
              </a:rPr>
              <a:t>Тип ходовой части этого вида спецтехники может подразделяться на колесную и гусеничную. Асфальтоукладчики на гусеничном ходу целесообразно использовать на очень больших объектах, таких как аэропорты, длинные участки автомобильных трасс, там, где предполагается выкладка больших объемов дорожного покрытия. Дело в том что гусеничная техника имеют способность широкой выкладки. Колесные асфальтоукладчики наиболее востребованы при укладке небольших и не толстых слоев смеси. Например, на отдельных ремонтных участках дороги, поскольку они достаточно быстро перемещаются и могут в короткие сроки прибыть на аварийный или срочный участок.</a:t>
            </a:r>
          </a:p>
          <a:p>
            <a:pPr marL="0" indent="0" algn="just">
              <a:buNone/>
            </a:pP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p>
        </p:txBody>
      </p:sp>
      <p:sp>
        <p:nvSpPr>
          <p:cNvPr id="3" name="Заголовок 2"/>
          <p:cNvSpPr>
            <a:spLocks noGrp="1"/>
          </p:cNvSpPr>
          <p:nvPr>
            <p:ph type="title"/>
          </p:nvPr>
        </p:nvSpPr>
        <p:spPr>
          <a:xfrm>
            <a:off x="539552" y="260648"/>
            <a:ext cx="8229600" cy="750912"/>
          </a:xfrm>
        </p:spPr>
        <p:txBody>
          <a:bodyPr/>
          <a:lstStyle/>
          <a:p>
            <a:r>
              <a:rPr lang="ru-RU" b="1" i="1" dirty="0" smtClean="0"/>
              <a:t>Целесообразность применения</a:t>
            </a:r>
            <a:endParaRPr lang="ru-RU" b="1" i="1"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142852"/>
            <a:ext cx="8858312" cy="5953148"/>
          </a:xfrm>
        </p:spPr>
        <p:txBody>
          <a:bodyPr>
            <a:normAutofit lnSpcReduction="10000"/>
          </a:bodyPr>
          <a:lstStyle/>
          <a:p>
            <a:pPr marL="0" indent="0" algn="just">
              <a:buNone/>
            </a:pPr>
            <a:r>
              <a:rPr lang="ru-RU" sz="2100" b="1" i="1" dirty="0" smtClean="0">
                <a:effectLst>
                  <a:outerShdw blurRad="38100" dist="38100" dir="2700000" algn="tl">
                    <a:srgbClr val="000000">
                      <a:alpha val="43137"/>
                    </a:srgbClr>
                  </a:outerShdw>
                </a:effectLst>
                <a:latin typeface="Times New Roman" pitchFamily="18" charset="0"/>
                <a:cs typeface="Times New Roman" pitchFamily="18" charset="0"/>
              </a:rPr>
              <a:t>Типы ходовой части асфальтоукладчика:</a:t>
            </a:r>
          </a:p>
          <a:p>
            <a:pPr marL="0" indent="0" algn="just"/>
            <a:r>
              <a:rPr lang="ru-RU" sz="2100" b="1" i="1" dirty="0" smtClean="0">
                <a:effectLst>
                  <a:outerShdw blurRad="38100" dist="38100" dir="2700000" algn="tl">
                    <a:srgbClr val="000000">
                      <a:alpha val="43137"/>
                    </a:srgbClr>
                  </a:outerShdw>
                </a:effectLst>
                <a:latin typeface="Times New Roman" pitchFamily="18" charset="0"/>
                <a:cs typeface="Times New Roman" pitchFamily="18" charset="0"/>
              </a:rPr>
              <a:t>Гусеничные.</a:t>
            </a:r>
            <a:r>
              <a:rPr lang="ru-RU" sz="2100" dirty="0" smtClean="0">
                <a:latin typeface="Times New Roman" pitchFamily="18" charset="0"/>
                <a:cs typeface="Times New Roman" pitchFamily="18" charset="0"/>
              </a:rPr>
              <a:t> До недавнего времени, асфальтоукладчики на гусеничном ходу относились к категории машин с большой производительностью, большой шириной укладки и тяжелым рабочим оборудованием. Современный модельный ряд гусеничных асфальтоукладчиков от разных производителей характеризуется наличием не только сверхмощных высокопроизводительных машин, но и компактных асфальтоукладчиков с минимальной шириной укладки от 0.6 метров для устройства покрытия тротуаров, пешеходных и велосипедных дорожек. Гусеничные асфальтоукладчики разделяются на </a:t>
            </a:r>
            <a:r>
              <a:rPr lang="ru-RU" sz="2100" dirty="0" err="1" smtClean="0">
                <a:latin typeface="Times New Roman" pitchFamily="18" charset="0"/>
                <a:cs typeface="Times New Roman" pitchFamily="18" charset="0"/>
              </a:rPr>
              <a:t>двухопорные</a:t>
            </a:r>
            <a:r>
              <a:rPr lang="ru-RU" sz="2100" dirty="0" smtClean="0">
                <a:latin typeface="Times New Roman" pitchFamily="18" charset="0"/>
                <a:cs typeface="Times New Roman" pitchFamily="18" charset="0"/>
              </a:rPr>
              <a:t> и </a:t>
            </a:r>
            <a:r>
              <a:rPr lang="ru-RU" sz="2100" dirty="0" err="1" smtClean="0">
                <a:latin typeface="Times New Roman" pitchFamily="18" charset="0"/>
                <a:cs typeface="Times New Roman" pitchFamily="18" charset="0"/>
              </a:rPr>
              <a:t>четырехопорные</a:t>
            </a:r>
            <a:r>
              <a:rPr lang="ru-RU" sz="2100" dirty="0" smtClean="0">
                <a:latin typeface="Times New Roman" pitchFamily="18" charset="0"/>
                <a:cs typeface="Times New Roman" pitchFamily="18" charset="0"/>
              </a:rPr>
              <a:t>. Основная масса гусеничных асфальтоукладчиков является </a:t>
            </a:r>
            <a:r>
              <a:rPr lang="ru-RU" sz="2100" dirty="0" err="1" smtClean="0">
                <a:latin typeface="Times New Roman" pitchFamily="18" charset="0"/>
                <a:cs typeface="Times New Roman" pitchFamily="18" charset="0"/>
              </a:rPr>
              <a:t>двухопорными</a:t>
            </a:r>
            <a:r>
              <a:rPr lang="ru-RU" sz="2100" dirty="0" smtClean="0">
                <a:latin typeface="Times New Roman" pitchFamily="18" charset="0"/>
                <a:cs typeface="Times New Roman" pitchFamily="18" charset="0"/>
              </a:rPr>
              <a:t>. </a:t>
            </a:r>
            <a:r>
              <a:rPr lang="ru-RU" sz="2100" dirty="0" err="1" smtClean="0">
                <a:latin typeface="Times New Roman" pitchFamily="18" charset="0"/>
                <a:cs typeface="Times New Roman" pitchFamily="18" charset="0"/>
              </a:rPr>
              <a:t>Четырехопорные</a:t>
            </a:r>
            <a:r>
              <a:rPr lang="ru-RU" sz="2100" dirty="0" smtClean="0">
                <a:latin typeface="Times New Roman" pitchFamily="18" charset="0"/>
                <a:cs typeface="Times New Roman" pitchFamily="18" charset="0"/>
              </a:rPr>
              <a:t> характерны для асфальтоукладчиков с большой шириной укладки, где требуется максимально точное соблюдение уровня поверхности. Во избежание повреждения поверхности во время работы асфальтоукладчика, придания ему более мягкого хода, повышения сцепления с поверхностью и увеличения транспортной скорости траки гусеничных асфальтоукладчиков изготавливают из резины или снабжают резиновыми накладками. Так как резиновые гусеницы со временем подвергаются растяжению, асфальтоукладчик оснащают гидроцилиндрами автоматического натяжения гусениц.</a:t>
            </a:r>
          </a:p>
          <a:p>
            <a:endParaRPr lang="ru-RU"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Гусеничный асфальтоукладчик"/>
          <p:cNvPicPr>
            <a:picLocks noChangeAspect="1" noChangeArrowheads="1"/>
          </p:cNvPicPr>
          <p:nvPr/>
        </p:nvPicPr>
        <p:blipFill>
          <a:blip r:embed="rId2" cstate="print"/>
          <a:srcRect/>
          <a:stretch>
            <a:fillRect/>
          </a:stretch>
        </p:blipFill>
        <p:spPr bwMode="auto">
          <a:xfrm>
            <a:off x="683568" y="692696"/>
            <a:ext cx="8057590" cy="5559737"/>
          </a:xfrm>
          <a:prstGeom prst="rect">
            <a:avLst/>
          </a:prstGeom>
          <a:noFill/>
        </p:spPr>
      </p:pic>
      <p:sp>
        <p:nvSpPr>
          <p:cNvPr id="3" name="Прямоугольник 2"/>
          <p:cNvSpPr/>
          <p:nvPr/>
        </p:nvSpPr>
        <p:spPr>
          <a:xfrm>
            <a:off x="1691680" y="188640"/>
            <a:ext cx="4968552" cy="461665"/>
          </a:xfrm>
          <a:prstGeom prst="rect">
            <a:avLst/>
          </a:prstGeom>
        </p:spPr>
        <p:txBody>
          <a:bodyPr wrap="square">
            <a:spAutoFit/>
          </a:bodyPr>
          <a:lstStyle/>
          <a:p>
            <a:pPr algn="ctr"/>
            <a:r>
              <a:rPr lang="ru-RU" sz="2400" dirty="0" smtClean="0"/>
              <a:t>Гусеничный</a:t>
            </a:r>
            <a:r>
              <a:rPr lang="ru-RU" dirty="0" smtClean="0"/>
              <a:t> </a:t>
            </a:r>
            <a:r>
              <a:rPr lang="ru-RU" sz="2400" dirty="0" smtClean="0"/>
              <a:t>асфальтоукладчик</a:t>
            </a:r>
            <a:endParaRPr lang="ru-RU" sz="2400"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142852"/>
            <a:ext cx="8229600" cy="4572000"/>
          </a:xfrm>
        </p:spPr>
        <p:txBody>
          <a:bodyPr>
            <a:normAutofit fontScale="92500" lnSpcReduction="20000"/>
          </a:bodyPr>
          <a:lstStyle/>
          <a:p>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Колесные.</a:t>
            </a:r>
            <a:r>
              <a:rPr lang="ru-RU"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smtClean="0">
                <a:latin typeface="Times New Roman" pitchFamily="18" charset="0"/>
                <a:cs typeface="Times New Roman" pitchFamily="18" charset="0"/>
              </a:rPr>
              <a:t>Колесный тип ходовой части асфальтоукладчика характерен для машин малой и средней производительности, работающих в городских условиях, где требуются частые перемещения с объекта на объект. Транспортная скорость колесного асфальтоукладчика достигает более 20 км/ч (в отличие от тихоходных гусеничных машин). Асфальтоукладчики на колесном ходу бывают двух-, трех- и четырехосными с одной или двумя ведущими осями.</a:t>
            </a:r>
          </a:p>
          <a:p>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Комбинированные.</a:t>
            </a:r>
            <a:r>
              <a:rPr lang="ru-RU" dirty="0" smtClean="0">
                <a:latin typeface="Times New Roman" pitchFamily="18" charset="0"/>
                <a:cs typeface="Times New Roman" pitchFamily="18" charset="0"/>
              </a:rPr>
              <a:t> Данный тип асфальтоукладчиков имеет гусеницы в качестве рабочего и </a:t>
            </a:r>
            <a:r>
              <a:rPr lang="ru-RU" dirty="0" err="1" smtClean="0">
                <a:latin typeface="Times New Roman" pitchFamily="18" charset="0"/>
                <a:cs typeface="Times New Roman" pitchFamily="18" charset="0"/>
              </a:rPr>
              <a:t>пневмоколеса</a:t>
            </a:r>
            <a:r>
              <a:rPr lang="ru-RU" dirty="0" smtClean="0">
                <a:latin typeface="Times New Roman" pitchFamily="18" charset="0"/>
                <a:cs typeface="Times New Roman" pitchFamily="18" charset="0"/>
              </a:rPr>
              <a:t> в качестве транспортного хода. Такое сочетание позволяет достичь высокого качества непосредственного выполнения работ в сочетании с высокой скоростью транспортировки между объектами.</a:t>
            </a:r>
          </a:p>
          <a:p>
            <a:endParaRPr lang="ru-RU" dirty="0"/>
          </a:p>
        </p:txBody>
      </p:sp>
      <p:pic>
        <p:nvPicPr>
          <p:cNvPr id="65538" name="Picture 2" descr="http://xn--l1afgf.xn--p1ai/spectehnika/asfaltoukladchiki/gusenichnye_asfaltoukladchiki/malogabaritnyj_gusenichnyj_asfaltoukladchik_dynapac_f6c/gusenichnyj_asfaltoukladchik_dynapac_f6c_full.jpg"/>
          <p:cNvPicPr>
            <a:picLocks noChangeAspect="1" noChangeArrowheads="1"/>
          </p:cNvPicPr>
          <p:nvPr/>
        </p:nvPicPr>
        <p:blipFill>
          <a:blip r:embed="rId2" cstate="print"/>
          <a:srcRect/>
          <a:stretch>
            <a:fillRect/>
          </a:stretch>
        </p:blipFill>
        <p:spPr bwMode="auto">
          <a:xfrm>
            <a:off x="5072066" y="4237290"/>
            <a:ext cx="3863476" cy="2620710"/>
          </a:xfrm>
          <a:prstGeom prst="rect">
            <a:avLst/>
          </a:prstGeom>
          <a:ln>
            <a:noFill/>
          </a:ln>
          <a:effectLst>
            <a:softEdge rad="317500"/>
          </a:effectLst>
        </p:spPr>
      </p:pic>
      <p:pic>
        <p:nvPicPr>
          <p:cNvPr id="65540" name="Picture 4" descr="http://mik-stroi.ru/images/arenda/asval/54471.jpg"/>
          <p:cNvPicPr>
            <a:picLocks noChangeAspect="1" noChangeArrowheads="1"/>
          </p:cNvPicPr>
          <p:nvPr/>
        </p:nvPicPr>
        <p:blipFill>
          <a:blip r:embed="rId3" cstate="print"/>
          <a:srcRect/>
          <a:stretch>
            <a:fillRect/>
          </a:stretch>
        </p:blipFill>
        <p:spPr bwMode="auto">
          <a:xfrm>
            <a:off x="0" y="4205886"/>
            <a:ext cx="3857620" cy="2652114"/>
          </a:xfrm>
          <a:prstGeom prst="rect">
            <a:avLst/>
          </a:prstGeom>
          <a:ln>
            <a:noFill/>
          </a:ln>
          <a:effectLst>
            <a:softEdge rad="317500"/>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23528" y="260648"/>
            <a:ext cx="8229600" cy="2304256"/>
          </a:xfrm>
        </p:spPr>
        <p:txBody>
          <a:bodyPr>
            <a:normAutofit fontScale="92500" lnSpcReduction="20000"/>
          </a:bodyPr>
          <a:lstStyle/>
          <a:p>
            <a:pPr algn="just">
              <a:buFont typeface="Arial" pitchFamily="34" charset="0"/>
              <a:buChar char="•"/>
            </a:pPr>
            <a:r>
              <a:rPr lang="ru-RU" dirty="0" smtClean="0"/>
              <a:t>Рельсовые асфальтоукладчики применяются довольно редко, как правило при строительстве крупномасштабных объектов. Объясняется это наличием дополнительных расходов на прокладку путей для движения асфальтоукладчика и сложностью транспортировки такой техники непосредственно на объект.</a:t>
            </a:r>
            <a:endParaRPr lang="ru-RU" dirty="0"/>
          </a:p>
        </p:txBody>
      </p:sp>
      <p:pic>
        <p:nvPicPr>
          <p:cNvPr id="28674" name="Picture 2" descr="C:\Documents and Settings\didenko\Мои документы\Мои рисунки\0008.jpg"/>
          <p:cNvPicPr>
            <a:picLocks noChangeAspect="1" noChangeArrowheads="1"/>
          </p:cNvPicPr>
          <p:nvPr/>
        </p:nvPicPr>
        <p:blipFill>
          <a:blip r:embed="rId2" cstate="print"/>
          <a:srcRect/>
          <a:stretch>
            <a:fillRect/>
          </a:stretch>
        </p:blipFill>
        <p:spPr bwMode="auto">
          <a:xfrm>
            <a:off x="1830329" y="2276872"/>
            <a:ext cx="6156277" cy="4248472"/>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980728"/>
            <a:ext cx="8424936" cy="3744416"/>
          </a:xfrm>
        </p:spPr>
        <p:txBody>
          <a:bodyPr>
            <a:normAutofit fontScale="70000" lnSpcReduction="20000"/>
          </a:bodyPr>
          <a:lstStyle/>
          <a:p>
            <a:pPr algn="just"/>
            <a:r>
              <a:rPr lang="ru-RU" sz="2900" b="1" dirty="0" smtClean="0"/>
              <a:t>Малогабаритные (тротуарные) асфальтоукладчики.</a:t>
            </a:r>
            <a:r>
              <a:rPr lang="ru-RU" sz="2900" dirty="0" smtClean="0"/>
              <a:t> Довольно часто возникает необходимость укладки асфальта для пешеходных дорожек, тротуаров, небольших участков возле строений, спортивных площадок, т. е. тех мест где возможность маневра крупной дорожной техники ограничена. В таких случаях укладка и выравнивание асфальта может производится вручную, а уплотнение с помощью </a:t>
            </a:r>
            <a:r>
              <a:rPr lang="ru-RU" sz="2900" dirty="0" err="1" smtClean="0"/>
              <a:t>виброплит</a:t>
            </a:r>
            <a:r>
              <a:rPr lang="ru-RU" sz="2900" dirty="0" smtClean="0"/>
              <a:t> или ручных катков. Но при таких условиях невозможно обеспечить ровность поверхности и равномерность распределения укладываемого материала. Для решения таких проблем специально разработаны малогабаритные асфальтоукладчики с шириной укладки от 0,6 м. Данный тип асфальтоукладчиков может быть как на гусеничном так и на колесном ходу.</a:t>
            </a:r>
          </a:p>
          <a:p>
            <a:endParaRPr lang="ru-RU" dirty="0"/>
          </a:p>
        </p:txBody>
      </p:sp>
      <p:sp>
        <p:nvSpPr>
          <p:cNvPr id="3" name="Заголовок 2"/>
          <p:cNvSpPr>
            <a:spLocks noGrp="1"/>
          </p:cNvSpPr>
          <p:nvPr>
            <p:ph type="title"/>
          </p:nvPr>
        </p:nvSpPr>
        <p:spPr>
          <a:xfrm>
            <a:off x="457200" y="332656"/>
            <a:ext cx="8229600" cy="432048"/>
          </a:xfrm>
        </p:spPr>
        <p:txBody>
          <a:bodyPr>
            <a:normAutofit fontScale="90000"/>
          </a:bodyPr>
          <a:lstStyle/>
          <a:p>
            <a:r>
              <a:rPr lang="ru-RU" sz="3200" b="1" i="1" dirty="0" smtClean="0"/>
              <a:t/>
            </a:r>
            <a:br>
              <a:rPr lang="ru-RU" sz="3200" b="1" i="1" dirty="0" smtClean="0"/>
            </a:br>
            <a:r>
              <a:rPr lang="ru-RU" sz="3200" b="1" i="1" dirty="0" smtClean="0"/>
              <a:t> Специальные типы асфальтоукладчиков</a:t>
            </a:r>
            <a:endParaRPr lang="ru-RU" sz="3200" b="1" i="1" dirty="0"/>
          </a:p>
        </p:txBody>
      </p:sp>
      <p:pic>
        <p:nvPicPr>
          <p:cNvPr id="29698" name="Picture 2" descr="C:\Documents and Settings\didenko\Мои документы\Мои рисунки\0009.jpg"/>
          <p:cNvPicPr>
            <a:picLocks noChangeAspect="1" noChangeArrowheads="1"/>
          </p:cNvPicPr>
          <p:nvPr/>
        </p:nvPicPr>
        <p:blipFill>
          <a:blip r:embed="rId2" cstate="print"/>
          <a:srcRect/>
          <a:stretch>
            <a:fillRect/>
          </a:stretch>
        </p:blipFill>
        <p:spPr bwMode="auto">
          <a:xfrm>
            <a:off x="4211960" y="4005064"/>
            <a:ext cx="3801616" cy="2524125"/>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260648"/>
            <a:ext cx="8229600" cy="3024336"/>
          </a:xfrm>
        </p:spPr>
        <p:txBody>
          <a:bodyPr>
            <a:normAutofit fontScale="77500" lnSpcReduction="20000"/>
          </a:bodyPr>
          <a:lstStyle/>
          <a:p>
            <a:r>
              <a:rPr lang="ru-RU" b="1" dirty="0" smtClean="0"/>
              <a:t>Асфальтоукладчики для укладки двух слоев (компакт).</a:t>
            </a:r>
            <a:r>
              <a:rPr lang="ru-RU" dirty="0" smtClean="0"/>
              <a:t> Некоторые модели асфальтоукладчиков имеют возможность производить укладку двух слоев асфальта одновременно (базового слоя и слоя износа). Преимущество такого подхода, в сокращении времени на выполнение всех работ, снижении стоимость работ, увеличении качества дорожного полотна и его долговечности. Данный тип  асфальтоукладчика в основе своей имеет </a:t>
            </a:r>
            <a:r>
              <a:rPr lang="ru-RU" dirty="0" err="1" smtClean="0"/>
              <a:t>двухбункерную</a:t>
            </a:r>
            <a:r>
              <a:rPr lang="ru-RU" dirty="0" smtClean="0"/>
              <a:t> конструкцию для крупнозернистой и мелкозернистой или песчаной асфальтобетонной смеси, а также две выглаживающие плиты для равномерного распределения смеси. Некоторые модели оснащаются системой распыления горячего битума.</a:t>
            </a:r>
          </a:p>
          <a:p>
            <a:endParaRPr lang="ru-RU" dirty="0"/>
          </a:p>
        </p:txBody>
      </p:sp>
      <p:pic>
        <p:nvPicPr>
          <p:cNvPr id="30722" name="Picture 2" descr="C:\Documents and Settings\didenko\Мои документы\Мои рисунки\0004.jpg"/>
          <p:cNvPicPr>
            <a:picLocks noChangeAspect="1" noChangeArrowheads="1"/>
          </p:cNvPicPr>
          <p:nvPr/>
        </p:nvPicPr>
        <p:blipFill>
          <a:blip r:embed="rId2" cstate="print"/>
          <a:srcRect l="7623" t="17674" r="6999" b="16049"/>
          <a:stretch>
            <a:fillRect/>
          </a:stretch>
        </p:blipFill>
        <p:spPr bwMode="auto">
          <a:xfrm>
            <a:off x="1821294" y="3428999"/>
            <a:ext cx="6063074" cy="3248075"/>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285728"/>
            <a:ext cx="8229600" cy="4572000"/>
          </a:xfrm>
        </p:spPr>
        <p:txBody>
          <a:bodyPr>
            <a:normAutofit fontScale="85000" lnSpcReduction="20000"/>
          </a:bodyPr>
          <a:lstStyle/>
          <a:p>
            <a:pPr marL="0" indent="0" algn="just">
              <a:buNone/>
            </a:pPr>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Типы подогрева выглаживающей плиты асфальтоукладчика:</a:t>
            </a:r>
          </a:p>
          <a:p>
            <a:pPr marL="0" indent="0" algn="just"/>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Газовый.</a:t>
            </a:r>
            <a:r>
              <a:rPr lang="ru-RU" dirty="0" smtClean="0">
                <a:latin typeface="Times New Roman" pitchFamily="18" charset="0"/>
                <a:cs typeface="Times New Roman" pitchFamily="18" charset="0"/>
              </a:rPr>
              <a:t> Газовый подогрев (в качестве газа используется пропан) дает возможность быстро нагревать плиту не влияя при этом на расход топлива асфальтоукладчика. Зажигание газа в системе обогрева плиты и контроль ее температуры, как правило автоматизированы. С другой стороны возникает необходимость периодически менять газовые баллоны. Следует также заметить, что газ относиться к взрывоопасным веществам поэтому требуется постоянный контроль и соблюдение дополнительных мер безопасности.</a:t>
            </a:r>
          </a:p>
          <a:p>
            <a:pPr marL="0" indent="0" algn="just"/>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Электрический.</a:t>
            </a:r>
            <a:r>
              <a:rPr lang="ru-RU" dirty="0" smtClean="0">
                <a:latin typeface="Times New Roman" pitchFamily="18" charset="0"/>
                <a:cs typeface="Times New Roman" pitchFamily="18" charset="0"/>
              </a:rPr>
              <a:t> Электрический подогрев более удобное решение, т. к. не требует постоянного контроля со стороны оператора. С другой стороны, электрический нагрев плиты увеличивает расход топлива, к тому же, элементы для подогрева также требуют периодической замены.</a:t>
            </a:r>
          </a:p>
          <a:p>
            <a:endParaRPr lang="ru-RU" dirty="0"/>
          </a:p>
        </p:txBody>
      </p:sp>
      <p:pic>
        <p:nvPicPr>
          <p:cNvPr id="64514" name="Picture 2" descr="http://e-paver.hydroflex.ru/pix/uploads/2010_12_21_15_49_00.jpg"/>
          <p:cNvPicPr>
            <a:picLocks noChangeAspect="1" noChangeArrowheads="1"/>
          </p:cNvPicPr>
          <p:nvPr/>
        </p:nvPicPr>
        <p:blipFill>
          <a:blip r:embed="rId2" cstate="print"/>
          <a:srcRect/>
          <a:stretch>
            <a:fillRect/>
          </a:stretch>
        </p:blipFill>
        <p:spPr bwMode="auto">
          <a:xfrm>
            <a:off x="500034" y="4214818"/>
            <a:ext cx="3810000" cy="2857500"/>
          </a:xfrm>
          <a:prstGeom prst="rect">
            <a:avLst/>
          </a:prstGeom>
          <a:ln>
            <a:noFill/>
          </a:ln>
          <a:effectLst>
            <a:softEdge rad="317500"/>
          </a:effectLst>
        </p:spPr>
      </p:pic>
      <p:pic>
        <p:nvPicPr>
          <p:cNvPr id="64516" name="Picture 4" descr="http://media.machinerypark.com/offer/images/54/37/1280-960/ecfd1160f645922823.jpg"/>
          <p:cNvPicPr>
            <a:picLocks noChangeAspect="1" noChangeArrowheads="1"/>
          </p:cNvPicPr>
          <p:nvPr/>
        </p:nvPicPr>
        <p:blipFill>
          <a:blip r:embed="rId3" cstate="print"/>
          <a:srcRect/>
          <a:stretch>
            <a:fillRect/>
          </a:stretch>
        </p:blipFill>
        <p:spPr bwMode="auto">
          <a:xfrm>
            <a:off x="5143504" y="4286256"/>
            <a:ext cx="3786171" cy="2571744"/>
          </a:xfrm>
          <a:prstGeom prst="rect">
            <a:avLst/>
          </a:prstGeom>
          <a:ln>
            <a:noFill/>
          </a:ln>
          <a:effectLst>
            <a:softEdge rad="317500"/>
          </a:effectLst>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r>
              <a:rPr lang="ru-RU" b="1" dirty="0" smtClean="0"/>
              <a:t>Европа, США:</a:t>
            </a:r>
            <a:r>
              <a:rPr lang="ru-RU" dirty="0" smtClean="0"/>
              <a:t> </a:t>
            </a:r>
            <a:r>
              <a:rPr lang="ru-RU" dirty="0" err="1" smtClean="0"/>
              <a:t>Vogele</a:t>
            </a:r>
            <a:r>
              <a:rPr lang="ru-RU" dirty="0" smtClean="0"/>
              <a:t> (концерн </a:t>
            </a:r>
            <a:r>
              <a:rPr lang="ru-RU" dirty="0" err="1" smtClean="0"/>
              <a:t>Wirtgen</a:t>
            </a:r>
            <a:r>
              <a:rPr lang="ru-RU" dirty="0" smtClean="0"/>
              <a:t> </a:t>
            </a:r>
            <a:r>
              <a:rPr lang="ru-RU" dirty="0" err="1" smtClean="0"/>
              <a:t>Group</a:t>
            </a:r>
            <a:r>
              <a:rPr lang="ru-RU" dirty="0" smtClean="0"/>
              <a:t>), ABG (концерн </a:t>
            </a:r>
            <a:r>
              <a:rPr lang="ru-RU" dirty="0" err="1" smtClean="0"/>
              <a:t>Volvo</a:t>
            </a:r>
            <a:r>
              <a:rPr lang="ru-RU" dirty="0" smtClean="0"/>
              <a:t>), </a:t>
            </a:r>
            <a:r>
              <a:rPr lang="ru-RU" dirty="0" err="1" smtClean="0"/>
              <a:t>Dynapac</a:t>
            </a:r>
            <a:r>
              <a:rPr lang="ru-RU" dirty="0" smtClean="0"/>
              <a:t> (</a:t>
            </a:r>
            <a:r>
              <a:rPr lang="ru-RU" dirty="0" err="1" smtClean="0"/>
              <a:t>концерн</a:t>
            </a:r>
            <a:r>
              <a:rPr lang="ru-RU" dirty="0" smtClean="0"/>
              <a:t> </a:t>
            </a:r>
            <a:r>
              <a:rPr lang="ru-RU" dirty="0" err="1" smtClean="0"/>
              <a:t>Atlas</a:t>
            </a:r>
            <a:r>
              <a:rPr lang="ru-RU" dirty="0" smtClean="0"/>
              <a:t> </a:t>
            </a:r>
            <a:r>
              <a:rPr lang="ru-RU" dirty="0" err="1" smtClean="0"/>
              <a:t>Copco</a:t>
            </a:r>
            <a:r>
              <a:rPr lang="ru-RU" dirty="0" smtClean="0"/>
              <a:t> </a:t>
            </a:r>
            <a:r>
              <a:rPr lang="ru-RU" dirty="0" err="1" smtClean="0"/>
              <a:t>Group</a:t>
            </a:r>
            <a:r>
              <a:rPr lang="ru-RU" dirty="0" smtClean="0"/>
              <a:t>), </a:t>
            </a:r>
            <a:r>
              <a:rPr lang="ru-RU" dirty="0" err="1" smtClean="0"/>
              <a:t>Bitelli</a:t>
            </a:r>
            <a:r>
              <a:rPr lang="ru-RU" dirty="0" smtClean="0"/>
              <a:t>, </a:t>
            </a:r>
            <a:r>
              <a:rPr lang="ru-RU" dirty="0" err="1" smtClean="0"/>
              <a:t>Bomag</a:t>
            </a:r>
            <a:r>
              <a:rPr lang="ru-RU" dirty="0" smtClean="0"/>
              <a:t>, </a:t>
            </a:r>
            <a:r>
              <a:rPr lang="ru-RU" dirty="0" err="1" smtClean="0"/>
              <a:t>Marini</a:t>
            </a:r>
            <a:r>
              <a:rPr lang="ru-RU" dirty="0" smtClean="0"/>
              <a:t>, </a:t>
            </a:r>
            <a:r>
              <a:rPr lang="ru-RU" dirty="0" err="1" smtClean="0"/>
              <a:t>Demag</a:t>
            </a:r>
            <a:r>
              <a:rPr lang="ru-RU" dirty="0" smtClean="0"/>
              <a:t>, </a:t>
            </a:r>
            <a:r>
              <a:rPr lang="ru-RU" dirty="0" err="1" smtClean="0"/>
              <a:t>Volvo</a:t>
            </a:r>
            <a:r>
              <a:rPr lang="ru-RU" dirty="0" smtClean="0"/>
              <a:t>, </a:t>
            </a:r>
            <a:r>
              <a:rPr lang="ru-RU" dirty="0" err="1" smtClean="0"/>
              <a:t>Caterpillar</a:t>
            </a:r>
            <a:r>
              <a:rPr lang="ru-RU" dirty="0" smtClean="0"/>
              <a:t>, </a:t>
            </a:r>
            <a:r>
              <a:rPr lang="ru-RU" dirty="0" err="1" smtClean="0"/>
              <a:t>Roadtec</a:t>
            </a:r>
            <a:r>
              <a:rPr lang="ru-RU" dirty="0" smtClean="0"/>
              <a:t>, </a:t>
            </a:r>
            <a:r>
              <a:rPr lang="ru-RU" dirty="0" err="1" smtClean="0"/>
              <a:t>Cedarapids</a:t>
            </a:r>
            <a:r>
              <a:rPr lang="ru-RU" dirty="0" smtClean="0"/>
              <a:t> (корпорация </a:t>
            </a:r>
            <a:r>
              <a:rPr lang="ru-RU" dirty="0" err="1" smtClean="0"/>
              <a:t>Terex</a:t>
            </a:r>
            <a:r>
              <a:rPr lang="ru-RU" dirty="0" smtClean="0"/>
              <a:t>).</a:t>
            </a:r>
          </a:p>
          <a:p>
            <a:r>
              <a:rPr lang="ru-RU" b="1" dirty="0" smtClean="0"/>
              <a:t>Россия:</a:t>
            </a:r>
            <a:r>
              <a:rPr lang="ru-RU" dirty="0" smtClean="0"/>
              <a:t> ОАО «Брянский арсенал», «Дороги России», «</a:t>
            </a:r>
            <a:r>
              <a:rPr lang="ru-RU" dirty="0" err="1" smtClean="0"/>
              <a:t>Радицкий</a:t>
            </a:r>
            <a:r>
              <a:rPr lang="ru-RU" dirty="0" smtClean="0"/>
              <a:t> машиностроительный завод».</a:t>
            </a:r>
          </a:p>
          <a:p>
            <a:r>
              <a:rPr lang="ru-RU" b="1" dirty="0" smtClean="0"/>
              <a:t>Украина:</a:t>
            </a:r>
            <a:r>
              <a:rPr lang="ru-RU" dirty="0" smtClean="0"/>
              <a:t> ОАО «</a:t>
            </a:r>
            <a:r>
              <a:rPr lang="ru-RU" dirty="0" err="1" smtClean="0"/>
              <a:t>Дормашина</a:t>
            </a:r>
            <a:r>
              <a:rPr lang="ru-RU" dirty="0" smtClean="0"/>
              <a:t>», «</a:t>
            </a:r>
            <a:r>
              <a:rPr lang="ru-RU" dirty="0" err="1" smtClean="0"/>
              <a:t>Будшляхмаш</a:t>
            </a:r>
            <a:r>
              <a:rPr lang="ru-RU" dirty="0" smtClean="0"/>
              <a:t>».</a:t>
            </a:r>
          </a:p>
          <a:p>
            <a:r>
              <a:rPr lang="ru-RU" dirty="0" smtClean="0"/>
              <a:t>В последнее время количество предложений на рынке дорожно-строительной техники существенно выросло за счет появления продукции китайского производства. Несмотря на заявляемое качество и надежность продукции, изготовленной якобы по чертежам таких известных производителей как </a:t>
            </a:r>
            <a:r>
              <a:rPr lang="ru-RU" dirty="0" err="1" smtClean="0"/>
              <a:t>Vogele</a:t>
            </a:r>
            <a:r>
              <a:rPr lang="ru-RU" dirty="0" smtClean="0"/>
              <a:t>, </a:t>
            </a:r>
            <a:r>
              <a:rPr lang="ru-RU" dirty="0" err="1" smtClean="0"/>
              <a:t>Dynapac</a:t>
            </a:r>
            <a:r>
              <a:rPr lang="ru-RU" dirty="0" smtClean="0"/>
              <a:t> и др., данная продукция на сегодняшний день может составлять конкуренцию более именитым производителям только в цене, но не в качестве производимых работ и надежности самой техники.</a:t>
            </a:r>
          </a:p>
          <a:p>
            <a:r>
              <a:rPr lang="ru-RU" dirty="0" smtClean="0"/>
              <a:t>Безусловным лидером по качеству и надежности асфальтоукладчиков являются представители германских и шведских компаний </a:t>
            </a:r>
            <a:r>
              <a:rPr lang="ru-RU" dirty="0" err="1" smtClean="0"/>
              <a:t>Vogele</a:t>
            </a:r>
            <a:r>
              <a:rPr lang="ru-RU" dirty="0" smtClean="0"/>
              <a:t> и </a:t>
            </a:r>
            <a:r>
              <a:rPr lang="ru-RU" dirty="0" err="1" smtClean="0"/>
              <a:t>Dynapac</a:t>
            </a:r>
            <a:r>
              <a:rPr lang="ru-RU" dirty="0" smtClean="0"/>
              <a:t>. </a:t>
            </a:r>
            <a:r>
              <a:rPr lang="ru-RU" dirty="0" err="1" smtClean="0"/>
              <a:t>Асфальтоукладочная</a:t>
            </a:r>
            <a:r>
              <a:rPr lang="ru-RU" dirty="0" smtClean="0"/>
              <a:t> техника американского производства также достаточно качественна, единственным ее минусом является высокая цена.</a:t>
            </a:r>
            <a:endParaRPr lang="ru-RU" dirty="0"/>
          </a:p>
        </p:txBody>
      </p:sp>
      <p:sp>
        <p:nvSpPr>
          <p:cNvPr id="3" name="Заголовок 2"/>
          <p:cNvSpPr>
            <a:spLocks noGrp="1"/>
          </p:cNvSpPr>
          <p:nvPr>
            <p:ph type="title"/>
          </p:nvPr>
        </p:nvSpPr>
        <p:spPr/>
        <p:txBody>
          <a:bodyPr>
            <a:normAutofit fontScale="90000"/>
          </a:bodyPr>
          <a:lstStyle/>
          <a:p>
            <a:pPr algn="ctr"/>
            <a:r>
              <a:rPr lang="ru-RU" sz="3600" b="1" i="1" dirty="0" smtClean="0"/>
              <a:t>Отечественные и зарубежные производители асфальтоукладчиков </a:t>
            </a:r>
            <a:endParaRPr lang="ru-RU" sz="3600" b="1" i="1"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260648"/>
            <a:ext cx="6419056" cy="606896"/>
          </a:xfrm>
        </p:spPr>
        <p:txBody>
          <a:bodyPr>
            <a:normAutofit fontScale="90000"/>
          </a:bodyPr>
          <a:lstStyle/>
          <a:p>
            <a:r>
              <a:rPr lang="ru-RU" dirty="0" smtClean="0"/>
              <a:t>Контрольные вопросы</a:t>
            </a:r>
            <a:endParaRPr lang="ru-RU" dirty="0"/>
          </a:p>
        </p:txBody>
      </p:sp>
      <p:sp>
        <p:nvSpPr>
          <p:cNvPr id="5" name="Прямоугольник 4"/>
          <p:cNvSpPr/>
          <p:nvPr/>
        </p:nvSpPr>
        <p:spPr>
          <a:xfrm>
            <a:off x="827584" y="1052736"/>
            <a:ext cx="6336704" cy="400110"/>
          </a:xfrm>
          <a:prstGeom prst="rect">
            <a:avLst/>
          </a:prstGeom>
        </p:spPr>
        <p:txBody>
          <a:bodyPr wrap="square">
            <a:spAutoFit/>
          </a:bodyPr>
          <a:lstStyle/>
          <a:p>
            <a:r>
              <a:rPr lang="ru-RU" sz="2000" dirty="0" smtClean="0"/>
              <a:t>Какие  виды асфальтоукладчиков существуют?</a:t>
            </a:r>
          </a:p>
        </p:txBody>
      </p:sp>
      <p:sp>
        <p:nvSpPr>
          <p:cNvPr id="6" name="Прямоугольник 5"/>
          <p:cNvSpPr/>
          <p:nvPr/>
        </p:nvSpPr>
        <p:spPr>
          <a:xfrm>
            <a:off x="755576" y="1628800"/>
            <a:ext cx="6840760" cy="400110"/>
          </a:xfrm>
          <a:prstGeom prst="rect">
            <a:avLst/>
          </a:prstGeom>
        </p:spPr>
        <p:txBody>
          <a:bodyPr wrap="square">
            <a:spAutoFit/>
          </a:bodyPr>
          <a:lstStyle/>
          <a:p>
            <a:r>
              <a:rPr lang="ru-RU" sz="2000" dirty="0" smtClean="0"/>
              <a:t>В чем заключается назначение асфальтоукладчика?</a:t>
            </a:r>
            <a:endParaRPr lang="ru-RU" sz="2000" dirty="0"/>
          </a:p>
        </p:txBody>
      </p:sp>
      <p:sp>
        <p:nvSpPr>
          <p:cNvPr id="7" name="Прямоугольник 6"/>
          <p:cNvSpPr/>
          <p:nvPr/>
        </p:nvSpPr>
        <p:spPr>
          <a:xfrm>
            <a:off x="755576" y="2204864"/>
            <a:ext cx="7848872" cy="400110"/>
          </a:xfrm>
          <a:prstGeom prst="rect">
            <a:avLst/>
          </a:prstGeom>
        </p:spPr>
        <p:txBody>
          <a:bodyPr wrap="square">
            <a:spAutoFit/>
          </a:bodyPr>
          <a:lstStyle/>
          <a:p>
            <a:r>
              <a:rPr lang="ru-RU" sz="2000" dirty="0" smtClean="0"/>
              <a:t>Из каких основных элементов состоит асфальтоукладчик?</a:t>
            </a:r>
          </a:p>
        </p:txBody>
      </p:sp>
      <p:sp>
        <p:nvSpPr>
          <p:cNvPr id="8" name="Прямоугольник 7"/>
          <p:cNvSpPr/>
          <p:nvPr/>
        </p:nvSpPr>
        <p:spPr>
          <a:xfrm>
            <a:off x="827584" y="2780928"/>
            <a:ext cx="7452320" cy="707886"/>
          </a:xfrm>
          <a:prstGeom prst="rect">
            <a:avLst/>
          </a:prstGeom>
        </p:spPr>
        <p:txBody>
          <a:bodyPr wrap="square">
            <a:spAutoFit/>
          </a:bodyPr>
          <a:lstStyle/>
          <a:p>
            <a:r>
              <a:rPr lang="ru-RU" sz="2000" dirty="0" smtClean="0"/>
              <a:t>Чем отличается четырехопорный гусеничный асфальтоукладчик от двухопорного?</a:t>
            </a:r>
          </a:p>
        </p:txBody>
      </p:sp>
      <p:sp>
        <p:nvSpPr>
          <p:cNvPr id="9" name="Прямоугольник 8"/>
          <p:cNvSpPr/>
          <p:nvPr/>
        </p:nvSpPr>
        <p:spPr>
          <a:xfrm>
            <a:off x="827584" y="3501008"/>
            <a:ext cx="7344816" cy="707886"/>
          </a:xfrm>
          <a:prstGeom prst="rect">
            <a:avLst/>
          </a:prstGeom>
        </p:spPr>
        <p:txBody>
          <a:bodyPr wrap="square">
            <a:spAutoFit/>
          </a:bodyPr>
          <a:lstStyle/>
          <a:p>
            <a:r>
              <a:rPr lang="ru-RU" sz="2000" dirty="0" smtClean="0"/>
              <a:t>Какие типы подогрева выглаживающей плиты асфальтоукладчика существуют?</a:t>
            </a:r>
            <a:endParaRPr lang="ru-RU" sz="2000" dirty="0"/>
          </a:p>
        </p:txBody>
      </p:sp>
      <p:sp>
        <p:nvSpPr>
          <p:cNvPr id="10" name="Прямоугольник 9"/>
          <p:cNvSpPr/>
          <p:nvPr/>
        </p:nvSpPr>
        <p:spPr>
          <a:xfrm>
            <a:off x="827584" y="4293096"/>
            <a:ext cx="7200800" cy="400110"/>
          </a:xfrm>
          <a:prstGeom prst="rect">
            <a:avLst/>
          </a:prstGeom>
        </p:spPr>
        <p:txBody>
          <a:bodyPr wrap="square">
            <a:spAutoFit/>
          </a:bodyPr>
          <a:lstStyle/>
          <a:p>
            <a:r>
              <a:rPr lang="ru-RU" sz="2000" dirty="0" smtClean="0"/>
              <a:t>В чем целесообразность применения асфальтоукладчиков?</a:t>
            </a:r>
            <a:endParaRPr lang="ru-RU" sz="2000" dirty="0"/>
          </a:p>
        </p:txBody>
      </p:sp>
      <p:sp>
        <p:nvSpPr>
          <p:cNvPr id="11" name="Прямоугольник 10"/>
          <p:cNvSpPr/>
          <p:nvPr/>
        </p:nvSpPr>
        <p:spPr>
          <a:xfrm>
            <a:off x="827584" y="4725144"/>
            <a:ext cx="7452320" cy="400110"/>
          </a:xfrm>
          <a:prstGeom prst="rect">
            <a:avLst/>
          </a:prstGeom>
        </p:spPr>
        <p:txBody>
          <a:bodyPr wrap="square">
            <a:spAutoFit/>
          </a:bodyPr>
          <a:lstStyle/>
          <a:p>
            <a:r>
              <a:rPr lang="ru-RU" sz="2000" dirty="0" smtClean="0"/>
              <a:t>Перечислите технологические операции асфальтоукладчика.</a:t>
            </a:r>
            <a:endParaRPr lang="ru-RU" sz="2000" dirty="0"/>
          </a:p>
        </p:txBody>
      </p:sp>
      <p:sp>
        <p:nvSpPr>
          <p:cNvPr id="12" name="Прямоугольник 11"/>
          <p:cNvSpPr/>
          <p:nvPr/>
        </p:nvSpPr>
        <p:spPr>
          <a:xfrm>
            <a:off x="827584" y="5301208"/>
            <a:ext cx="7632848" cy="400110"/>
          </a:xfrm>
          <a:prstGeom prst="rect">
            <a:avLst/>
          </a:prstGeom>
        </p:spPr>
        <p:txBody>
          <a:bodyPr wrap="square">
            <a:spAutoFit/>
          </a:bodyPr>
          <a:lstStyle/>
          <a:p>
            <a:r>
              <a:rPr lang="ru-RU" sz="2000" dirty="0" smtClean="0"/>
              <a:t>Перечислите  основные характеристики асфальтоукладчика.</a:t>
            </a:r>
            <a:endParaRPr lang="ru-RU" sz="2000" dirty="0"/>
          </a:p>
        </p:txBody>
      </p:sp>
      <p:sp>
        <p:nvSpPr>
          <p:cNvPr id="13" name="Прямоугольник 12"/>
          <p:cNvSpPr/>
          <p:nvPr/>
        </p:nvSpPr>
        <p:spPr>
          <a:xfrm>
            <a:off x="755576" y="5805264"/>
            <a:ext cx="7776864" cy="707886"/>
          </a:xfrm>
          <a:prstGeom prst="rect">
            <a:avLst/>
          </a:prstGeom>
        </p:spPr>
        <p:txBody>
          <a:bodyPr wrap="square">
            <a:spAutoFit/>
          </a:bodyPr>
          <a:lstStyle/>
          <a:p>
            <a:r>
              <a:rPr lang="ru-RU" sz="2000" dirty="0" smtClean="0"/>
              <a:t>Какие  отечественные и зарубежные производители выпускают асфальтоукладчики? </a:t>
            </a:r>
            <a:endParaRPr lang="ru-RU" sz="2000" dirty="0"/>
          </a:p>
        </p:txBody>
      </p:sp>
    </p:spTree>
    <p:extLst>
      <p:ext uri="{BB962C8B-B14F-4D97-AF65-F5344CB8AC3E}">
        <p14:creationId xmlns:p14="http://schemas.microsoft.com/office/powerpoint/2010/main" xmlns="" val="3002030300"/>
      </p:ext>
    </p:extLst>
  </p:cSld>
  <p:clrMapOvr>
    <a:masterClrMapping/>
  </p:clrMapOvr>
  <p:transition>
    <p:dissolv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 calcmode="lin" valueType="num">
                                      <p:cBhvr additive="base">
                                        <p:cTn id="5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6" grpId="0" build="p"/>
      <p:bldP spid="7" grpId="0" build="p"/>
      <p:bldP spid="8" grpId="0" build="p"/>
      <p:bldP spid="9" grpId="0" build="p"/>
      <p:bldP spid="10" grpId="0" build="p"/>
      <p:bldP spid="11" grpId="0" build="p"/>
      <p:bldP spid="12" grpId="0" build="p"/>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8363272" cy="4569296"/>
          </a:xfrm>
        </p:spPr>
        <p:txBody>
          <a:bodyPr>
            <a:normAutofit/>
          </a:bodyPr>
          <a:lstStyle/>
          <a:p>
            <a:r>
              <a:rPr lang="ru-RU" dirty="0" smtClean="0"/>
              <a:t>ознакомиться с назначением, устройство, принципом действия </a:t>
            </a:r>
            <a:r>
              <a:rPr lang="ru-RU" dirty="0"/>
              <a:t>и </a:t>
            </a:r>
            <a:r>
              <a:rPr lang="ru-RU" dirty="0" smtClean="0"/>
              <a:t> </a:t>
            </a:r>
            <a:r>
              <a:rPr lang="ru-RU" dirty="0"/>
              <a:t>технологическим операциями, а также с </a:t>
            </a:r>
            <a:r>
              <a:rPr lang="ru-RU" dirty="0" smtClean="0"/>
              <a:t>основными техническими </a:t>
            </a:r>
            <a:r>
              <a:rPr lang="ru-RU" dirty="0"/>
              <a:t>характеристики </a:t>
            </a:r>
            <a:r>
              <a:rPr lang="ru-RU" dirty="0" smtClean="0"/>
              <a:t> и типажом асфальтоукладчика;</a:t>
            </a:r>
          </a:p>
          <a:p>
            <a:r>
              <a:rPr lang="ru-RU" dirty="0"/>
              <a:t>отличать </a:t>
            </a:r>
            <a:r>
              <a:rPr lang="ru-RU" dirty="0" smtClean="0"/>
              <a:t>и распознавать </a:t>
            </a:r>
            <a:r>
              <a:rPr lang="ru-RU" dirty="0"/>
              <a:t>детали, основные узлы и механизмы асфальтоукладчика</a:t>
            </a:r>
            <a:r>
              <a:rPr lang="ru-RU" dirty="0" smtClean="0"/>
              <a:t>;</a:t>
            </a:r>
          </a:p>
          <a:p>
            <a:r>
              <a:rPr lang="ru-RU" dirty="0" smtClean="0"/>
              <a:t>определять целесообразность применения различных видов асфальтоукладчиков;</a:t>
            </a:r>
          </a:p>
          <a:p>
            <a:r>
              <a:rPr lang="ru-RU" dirty="0" smtClean="0"/>
              <a:t>познакомиться </a:t>
            </a:r>
            <a:r>
              <a:rPr lang="ru-RU" dirty="0"/>
              <a:t>с </a:t>
            </a:r>
            <a:r>
              <a:rPr lang="ru-RU" dirty="0" smtClean="0"/>
              <a:t>отечественными </a:t>
            </a:r>
            <a:r>
              <a:rPr lang="ru-RU" dirty="0"/>
              <a:t>и </a:t>
            </a:r>
            <a:r>
              <a:rPr lang="ru-RU" dirty="0" smtClean="0"/>
              <a:t>зарубежными производителями асфальтоукладчиков. </a:t>
            </a:r>
          </a:p>
          <a:p>
            <a:endParaRPr lang="ru-RU" dirty="0"/>
          </a:p>
          <a:p>
            <a:pPr marL="0" indent="0">
              <a:buNone/>
            </a:pPr>
            <a:endParaRPr lang="ru-RU" dirty="0"/>
          </a:p>
          <a:p>
            <a:endParaRPr lang="ru-RU" dirty="0"/>
          </a:p>
        </p:txBody>
      </p:sp>
      <p:sp>
        <p:nvSpPr>
          <p:cNvPr id="3" name="Заголовок 2"/>
          <p:cNvSpPr>
            <a:spLocks noGrp="1"/>
          </p:cNvSpPr>
          <p:nvPr>
            <p:ph type="title"/>
          </p:nvPr>
        </p:nvSpPr>
        <p:spPr>
          <a:xfrm>
            <a:off x="1763688" y="332656"/>
            <a:ext cx="5400600" cy="936104"/>
          </a:xfrm>
        </p:spPr>
        <p:txBody>
          <a:bodyPr>
            <a:normAutofit/>
          </a:bodyPr>
          <a:lstStyle/>
          <a:p>
            <a:pPr algn="ctr"/>
            <a:r>
              <a:rPr lang="ru-RU" b="1" dirty="0">
                <a:effectLst/>
              </a:rPr>
              <a:t>Цели и задачи </a:t>
            </a:r>
            <a:endParaRPr lang="ru-RU" dirty="0"/>
          </a:p>
        </p:txBody>
      </p:sp>
    </p:spTree>
    <p:extLst>
      <p:ext uri="{BB962C8B-B14F-4D97-AF65-F5344CB8AC3E}">
        <p14:creationId xmlns:p14="http://schemas.microsoft.com/office/powerpoint/2010/main" xmlns="" val="938307904"/>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6455736"/>
          </a:xfrm>
        </p:spPr>
        <p:txBody>
          <a:bodyPr numCol="1"/>
          <a:lstStyle/>
          <a:p>
            <a:pPr marL="0" indent="0" algn="just">
              <a:buNone/>
            </a:pPr>
            <a:r>
              <a:rPr lang="ru-RU" sz="2200" b="1" i="1" dirty="0" smtClean="0">
                <a:effectLst>
                  <a:outerShdw blurRad="38100" dist="38100" dir="2700000" algn="tl">
                    <a:srgbClr val="000000">
                      <a:alpha val="43137"/>
                    </a:srgbClr>
                  </a:outerShdw>
                </a:effectLst>
                <a:latin typeface="Times New Roman" pitchFamily="18" charset="0"/>
                <a:cs typeface="Times New Roman" pitchFamily="18" charset="0"/>
              </a:rPr>
              <a:t>Асфальтоукладчик- </a:t>
            </a:r>
            <a:r>
              <a:rPr lang="ru-RU" sz="2200" dirty="0" smtClean="0"/>
              <a:t>это </a:t>
            </a:r>
            <a:r>
              <a:rPr lang="ru-RU" sz="2200" dirty="0" smtClean="0">
                <a:latin typeface="Times New Roman" pitchFamily="18" charset="0"/>
                <a:cs typeface="Times New Roman" pitchFamily="18" charset="0"/>
              </a:rPr>
              <a:t>строительно-дорожные машины. Их используют для укладки щебня, битумных, свободных минеральных и балластных смесей с необходимой шириной, толщиной, уплотнением, степенью выравнивания и многими другими техническими параметрами. Они широко применяются при строительстве и ремонте тротуаров, взлетно-посадочных полос, автомобильных дорог, велосипедных или пешеходных дорожек, асфальтировании различных сельскохозяйственных </a:t>
            </a:r>
            <a:r>
              <a:rPr lang="ru-RU" sz="2000" dirty="0" smtClean="0">
                <a:latin typeface="Times New Roman" pitchFamily="18" charset="0"/>
                <a:cs typeface="Times New Roman" pitchFamily="18" charset="0"/>
              </a:rPr>
              <a:t>или промышленных территорий.</a:t>
            </a:r>
          </a:p>
          <a:p>
            <a:pPr marL="0" indent="0" algn="just">
              <a:buNone/>
            </a:pPr>
            <a:endParaRPr lang="ru-RU" dirty="0">
              <a:latin typeface="Times New Roman" pitchFamily="18" charset="0"/>
              <a:cs typeface="Times New Roman" pitchFamily="18" charset="0"/>
            </a:endParaRPr>
          </a:p>
        </p:txBody>
      </p:sp>
      <p:pic>
        <p:nvPicPr>
          <p:cNvPr id="62466" name="Picture 2" descr="http://foto-transporta.ru/main.php/main.php?g2_view=core.DownloadItem&amp;g2_itemId=122859&amp;g2_serialNumber=2"/>
          <p:cNvPicPr>
            <a:picLocks noChangeAspect="1" noChangeArrowheads="1"/>
          </p:cNvPicPr>
          <p:nvPr/>
        </p:nvPicPr>
        <p:blipFill>
          <a:blip r:embed="rId2" cstate="print"/>
          <a:srcRect/>
          <a:stretch>
            <a:fillRect/>
          </a:stretch>
        </p:blipFill>
        <p:spPr bwMode="auto">
          <a:xfrm>
            <a:off x="4214811" y="2486634"/>
            <a:ext cx="4929190" cy="4132407"/>
          </a:xfrm>
          <a:prstGeom prst="rect">
            <a:avLst/>
          </a:prstGeom>
          <a:ln>
            <a:noFill/>
          </a:ln>
          <a:effectLst>
            <a:softEdge rad="317500"/>
          </a:effec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214290"/>
            <a:ext cx="8208912" cy="2494630"/>
          </a:xfrm>
        </p:spPr>
        <p:txBody>
          <a:bodyPr>
            <a:normAutofit fontScale="92500"/>
          </a:bodyPr>
          <a:lstStyle/>
          <a:p>
            <a:pPr marL="0" indent="0" algn="just">
              <a:buNone/>
            </a:pPr>
            <a:r>
              <a:rPr lang="ru-RU" sz="2200" dirty="0" smtClean="0">
                <a:latin typeface="Times New Roman" pitchFamily="18" charset="0"/>
                <a:cs typeface="Times New Roman" pitchFamily="18" charset="0"/>
              </a:rPr>
              <a:t>При укладке смеси асфальтоукладчик выполняет следующие операции: прием смеси из транспортного средства на ходу без остановки работ; транспортирование смеси к рабочим органам; распределение смеси по ширине укладываемой полосы покрытия; разравнивание и предварительное уплотнение смеси автоматическим обеспечением заданной ровности покрытия в продольном и поперечном направление высокой точностью;  </a:t>
            </a:r>
            <a:r>
              <a:rPr lang="ru-RU" sz="2200" dirty="0" err="1" smtClean="0">
                <a:latin typeface="Times New Roman" pitchFamily="18" charset="0"/>
                <a:cs typeface="Times New Roman" pitchFamily="18" charset="0"/>
              </a:rPr>
              <a:t>выглаживание</a:t>
            </a:r>
            <a:r>
              <a:rPr lang="ru-RU" sz="2200" dirty="0" smtClean="0">
                <a:latin typeface="Times New Roman" pitchFamily="18" charset="0"/>
                <a:cs typeface="Times New Roman" pitchFamily="18" charset="0"/>
              </a:rPr>
              <a:t> и отделка верхнего слоя покрытия.</a:t>
            </a:r>
          </a:p>
        </p:txBody>
      </p:sp>
      <p:pic>
        <p:nvPicPr>
          <p:cNvPr id="1028" name="Picture 4" descr="Асфальтоукладчик в работе"/>
          <p:cNvPicPr>
            <a:picLocks noChangeAspect="1" noChangeArrowheads="1"/>
          </p:cNvPicPr>
          <p:nvPr/>
        </p:nvPicPr>
        <p:blipFill>
          <a:blip r:embed="rId2" cstate="print"/>
          <a:srcRect/>
          <a:stretch>
            <a:fillRect/>
          </a:stretch>
        </p:blipFill>
        <p:spPr bwMode="auto">
          <a:xfrm>
            <a:off x="1907704" y="2636912"/>
            <a:ext cx="6120680" cy="3894518"/>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214290"/>
            <a:ext cx="8229600" cy="2422622"/>
          </a:xfrm>
        </p:spPr>
        <p:txBody>
          <a:bodyPr>
            <a:normAutofit/>
          </a:bodyPr>
          <a:lstStyle/>
          <a:p>
            <a:pPr marL="0" indent="0" algn="just">
              <a:buNone/>
            </a:pPr>
            <a:r>
              <a:rPr lang="ru-RU" sz="2200" dirty="0" smtClean="0">
                <a:latin typeface="Times New Roman" pitchFamily="18" charset="0"/>
                <a:cs typeface="Times New Roman" pitchFamily="18" charset="0"/>
              </a:rPr>
              <a:t>Благодаря электронной системе управления в современных </a:t>
            </a:r>
            <a:r>
              <a:rPr lang="ru-RU" sz="2200" dirty="0" err="1" smtClean="0">
                <a:latin typeface="Times New Roman" pitchFamily="18" charset="0"/>
                <a:cs typeface="Times New Roman" pitchFamily="18" charset="0"/>
              </a:rPr>
              <a:t>асфальтоукладчиках</a:t>
            </a:r>
            <a:r>
              <a:rPr lang="ru-RU" sz="2200" dirty="0" smtClean="0">
                <a:latin typeface="Times New Roman" pitchFamily="18" charset="0"/>
                <a:cs typeface="Times New Roman" pitchFamily="18" charset="0"/>
              </a:rPr>
              <a:t> автоматизирован процесс распределения, подачи и укладки материала. Так же может быть установлен датчик уклона, контроля подачи материала, высоты, контроля угла наклона плиты относительно горизонта, контроля толщины укладываемого слоя.</a:t>
            </a:r>
          </a:p>
          <a:p>
            <a:pPr>
              <a:buNone/>
            </a:pPr>
            <a:endParaRPr lang="ru-RU" dirty="0"/>
          </a:p>
        </p:txBody>
      </p:sp>
      <p:pic>
        <p:nvPicPr>
          <p:cNvPr id="70658" name="Picture 2" descr="http://img.vl.ru/i/news/add_files/big105350ecd31cc01057a6af16f477f45c844bd2.jpg"/>
          <p:cNvPicPr>
            <a:picLocks noChangeAspect="1" noChangeArrowheads="1"/>
          </p:cNvPicPr>
          <p:nvPr/>
        </p:nvPicPr>
        <p:blipFill>
          <a:blip r:embed="rId2" cstate="print"/>
          <a:srcRect/>
          <a:stretch>
            <a:fillRect/>
          </a:stretch>
        </p:blipFill>
        <p:spPr bwMode="auto">
          <a:xfrm>
            <a:off x="1259632" y="2276872"/>
            <a:ext cx="7236296" cy="4581128"/>
          </a:xfrm>
          <a:prstGeom prst="rect">
            <a:avLst/>
          </a:prstGeom>
          <a:ln>
            <a:noFill/>
          </a:ln>
          <a:effectLst>
            <a:softEdge rad="317500"/>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0"/>
            <a:ext cx="9001156" cy="4572000"/>
          </a:xfrm>
        </p:spPr>
        <p:txBody>
          <a:bodyPr>
            <a:noAutofit/>
          </a:bodyPr>
          <a:lstStyle/>
          <a:p>
            <a:pPr marL="0" indent="0" algn="just">
              <a:buNone/>
            </a:pPr>
            <a:r>
              <a:rPr lang="ru-RU" sz="2200" dirty="0" smtClean="0">
                <a:latin typeface="Times New Roman" pitchFamily="18" charset="0"/>
                <a:cs typeface="Times New Roman" pitchFamily="18" charset="0"/>
              </a:rPr>
              <a:t>Качественное строительство покрытия невозможно выполнить без использования для управления рабочим органом укладчика автоматики нивелирования, разве что небольших по площади, разрозненных участков. При строительстве не сложных объектов на укладчике устанавливают, как минимум, датчики контроля подачи материала на распределительный шнек, датчик уклона, контролирующий угол наклона плиты к горизонту, один или два датчика высоты, контролирующих толщину укладываемого слоя. На ответственных объектах, особенно на укладке широкой полосы дорожной одежды, при раздвинутой плите, используют более сложные системы автоматики нивелирования. АСУ для асфальтоукладчиков и других СДМ по способу передачи и обработки управляющего сигнала делятся на цифровые и аналоговые. Цифровые приборы создаются с учетом максимального использования последних достижений в области компьютерных технологий. Системы автоматики нивелирования, комплектуемые на их основе, универсальны, многофункциональны, предоставляют возможность применения различных сочетаний датчиков, например в один комплект АСУ может входить ультразвуковой бесконтактный датчик высоты и датчик-приемник лазерных плоскостей.</a:t>
            </a:r>
            <a:endParaRPr lang="ru-RU" sz="22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normAutofit fontScale="77500" lnSpcReduction="20000"/>
          </a:bodyPr>
          <a:lstStyle/>
          <a:p>
            <a:r>
              <a:rPr lang="ru-RU" dirty="0" smtClean="0"/>
              <a:t>тип ходовой части (колесные, гусеничные, комбинированные, рельсовые); </a:t>
            </a:r>
          </a:p>
          <a:p>
            <a:r>
              <a:rPr lang="ru-RU" dirty="0" smtClean="0"/>
              <a:t>ширина укладки (в метрах); </a:t>
            </a:r>
          </a:p>
          <a:p>
            <a:r>
              <a:rPr lang="ru-RU" dirty="0" smtClean="0"/>
              <a:t>толщина укладываемого слоя (в миллиметрах); </a:t>
            </a:r>
          </a:p>
          <a:p>
            <a:r>
              <a:rPr lang="ru-RU" dirty="0" smtClean="0"/>
              <a:t>производительность (тонн в час); </a:t>
            </a:r>
          </a:p>
          <a:p>
            <a:r>
              <a:rPr lang="ru-RU" dirty="0" smtClean="0"/>
              <a:t>способ приема смеси (бункерный, </a:t>
            </a:r>
            <a:r>
              <a:rPr lang="ru-RU" dirty="0" err="1" smtClean="0"/>
              <a:t>безбункерный</a:t>
            </a:r>
            <a:r>
              <a:rPr lang="ru-RU" dirty="0" smtClean="0"/>
              <a:t>); </a:t>
            </a:r>
          </a:p>
          <a:p>
            <a:r>
              <a:rPr lang="ru-RU" dirty="0" smtClean="0"/>
              <a:t>вместимость приемного бункера (м.куб); </a:t>
            </a:r>
          </a:p>
          <a:p>
            <a:r>
              <a:rPr lang="ru-RU" dirty="0" smtClean="0"/>
              <a:t>рабочая скорость укладки (метры в минуту); </a:t>
            </a:r>
          </a:p>
          <a:p>
            <a:r>
              <a:rPr lang="ru-RU" dirty="0" smtClean="0"/>
              <a:t>транспортная скорость (км/ч); </a:t>
            </a:r>
          </a:p>
          <a:p>
            <a:r>
              <a:rPr lang="ru-RU" dirty="0" smtClean="0"/>
              <a:t>мощность двигателя (кВт); </a:t>
            </a:r>
          </a:p>
          <a:p>
            <a:r>
              <a:rPr lang="ru-RU" dirty="0" smtClean="0"/>
              <a:t>тип подогрева выглаживающей плиты (газовый, электрический); </a:t>
            </a:r>
          </a:p>
          <a:p>
            <a:r>
              <a:rPr lang="ru-RU" dirty="0" smtClean="0"/>
              <a:t>масса машины; </a:t>
            </a:r>
          </a:p>
          <a:p>
            <a:r>
              <a:rPr lang="ru-RU" dirty="0" smtClean="0"/>
              <a:t>габаритные размеры.</a:t>
            </a:r>
            <a:endParaRPr lang="ru-RU" dirty="0"/>
          </a:p>
        </p:txBody>
      </p:sp>
      <p:sp>
        <p:nvSpPr>
          <p:cNvPr id="4" name="Заголовок 3"/>
          <p:cNvSpPr>
            <a:spLocks noGrp="1"/>
          </p:cNvSpPr>
          <p:nvPr>
            <p:ph type="title"/>
          </p:nvPr>
        </p:nvSpPr>
        <p:spPr/>
        <p:txBody>
          <a:bodyPr>
            <a:normAutofit fontScale="90000"/>
          </a:bodyPr>
          <a:lstStyle/>
          <a:p>
            <a:pPr algn="ctr"/>
            <a:r>
              <a:rPr lang="ru-RU" b="1" i="1" dirty="0" smtClean="0"/>
              <a:t>Основные характеристики асфальтоукладчика</a:t>
            </a:r>
            <a:endParaRPr lang="ru-RU" b="1" i="1"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88640"/>
            <a:ext cx="8229600" cy="792088"/>
          </a:xfrm>
        </p:spPr>
        <p:txBody>
          <a:bodyPr>
            <a:normAutofit fontScale="90000"/>
          </a:bodyPr>
          <a:lstStyle/>
          <a:p>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b="1" i="1" dirty="0" smtClean="0">
                <a:effectLst>
                  <a:outerShdw blurRad="38100" dist="38100" dir="2700000" algn="tl">
                    <a:srgbClr val="000000">
                      <a:alpha val="43137"/>
                    </a:srgbClr>
                  </a:outerShdw>
                </a:effectLst>
                <a:latin typeface="Times New Roman" pitchFamily="18" charset="0"/>
                <a:cs typeface="Times New Roman" pitchFamily="18" charset="0"/>
              </a:rPr>
            </a:b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b="1" i="1" dirty="0" smtClean="0">
                <a:effectLst>
                  <a:outerShdw blurRad="38100" dist="38100" dir="2700000" algn="tl">
                    <a:srgbClr val="000000">
                      <a:alpha val="43137"/>
                    </a:srgbClr>
                  </a:outerShdw>
                </a:effectLst>
                <a:latin typeface="Times New Roman" pitchFamily="18" charset="0"/>
                <a:cs typeface="Times New Roman" pitchFamily="18" charset="0"/>
              </a:rPr>
            </a:b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b="1" i="1" dirty="0" smtClean="0">
                <a:effectLst>
                  <a:outerShdw blurRad="38100" dist="38100" dir="2700000" algn="tl">
                    <a:srgbClr val="000000">
                      <a:alpha val="43137"/>
                    </a:srgbClr>
                  </a:outerShdw>
                </a:effectLst>
                <a:latin typeface="Times New Roman" pitchFamily="18" charset="0"/>
                <a:cs typeface="Times New Roman" pitchFamily="18" charset="0"/>
              </a:rPr>
            </a:b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b="1" i="1" dirty="0" smtClean="0">
                <a:effectLst>
                  <a:outerShdw blurRad="38100" dist="38100" dir="2700000" algn="tl">
                    <a:srgbClr val="000000">
                      <a:alpha val="43137"/>
                    </a:srgbClr>
                  </a:outerShdw>
                </a:effectLst>
                <a:latin typeface="Times New Roman" pitchFamily="18" charset="0"/>
                <a:cs typeface="Times New Roman" pitchFamily="18" charset="0"/>
              </a:rPr>
            </a:b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b="1" i="1" dirty="0" smtClean="0">
                <a:effectLst>
                  <a:outerShdw blurRad="38100" dist="38100" dir="2700000" algn="tl">
                    <a:srgbClr val="000000">
                      <a:alpha val="43137"/>
                    </a:srgbClr>
                  </a:outerShdw>
                </a:effectLst>
                <a:latin typeface="Times New Roman" pitchFamily="18" charset="0"/>
                <a:cs typeface="Times New Roman" pitchFamily="18" charset="0"/>
              </a:rPr>
            </a:b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b="1" i="1" dirty="0" smtClean="0">
                <a:effectLst>
                  <a:outerShdw blurRad="38100" dist="38100" dir="2700000" algn="tl">
                    <a:srgbClr val="000000">
                      <a:alpha val="43137"/>
                    </a:srgbClr>
                  </a:outerShdw>
                </a:effectLst>
                <a:latin typeface="Times New Roman" pitchFamily="18" charset="0"/>
                <a:cs typeface="Times New Roman" pitchFamily="18" charset="0"/>
              </a:rPr>
            </a:b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b="1" i="1"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dirty="0"/>
          </a:p>
        </p:txBody>
      </p:sp>
      <p:sp>
        <p:nvSpPr>
          <p:cNvPr id="2" name="Содержимое 1"/>
          <p:cNvSpPr>
            <a:spLocks noGrp="1"/>
          </p:cNvSpPr>
          <p:nvPr>
            <p:ph type="subTitle" idx="4294967295"/>
          </p:nvPr>
        </p:nvSpPr>
        <p:spPr>
          <a:xfrm>
            <a:off x="838200" y="3700463"/>
            <a:ext cx="8305800" cy="1143000"/>
          </a:xfrm>
        </p:spPr>
        <p:txBody>
          <a:bodyPr>
            <a:normAutofit fontScale="25000" lnSpcReduction="20000"/>
          </a:bodyPr>
          <a:lstStyle/>
          <a:p>
            <a:pPr marL="0" indent="0" algn="ctr">
              <a:buNone/>
            </a:pPr>
            <a:endParaRPr lang="en-US" sz="4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endParaRPr lang="ru-RU" sz="4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buNone/>
            </a:pPr>
            <a:endParaRPr lang="ru-RU" sz="2800" dirty="0" smtClean="0">
              <a:latin typeface="Times New Roman" pitchFamily="18" charset="0"/>
              <a:cs typeface="Times New Roman" pitchFamily="18" charset="0"/>
            </a:endParaRPr>
          </a:p>
          <a:p>
            <a:pPr marL="0" indent="0" algn="just">
              <a:buNone/>
            </a:pP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 </a:t>
            </a:r>
          </a:p>
          <a:p>
            <a:pPr marL="0" indent="0" algn="just">
              <a:buNone/>
            </a:pP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1028" name="Picture 4" descr="C:\Documents and Settings\didenko\Мои документы\Мои рисунки\i009-001-207364326.jpg"/>
          <p:cNvPicPr>
            <a:picLocks noChangeAspect="1" noChangeArrowheads="1"/>
          </p:cNvPicPr>
          <p:nvPr/>
        </p:nvPicPr>
        <p:blipFill>
          <a:blip r:embed="rId2" cstate="print"/>
          <a:srcRect/>
          <a:stretch>
            <a:fillRect/>
          </a:stretch>
        </p:blipFill>
        <p:spPr bwMode="auto">
          <a:xfrm>
            <a:off x="827584" y="1556792"/>
            <a:ext cx="7560840" cy="3616054"/>
          </a:xfrm>
          <a:prstGeom prst="rect">
            <a:avLst/>
          </a:prstGeom>
          <a:noFill/>
        </p:spPr>
      </p:pic>
      <p:sp>
        <p:nvSpPr>
          <p:cNvPr id="7" name="Прямоугольник 6"/>
          <p:cNvSpPr/>
          <p:nvPr/>
        </p:nvSpPr>
        <p:spPr>
          <a:xfrm>
            <a:off x="683568" y="188640"/>
            <a:ext cx="8280920" cy="1107996"/>
          </a:xfrm>
          <a:prstGeom prst="rect">
            <a:avLst/>
          </a:prstGeom>
        </p:spPr>
        <p:txBody>
          <a:bodyPr wrap="square">
            <a:spAutoFit/>
          </a:bodyPr>
          <a:lstStyle/>
          <a:p>
            <a:pPr algn="ct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Технологическая схема </a:t>
            </a:r>
            <a:r>
              <a:rPr lang="ru-RU" sz="2400" b="1" i="1" dirty="0" err="1" smtClean="0">
                <a:effectLst>
                  <a:outerShdw blurRad="38100" dist="38100" dir="2700000" algn="tl">
                    <a:srgbClr val="000000">
                      <a:alpha val="43137"/>
                    </a:srgbClr>
                  </a:outerShdw>
                </a:effectLst>
                <a:latin typeface="Times New Roman" pitchFamily="18" charset="0"/>
                <a:cs typeface="Times New Roman" pitchFamily="18" charset="0"/>
              </a:rPr>
              <a:t>асфальтобетоноукладчика</a:t>
            </a: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 тяжёлого типа на гусеничном ходу:</a:t>
            </a:r>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b="1" i="1"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dirty="0"/>
          </a:p>
        </p:txBody>
      </p:sp>
      <p:sp>
        <p:nvSpPr>
          <p:cNvPr id="8" name="Прямоугольник 7"/>
          <p:cNvSpPr/>
          <p:nvPr/>
        </p:nvSpPr>
        <p:spPr>
          <a:xfrm>
            <a:off x="467544" y="5373216"/>
            <a:ext cx="8676456" cy="923330"/>
          </a:xfrm>
          <a:prstGeom prst="rect">
            <a:avLst/>
          </a:prstGeom>
        </p:spPr>
        <p:txBody>
          <a:bodyPr wrap="square">
            <a:spAutoFit/>
          </a:bodyPr>
          <a:lstStyle/>
          <a:p>
            <a:r>
              <a:rPr lang="ru-RU" dirty="0" smtClean="0">
                <a:solidFill>
                  <a:schemeClr val="bg1"/>
                </a:solidFill>
              </a:rPr>
              <a:t>1 — шиберные заслонки; 2 — бункер; 3 — буферные</a:t>
            </a:r>
            <a:r>
              <a:rPr lang="en-US" dirty="0" smtClean="0">
                <a:solidFill>
                  <a:schemeClr val="bg1"/>
                </a:solidFill>
              </a:rPr>
              <a:t> </a:t>
            </a:r>
            <a:r>
              <a:rPr lang="ru-RU" dirty="0" smtClean="0">
                <a:solidFill>
                  <a:schemeClr val="bg1"/>
                </a:solidFill>
              </a:rPr>
              <a:t>ролики; 4 — гусеничный ход; 5 — скребковые питатели; 6 — распределяющие шнеки; 7 — трамбующий брус; 8 — выглаживающая плита.</a:t>
            </a:r>
            <a:endParaRPr lang="ru-RU"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68760"/>
            <a:ext cx="8229600" cy="4827240"/>
          </a:xfrm>
        </p:spPr>
        <p:txBody>
          <a:bodyPr>
            <a:normAutofit fontScale="92500" lnSpcReduction="20000"/>
          </a:bodyPr>
          <a:lstStyle/>
          <a:p>
            <a:pPr>
              <a:buNone/>
            </a:pPr>
            <a:r>
              <a:rPr lang="ru-RU" dirty="0" smtClean="0"/>
              <a:t>В зависимости от производительности различают асфальтоукладчики тяжёлого (100 </a:t>
            </a:r>
            <a:r>
              <a:rPr lang="ru-RU" i="1" dirty="0" smtClean="0"/>
              <a:t>т/ч</a:t>
            </a:r>
            <a:r>
              <a:rPr lang="ru-RU" dirty="0" smtClean="0"/>
              <a:t>) и лёгкого (25—50 </a:t>
            </a:r>
            <a:r>
              <a:rPr lang="ru-RU" i="1" dirty="0" smtClean="0"/>
              <a:t>т/ ч</a:t>
            </a:r>
            <a:r>
              <a:rPr lang="ru-RU" dirty="0" smtClean="0"/>
              <a:t>) типа. Тяжёлого типа применяют на объектах дорожного строительства с большим объёмом работ, при повышенных требованиях к качеству укладки смеси, лёгкого типа используют для выполнения вспомогательных работ незначительного объёма. Смесь, поступившая в бункер асфальтоукладчика из самосвала, подаётся скребковыми питателями к шнекам, распределяющим её по ширине укладываемой полосы. Разравнивание и предварительное уплотнение смеси осуществляется трамбующим брусом, а </a:t>
            </a:r>
            <a:r>
              <a:rPr lang="ru-RU" dirty="0" err="1" smtClean="0"/>
              <a:t>отделкаповерхности</a:t>
            </a:r>
            <a:r>
              <a:rPr lang="ru-RU" dirty="0" smtClean="0"/>
              <a:t> покрытия — выглаживающей плитой. Для предотвращения прилипания смеси плита обогревается специальным устройством.</a:t>
            </a:r>
          </a:p>
          <a:p>
            <a:pPr>
              <a:buNone/>
            </a:pPr>
            <a:endParaRPr lang="ru-RU" dirty="0"/>
          </a:p>
        </p:txBody>
      </p:sp>
      <p:sp>
        <p:nvSpPr>
          <p:cNvPr id="3" name="Заголовок 2"/>
          <p:cNvSpPr>
            <a:spLocks noGrp="1"/>
          </p:cNvSpPr>
          <p:nvPr>
            <p:ph type="title"/>
          </p:nvPr>
        </p:nvSpPr>
        <p:spPr/>
        <p:txBody>
          <a:bodyPr>
            <a:normAutofit fontScale="90000"/>
          </a:bodyPr>
          <a:lstStyle/>
          <a:p>
            <a:pPr algn="ctr"/>
            <a:r>
              <a:rPr lang="ru-RU" sz="3600" i="1" dirty="0" smtClean="0"/>
              <a:t/>
            </a:r>
            <a:br>
              <a:rPr lang="ru-RU" sz="3600" i="1" dirty="0" smtClean="0"/>
            </a:br>
            <a:r>
              <a:rPr lang="ru-RU" sz="3600" b="1" i="1" dirty="0" smtClean="0"/>
              <a:t>Принцип работы асфальтоукладчика</a:t>
            </a:r>
            <a:r>
              <a:rPr lang="ru-RU" b="1" dirty="0" smtClean="0"/>
              <a:t/>
            </a:r>
            <a:br>
              <a:rPr lang="ru-RU" b="1" dirty="0" smtClean="0"/>
            </a:br>
            <a:endParaRPr lang="ru-RU"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661</TotalTime>
  <Words>1173</Words>
  <Application>Microsoft Office PowerPoint</Application>
  <PresentationFormat>Экран (4:3)</PresentationFormat>
  <Paragraphs>74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Бумажная</vt:lpstr>
      <vt:lpstr>Асфальтоукладчик </vt:lpstr>
      <vt:lpstr>Цели и задачи </vt:lpstr>
      <vt:lpstr>Слайд 3</vt:lpstr>
      <vt:lpstr>Слайд 4</vt:lpstr>
      <vt:lpstr>Слайд 5</vt:lpstr>
      <vt:lpstr>Слайд 6</vt:lpstr>
      <vt:lpstr>Основные характеристики асфальтоукладчика</vt:lpstr>
      <vt:lpstr>       </vt:lpstr>
      <vt:lpstr> Принцип работы асфальтоукладчика </vt:lpstr>
      <vt:lpstr>Целесообразность применения</vt:lpstr>
      <vt:lpstr>Слайд 11</vt:lpstr>
      <vt:lpstr>Слайд 12</vt:lpstr>
      <vt:lpstr>Слайд 13</vt:lpstr>
      <vt:lpstr>Слайд 14</vt:lpstr>
      <vt:lpstr>  Специальные типы асфальтоукладчиков</vt:lpstr>
      <vt:lpstr>Слайд 16</vt:lpstr>
      <vt:lpstr>Слайд 17</vt:lpstr>
      <vt:lpstr>Отечественные и зарубежные производители асфальтоукладчиков </vt:lpstr>
      <vt:lpstr>Контрольные вопросы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Асфальтоукладчик </dc:title>
  <dc:creator>Администратор</dc:creator>
  <cp:lastModifiedBy>didenko</cp:lastModifiedBy>
  <cp:revision>51</cp:revision>
  <dcterms:created xsi:type="dcterms:W3CDTF">2015-11-07T23:02:23Z</dcterms:created>
  <dcterms:modified xsi:type="dcterms:W3CDTF">2016-12-09T12:45:01Z</dcterms:modified>
</cp:coreProperties>
</file>