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1"/>
  </p:handoutMasterIdLst>
  <p:sldIdLst>
    <p:sldId id="265" r:id="rId2"/>
    <p:sldId id="266" r:id="rId3"/>
    <p:sldId id="258" r:id="rId4"/>
    <p:sldId id="259" r:id="rId5"/>
    <p:sldId id="261" r:id="rId6"/>
    <p:sldId id="262" r:id="rId7"/>
    <p:sldId id="263" r:id="rId8"/>
    <p:sldId id="264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86" autoAdjust="0"/>
  </p:normalViewPr>
  <p:slideViewPr>
    <p:cSldViewPr>
      <p:cViewPr varScale="1">
        <p:scale>
          <a:sx n="105" d="100"/>
          <a:sy n="105" d="100"/>
        </p:scale>
        <p:origin x="-13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2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952AF-52EF-431E-8CB8-D6926A7762CB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9270C-3548-4EE0-91C9-D6926BF30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472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32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391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544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132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05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420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80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874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604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337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857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15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288032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4800" b="1" dirty="0">
                <a:solidFill>
                  <a:prstClr val="black"/>
                </a:solidFill>
                <a:latin typeface="Arial Black" pitchFamily="34" charset="0"/>
                <a:ea typeface="+mn-ea"/>
                <a:cs typeface="Aharoni" pitchFamily="2" charset="-79"/>
              </a:rPr>
              <a:t>Альтернатива газону</a:t>
            </a:r>
            <a:br>
              <a:rPr lang="ru-RU" sz="4800" b="1" dirty="0">
                <a:solidFill>
                  <a:prstClr val="black"/>
                </a:solidFill>
                <a:latin typeface="Arial Black" pitchFamily="34" charset="0"/>
                <a:ea typeface="+mn-ea"/>
                <a:cs typeface="Aharoni" pitchFamily="2" charset="-79"/>
              </a:rPr>
            </a:br>
            <a:endParaRPr lang="ru-RU" sz="4800" dirty="0"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280920" cy="511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789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/>
            </a:r>
            <a:br>
              <a:rPr lang="ru-RU" sz="16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</a:br>
            <a:r>
              <a:rPr lang="ru-RU" sz="16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2400" b="1" dirty="0" smtClean="0"/>
              <a:t>Презентация </a:t>
            </a:r>
            <a:r>
              <a:rPr lang="ru-RU" sz="2400" b="1" dirty="0"/>
              <a:t>на тему  «Альтернатива газону» поможет  учащимся найти привлекательную и не очень трудоёмкую в плане </a:t>
            </a:r>
            <a:r>
              <a:rPr lang="ru-RU" sz="2400" b="1" dirty="0" smtClean="0"/>
              <a:t>ухода </a:t>
            </a:r>
            <a:r>
              <a:rPr lang="ru-RU" sz="2400" b="1" dirty="0"/>
              <a:t>альтернативу газону. Чем можно заменить газон, если на участке мало места под солнцем и почти вся территория занята плодовыми деревьями? </a:t>
            </a:r>
            <a:r>
              <a:rPr lang="ru-RU" sz="2400" b="1" dirty="0" smtClean="0"/>
              <a:t>Газон </a:t>
            </a:r>
            <a:r>
              <a:rPr lang="ru-RU" sz="2400" b="1" dirty="0"/>
              <a:t>это не только декорация, но еще и титанический труд, постоянная борьба за </a:t>
            </a:r>
            <a:r>
              <a:rPr lang="ru-RU" sz="2400" b="1"/>
              <a:t>его </a:t>
            </a:r>
            <a:r>
              <a:rPr lang="ru-RU" sz="2400" b="1" smtClean="0"/>
              <a:t>существование.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Если Вы не можете уделять своему газону максимум времени, лучше отказаться от него вовсе, отдав предпочтение альтернативе газона.</a:t>
            </a:r>
            <a:r>
              <a:rPr lang="ru-RU" sz="24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</a:br>
            <a:r>
              <a:rPr lang="ru-RU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</a:br>
            <a:r>
              <a:rPr lang="ru-RU" sz="16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/>
            </a:r>
            <a:br>
              <a:rPr lang="ru-RU" sz="16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</a:br>
            <a:r>
              <a:rPr lang="ru-RU" sz="16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</a:br>
            <a:r>
              <a:rPr lang="ru-RU" sz="16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/>
            </a:r>
            <a:br>
              <a:rPr lang="ru-RU" sz="16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</a:br>
            <a:r>
              <a:rPr lang="ru-RU" sz="16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</a:br>
            <a:r>
              <a:rPr lang="ru-RU" sz="16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/>
            </a:r>
            <a:br>
              <a:rPr lang="ru-RU" sz="16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72622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43448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dirty="0" smtClean="0">
                <a:solidFill>
                  <a:srgbClr val="222222"/>
                </a:solidFill>
                <a:latin typeface="Arial"/>
              </a:rPr>
              <a:t/>
            </a:r>
            <a:br>
              <a:rPr lang="ru-RU" sz="2000" dirty="0" smtClean="0">
                <a:solidFill>
                  <a:srgbClr val="222222"/>
                </a:solidFill>
                <a:latin typeface="Arial"/>
              </a:rPr>
            </a:br>
            <a:r>
              <a:rPr lang="ru-RU" sz="2000" dirty="0" smtClean="0">
                <a:solidFill>
                  <a:srgbClr val="222222"/>
                </a:solidFill>
                <a:latin typeface="Arial"/>
              </a:rPr>
              <a:t/>
            </a:r>
            <a:br>
              <a:rPr lang="ru-RU" sz="2000" dirty="0" smtClean="0">
                <a:solidFill>
                  <a:srgbClr val="222222"/>
                </a:solidFill>
                <a:latin typeface="Arial"/>
              </a:rPr>
            </a:br>
            <a:r>
              <a:rPr lang="ru-RU" sz="2000" dirty="0">
                <a:solidFill>
                  <a:srgbClr val="222222"/>
                </a:solidFill>
                <a:latin typeface="Arial"/>
              </a:rPr>
              <a:t/>
            </a:r>
            <a:br>
              <a:rPr lang="ru-RU" sz="2000" dirty="0">
                <a:solidFill>
                  <a:srgbClr val="222222"/>
                </a:solidFill>
                <a:latin typeface="Arial"/>
              </a:rPr>
            </a:br>
            <a:r>
              <a:rPr lang="ru-RU" sz="2000" dirty="0" smtClean="0">
                <a:solidFill>
                  <a:srgbClr val="222222"/>
                </a:solidFill>
                <a:latin typeface="Arial"/>
              </a:rPr>
              <a:t/>
            </a:r>
            <a:br>
              <a:rPr lang="ru-RU" sz="2000" dirty="0" smtClean="0">
                <a:solidFill>
                  <a:srgbClr val="222222"/>
                </a:solidFill>
                <a:latin typeface="Arial"/>
              </a:rPr>
            </a:br>
            <a:r>
              <a:rPr lang="ru-RU" sz="2700" b="1" dirty="0" err="1" smtClean="0">
                <a:solidFill>
                  <a:srgbClr val="222222"/>
                </a:solidFill>
                <a:latin typeface="Arial"/>
              </a:rPr>
              <a:t>Лаурентия</a:t>
            </a:r>
            <a:r>
              <a:rPr lang="ru-RU" sz="2700" b="1" dirty="0" smtClean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2700" b="1" dirty="0">
                <a:solidFill>
                  <a:srgbClr val="222222"/>
                </a:solidFill>
                <a:latin typeface="Arial"/>
              </a:rPr>
              <a:t>речная, способная выдерживать </a:t>
            </a:r>
            <a:r>
              <a:rPr lang="ru-RU" sz="2700" b="1" dirty="0" err="1">
                <a:solidFill>
                  <a:srgbClr val="222222"/>
                </a:solidFill>
                <a:latin typeface="Arial"/>
              </a:rPr>
              <a:t>вытаптывание</a:t>
            </a:r>
            <a:r>
              <a:rPr lang="ru-RU" sz="2700" b="1" dirty="0">
                <a:solidFill>
                  <a:srgbClr val="222222"/>
                </a:solidFill>
                <a:latin typeface="Arial"/>
              </a:rPr>
              <a:t>, долго приживающаяся на новом месте, но затем компенсирующая медленный рост бурным заполнением почвы густым, светлым и очень прочным ковром, укрытым практически до наступления морозов звездочками </a:t>
            </a:r>
            <a:r>
              <a:rPr lang="ru-RU" sz="2700" b="1" dirty="0" smtClean="0">
                <a:solidFill>
                  <a:srgbClr val="222222"/>
                </a:solidFill>
                <a:latin typeface="Arial"/>
              </a:rPr>
              <a:t>белоснежных цветков.</a:t>
            </a:r>
            <a:endParaRPr lang="ru-RU" sz="27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996951"/>
            <a:ext cx="7408333" cy="3129211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24944"/>
            <a:ext cx="7488832" cy="3752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34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1800" b="1" i="0" dirty="0" smtClean="0">
                <a:solidFill>
                  <a:srgbClr val="222222"/>
                </a:solidFill>
                <a:effectLst/>
                <a:latin typeface="Arial"/>
              </a:rPr>
              <a:t/>
            </a:r>
            <a:br>
              <a:rPr lang="ru-RU" sz="1800" b="1" i="0" dirty="0" smtClean="0">
                <a:solidFill>
                  <a:srgbClr val="222222"/>
                </a:solidFill>
                <a:effectLst/>
                <a:latin typeface="Arial"/>
              </a:rPr>
            </a:br>
            <a:r>
              <a:rPr lang="ru-RU" sz="1800" b="1" dirty="0">
                <a:solidFill>
                  <a:srgbClr val="222222"/>
                </a:solidFill>
                <a:latin typeface="Arial"/>
              </a:rPr>
              <a:t/>
            </a:r>
            <a:br>
              <a:rPr lang="ru-RU" sz="1800" b="1" dirty="0">
                <a:solidFill>
                  <a:srgbClr val="222222"/>
                </a:solidFill>
                <a:latin typeface="Arial"/>
              </a:rPr>
            </a:br>
            <a:r>
              <a:rPr lang="ru-RU" sz="1800" b="1" dirty="0" smtClean="0">
                <a:solidFill>
                  <a:srgbClr val="222222"/>
                </a:solidFill>
                <a:latin typeface="Arial"/>
              </a:rPr>
              <a:t/>
            </a:r>
            <a:br>
              <a:rPr lang="ru-RU" sz="1800" b="1" dirty="0" smtClean="0">
                <a:solidFill>
                  <a:srgbClr val="222222"/>
                </a:solidFill>
                <a:latin typeface="Arial"/>
              </a:rPr>
            </a:br>
            <a:r>
              <a:rPr lang="ru-RU" sz="1800" b="1" dirty="0">
                <a:solidFill>
                  <a:srgbClr val="222222"/>
                </a:solidFill>
                <a:latin typeface="Arial"/>
              </a:rPr>
              <a:t/>
            </a:r>
            <a:br>
              <a:rPr lang="ru-RU" sz="1800" b="1" dirty="0">
                <a:solidFill>
                  <a:srgbClr val="222222"/>
                </a:solidFill>
                <a:latin typeface="Arial"/>
              </a:rPr>
            </a:br>
            <a:r>
              <a:rPr lang="ru-RU" sz="1800" b="1" dirty="0" smtClean="0">
                <a:solidFill>
                  <a:srgbClr val="222222"/>
                </a:solidFill>
                <a:latin typeface="Arial"/>
              </a:rPr>
              <a:t/>
            </a:r>
            <a:br>
              <a:rPr lang="ru-RU" sz="1800" b="1" dirty="0" smtClean="0">
                <a:solidFill>
                  <a:srgbClr val="222222"/>
                </a:solidFill>
                <a:latin typeface="Arial"/>
              </a:rPr>
            </a:br>
            <a:r>
              <a:rPr lang="ru-RU" sz="1800" b="1" dirty="0" smtClean="0">
                <a:solidFill>
                  <a:srgbClr val="222222"/>
                </a:solidFill>
                <a:latin typeface="Arial"/>
              </a:rPr>
              <a:t/>
            </a:r>
            <a:br>
              <a:rPr lang="ru-RU" sz="1800" b="1" dirty="0" smtClean="0">
                <a:solidFill>
                  <a:srgbClr val="222222"/>
                </a:solidFill>
                <a:latin typeface="Arial"/>
              </a:rPr>
            </a:br>
            <a:r>
              <a:rPr lang="ru-RU" sz="1800" b="1" dirty="0">
                <a:solidFill>
                  <a:srgbClr val="222222"/>
                </a:solidFill>
                <a:latin typeface="Arial"/>
              </a:rPr>
              <a:t/>
            </a:r>
            <a:br>
              <a:rPr lang="ru-RU" sz="1800" b="1" dirty="0">
                <a:solidFill>
                  <a:srgbClr val="222222"/>
                </a:solidFill>
                <a:latin typeface="Arial"/>
              </a:rPr>
            </a:br>
            <a:r>
              <a:rPr lang="ru-RU" sz="1800" b="1" dirty="0" smtClean="0">
                <a:solidFill>
                  <a:srgbClr val="222222"/>
                </a:solidFill>
                <a:latin typeface="Arial"/>
              </a:rPr>
              <a:t/>
            </a:r>
            <a:br>
              <a:rPr lang="ru-RU" sz="1800" b="1" dirty="0" smtClean="0">
                <a:solidFill>
                  <a:srgbClr val="222222"/>
                </a:solidFill>
                <a:latin typeface="Arial"/>
              </a:rPr>
            </a:br>
            <a:r>
              <a:rPr lang="ru-RU" sz="1800" b="1" dirty="0">
                <a:solidFill>
                  <a:srgbClr val="222222"/>
                </a:solidFill>
                <a:latin typeface="Arial"/>
              </a:rPr>
              <a:t/>
            </a:r>
            <a:br>
              <a:rPr lang="ru-RU" sz="1800" b="1" dirty="0">
                <a:solidFill>
                  <a:srgbClr val="222222"/>
                </a:solidFill>
                <a:latin typeface="Arial"/>
              </a:rPr>
            </a:br>
            <a:r>
              <a:rPr lang="ru-RU" sz="2200" b="1" i="0" dirty="0" err="1" smtClean="0">
                <a:solidFill>
                  <a:srgbClr val="222222"/>
                </a:solidFill>
                <a:effectLst/>
                <a:latin typeface="Arial"/>
              </a:rPr>
              <a:t>Мюленбекия</a:t>
            </a:r>
            <a:r>
              <a:rPr lang="ru-RU" sz="2200" b="0" i="0" dirty="0" smtClean="0">
                <a:solidFill>
                  <a:srgbClr val="222222"/>
                </a:solidFill>
                <a:effectLst/>
                <a:latin typeface="Arial"/>
              </a:rPr>
              <a:t> агрессивно разрастающаяся и быстро распространяющаяся лиана, создающая ковер из круглых миниатюрных глянцевых листьев, любящая весеннюю обрезку и эффектно меняющая окрас осенью;</a:t>
            </a:r>
            <a:br>
              <a:rPr lang="ru-RU" sz="2200" b="0" i="0" dirty="0" smtClean="0">
                <a:solidFill>
                  <a:srgbClr val="222222"/>
                </a:solidFill>
                <a:effectLst/>
                <a:latin typeface="Arial"/>
              </a:rPr>
            </a:br>
            <a:r>
              <a:rPr lang="ru-RU" sz="2200" b="1" i="0" dirty="0" smtClean="0">
                <a:solidFill>
                  <a:srgbClr val="222222"/>
                </a:solidFill>
                <a:effectLst/>
                <a:latin typeface="Arial"/>
              </a:rPr>
              <a:t>Барвинки</a:t>
            </a:r>
            <a:r>
              <a:rPr lang="ru-RU" sz="2200" b="0" i="0" dirty="0" smtClean="0">
                <a:solidFill>
                  <a:srgbClr val="222222"/>
                </a:solidFill>
                <a:effectLst/>
                <a:latin typeface="Arial"/>
              </a:rPr>
              <a:t>, способные создавать плотные покрытия и на солнце, и в тени, красующиеся </a:t>
            </a:r>
            <a:r>
              <a:rPr lang="ru-RU" sz="2200" b="0" i="0" dirty="0" err="1" smtClean="0">
                <a:solidFill>
                  <a:srgbClr val="222222"/>
                </a:solidFill>
                <a:effectLst/>
                <a:latin typeface="Arial"/>
              </a:rPr>
              <a:t>зимнезелеными</a:t>
            </a:r>
            <a:r>
              <a:rPr lang="ru-RU" sz="2200" b="0" i="0" dirty="0" smtClean="0">
                <a:solidFill>
                  <a:srgbClr val="222222"/>
                </a:solidFill>
                <a:effectLst/>
                <a:latin typeface="Arial"/>
              </a:rPr>
              <a:t> листьями на гибких побегах и миловидными цветками;</a:t>
            </a:r>
            <a:br>
              <a:rPr lang="ru-RU" sz="2200" b="0" i="0" dirty="0" smtClean="0">
                <a:solidFill>
                  <a:srgbClr val="222222"/>
                </a:solidFill>
                <a:effectLst/>
                <a:latin typeface="Arial"/>
              </a:rPr>
            </a:br>
            <a:r>
              <a:rPr lang="ru-RU" sz="2200" b="1" i="0" dirty="0" smtClean="0">
                <a:solidFill>
                  <a:srgbClr val="222222"/>
                </a:solidFill>
                <a:effectLst/>
                <a:latin typeface="Arial"/>
              </a:rPr>
              <a:t>Звездчатка ланцетовидная</a:t>
            </a:r>
            <a:r>
              <a:rPr lang="ru-RU" sz="2200" b="0" i="0" dirty="0" smtClean="0">
                <a:solidFill>
                  <a:srgbClr val="222222"/>
                </a:solidFill>
                <a:effectLst/>
                <a:latin typeface="Arial"/>
              </a:rPr>
              <a:t>, способная заполнить даже участки с нехваткой влаги и скудной почвой вокруг стволов деревьев-исполинов и прекрасно подходящая для создания ковров в </a:t>
            </a:r>
            <a:r>
              <a:rPr lang="ru-RU" sz="2200" b="0" i="0" dirty="0" err="1" smtClean="0">
                <a:solidFill>
                  <a:srgbClr val="222222"/>
                </a:solidFill>
                <a:effectLst/>
                <a:latin typeface="Arial"/>
              </a:rPr>
              <a:t>притенении</a:t>
            </a:r>
            <a:r>
              <a:rPr lang="ru-RU" sz="2200" b="0" i="0" dirty="0" smtClean="0">
                <a:solidFill>
                  <a:srgbClr val="222222"/>
                </a:solidFill>
                <a:effectLst/>
                <a:latin typeface="Arial"/>
              </a:rPr>
              <a:t>;</a:t>
            </a:r>
            <a:br>
              <a:rPr lang="ru-RU" sz="2200" b="0" i="0" dirty="0" smtClean="0">
                <a:solidFill>
                  <a:srgbClr val="222222"/>
                </a:solidFill>
                <a:effectLst/>
                <a:latin typeface="Arial"/>
              </a:rPr>
            </a:b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573016"/>
            <a:ext cx="8229600" cy="2553147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01008"/>
            <a:ext cx="6048672" cy="315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349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-1156871"/>
            <a:ext cx="8640960" cy="760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 smtClean="0">
              <a:solidFill>
                <a:srgbClr val="222222"/>
              </a:solidFill>
              <a:latin typeface="Arial"/>
              <a:ea typeface="+mj-ea"/>
              <a:cs typeface="+mj-cs"/>
            </a:endParaRPr>
          </a:p>
          <a:p>
            <a:endParaRPr lang="ru-RU" sz="2200" b="1" dirty="0">
              <a:solidFill>
                <a:srgbClr val="222222"/>
              </a:solidFill>
              <a:latin typeface="Arial"/>
              <a:ea typeface="+mj-ea"/>
              <a:cs typeface="+mj-cs"/>
            </a:endParaRPr>
          </a:p>
          <a:p>
            <a:endParaRPr lang="ru-RU" sz="2200" b="1" dirty="0" smtClean="0">
              <a:solidFill>
                <a:srgbClr val="222222"/>
              </a:solidFill>
              <a:latin typeface="Arial"/>
              <a:ea typeface="+mj-ea"/>
              <a:cs typeface="+mj-cs"/>
            </a:endParaRPr>
          </a:p>
          <a:p>
            <a:endParaRPr lang="ru-RU" sz="2200" b="1" dirty="0">
              <a:solidFill>
                <a:srgbClr val="222222"/>
              </a:solidFill>
              <a:latin typeface="Arial"/>
              <a:ea typeface="+mj-ea"/>
              <a:cs typeface="+mj-cs"/>
            </a:endParaRPr>
          </a:p>
          <a:p>
            <a:r>
              <a:rPr lang="ru-RU" sz="2500" b="1" dirty="0" err="1" smtClean="0">
                <a:solidFill>
                  <a:srgbClr val="222222"/>
                </a:solidFill>
                <a:latin typeface="Arial"/>
                <a:ea typeface="+mj-ea"/>
                <a:cs typeface="+mj-cs"/>
              </a:rPr>
              <a:t>рыжник</a:t>
            </a:r>
            <a:r>
              <a:rPr lang="ru-RU" sz="2500" b="1" dirty="0" smtClean="0">
                <a:solidFill>
                  <a:srgbClr val="222222"/>
                </a:solidFill>
                <a:latin typeface="Arial"/>
                <a:ea typeface="+mj-ea"/>
                <a:cs typeface="+mj-cs"/>
              </a:rPr>
              <a:t> </a:t>
            </a:r>
            <a:r>
              <a:rPr lang="ru-RU" sz="2500" b="1" dirty="0">
                <a:solidFill>
                  <a:srgbClr val="222222"/>
                </a:solidFill>
                <a:latin typeface="Arial"/>
                <a:ea typeface="+mj-ea"/>
                <a:cs typeface="+mj-cs"/>
              </a:rPr>
              <a:t>гладкий</a:t>
            </a:r>
            <a:r>
              <a:rPr lang="ru-RU" sz="2500" dirty="0">
                <a:solidFill>
                  <a:srgbClr val="222222"/>
                </a:solidFill>
                <a:latin typeface="Arial"/>
                <a:ea typeface="+mj-ea"/>
                <a:cs typeface="+mj-cs"/>
              </a:rPr>
              <a:t>, известный среди дизайнеров как </a:t>
            </a:r>
            <a:r>
              <a:rPr lang="ru-RU" sz="2500" dirty="0" err="1">
                <a:solidFill>
                  <a:srgbClr val="222222"/>
                </a:solidFill>
                <a:latin typeface="Arial"/>
                <a:ea typeface="+mj-ea"/>
                <a:cs typeface="+mj-cs"/>
              </a:rPr>
              <a:t>green</a:t>
            </a:r>
            <a:r>
              <a:rPr lang="ru-RU" sz="2500" dirty="0">
                <a:solidFill>
                  <a:srgbClr val="222222"/>
                </a:solidFill>
                <a:latin typeface="Arial"/>
                <a:ea typeface="+mj-ea"/>
                <a:cs typeface="+mj-cs"/>
              </a:rPr>
              <a:t> </a:t>
            </a:r>
            <a:r>
              <a:rPr lang="ru-RU" sz="2500" dirty="0" err="1">
                <a:solidFill>
                  <a:srgbClr val="222222"/>
                </a:solidFill>
                <a:latin typeface="Arial"/>
                <a:ea typeface="+mj-ea"/>
                <a:cs typeface="+mj-cs"/>
              </a:rPr>
              <a:t>carpet</a:t>
            </a:r>
            <a:r>
              <a:rPr lang="ru-RU" sz="2500" dirty="0">
                <a:solidFill>
                  <a:srgbClr val="222222"/>
                </a:solidFill>
                <a:latin typeface="Arial"/>
                <a:ea typeface="+mj-ea"/>
                <a:cs typeface="+mj-cs"/>
              </a:rPr>
              <a:t>, засухоустойчивый, создающий плотное покрытие мелколистный </a:t>
            </a:r>
            <a:r>
              <a:rPr lang="ru-RU" sz="2500" dirty="0" err="1">
                <a:solidFill>
                  <a:srgbClr val="222222"/>
                </a:solidFill>
                <a:latin typeface="Arial"/>
                <a:ea typeface="+mj-ea"/>
                <a:cs typeface="+mj-cs"/>
              </a:rPr>
              <a:t>почвопокровник</a:t>
            </a:r>
            <a:r>
              <a:rPr lang="ru-RU" sz="2500" dirty="0">
                <a:solidFill>
                  <a:srgbClr val="222222"/>
                </a:solidFill>
                <a:latin typeface="Arial"/>
                <a:ea typeface="+mj-ea"/>
                <a:cs typeface="+mj-cs"/>
              </a:rPr>
              <a:t>, меняющий осенью яркий травянистый окрас на бронзовый;</a:t>
            </a:r>
            <a:br>
              <a:rPr lang="ru-RU" sz="2500" dirty="0">
                <a:solidFill>
                  <a:srgbClr val="222222"/>
                </a:solidFill>
                <a:latin typeface="Arial"/>
                <a:ea typeface="+mj-ea"/>
                <a:cs typeface="+mj-cs"/>
              </a:rPr>
            </a:br>
            <a:r>
              <a:rPr lang="ru-RU" sz="2500" b="1" dirty="0" err="1">
                <a:solidFill>
                  <a:srgbClr val="222222"/>
                </a:solidFill>
                <a:latin typeface="Arial"/>
                <a:ea typeface="+mj-ea"/>
                <a:cs typeface="+mj-cs"/>
              </a:rPr>
              <a:t>Мазус</a:t>
            </a:r>
            <a:r>
              <a:rPr lang="ru-RU" sz="2500" b="1" dirty="0">
                <a:solidFill>
                  <a:srgbClr val="222222"/>
                </a:solidFill>
                <a:latin typeface="Arial"/>
                <a:ea typeface="+mj-ea"/>
                <a:cs typeface="+mj-cs"/>
              </a:rPr>
              <a:t> ползучий</a:t>
            </a:r>
            <a:r>
              <a:rPr lang="ru-RU" sz="2500" dirty="0">
                <a:solidFill>
                  <a:srgbClr val="222222"/>
                </a:solidFill>
                <a:latin typeface="Arial"/>
                <a:ea typeface="+mj-ea"/>
                <a:cs typeface="+mj-cs"/>
              </a:rPr>
              <a:t>, под напоминающими львиный зев цветками которого практически полностью скрыт упругий ковер из ползучих побегов и ажурной листвы;</a:t>
            </a:r>
            <a:br>
              <a:rPr lang="ru-RU" sz="2500" dirty="0">
                <a:solidFill>
                  <a:srgbClr val="222222"/>
                </a:solidFill>
                <a:latin typeface="Arial"/>
                <a:ea typeface="+mj-ea"/>
                <a:cs typeface="+mj-cs"/>
              </a:rPr>
            </a:br>
            <a:r>
              <a:rPr lang="ru-RU" sz="2500" b="1" dirty="0">
                <a:solidFill>
                  <a:srgbClr val="222222"/>
                </a:solidFill>
                <a:latin typeface="Arial"/>
                <a:ea typeface="+mj-ea"/>
                <a:cs typeface="+mj-cs"/>
              </a:rPr>
              <a:t>Мшанка шиловидная</a:t>
            </a:r>
            <a:r>
              <a:rPr lang="ru-RU" sz="2500" dirty="0">
                <a:solidFill>
                  <a:srgbClr val="222222"/>
                </a:solidFill>
                <a:latin typeface="Arial"/>
                <a:ea typeface="+mj-ea"/>
                <a:cs typeface="+mj-cs"/>
              </a:rPr>
              <a:t>, или шотландский мох, создающий похожую на плотную губку ковер, весной укрывающийся россыпью миниатюрных звездочек цветков;</a:t>
            </a:r>
            <a:br>
              <a:rPr lang="ru-RU" sz="2500" dirty="0">
                <a:solidFill>
                  <a:srgbClr val="222222"/>
                </a:solidFill>
                <a:latin typeface="Arial"/>
                <a:ea typeface="+mj-ea"/>
                <a:cs typeface="+mj-cs"/>
              </a:rPr>
            </a:br>
            <a:r>
              <a:rPr lang="ru-RU" sz="2500" b="1" dirty="0">
                <a:solidFill>
                  <a:srgbClr val="222222"/>
                </a:solidFill>
                <a:latin typeface="Arial"/>
                <a:ea typeface="+mj-ea"/>
                <a:cs typeface="+mj-cs"/>
              </a:rPr>
              <a:t>Будра </a:t>
            </a:r>
            <a:r>
              <a:rPr lang="ru-RU" sz="2500" b="1" dirty="0" err="1">
                <a:solidFill>
                  <a:srgbClr val="222222"/>
                </a:solidFill>
                <a:latin typeface="Arial"/>
                <a:ea typeface="+mj-ea"/>
                <a:cs typeface="+mj-cs"/>
              </a:rPr>
              <a:t>плющевидная</a:t>
            </a:r>
            <a:r>
              <a:rPr lang="ru-RU" sz="2500" dirty="0">
                <a:solidFill>
                  <a:srgbClr val="222222"/>
                </a:solidFill>
                <a:latin typeface="Arial"/>
                <a:ea typeface="+mj-ea"/>
                <a:cs typeface="+mj-cs"/>
              </a:rPr>
              <a:t> с </a:t>
            </a:r>
            <a:r>
              <a:rPr lang="ru-RU" sz="2500" dirty="0" err="1">
                <a:solidFill>
                  <a:srgbClr val="222222"/>
                </a:solidFill>
                <a:latin typeface="Arial"/>
                <a:ea typeface="+mj-ea"/>
                <a:cs typeface="+mj-cs"/>
              </a:rPr>
              <a:t>бронзоватым</a:t>
            </a:r>
            <a:r>
              <a:rPr lang="ru-RU" sz="2500" dirty="0">
                <a:solidFill>
                  <a:srgbClr val="222222"/>
                </a:solidFill>
                <a:latin typeface="Arial"/>
                <a:ea typeface="+mj-ea"/>
                <a:cs typeface="+mj-cs"/>
              </a:rPr>
              <a:t> окрасом побегов и довольно ярким весенним цветением с лиловым окрасом, прекрасно адаптирующаяся к местам как с ярким, так и с укромным освещением;</a:t>
            </a:r>
            <a:br>
              <a:rPr lang="ru-RU" sz="2500" dirty="0">
                <a:solidFill>
                  <a:srgbClr val="222222"/>
                </a:solidFill>
                <a:latin typeface="Arial"/>
                <a:ea typeface="+mj-ea"/>
                <a:cs typeface="+mj-cs"/>
              </a:rPr>
            </a:b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289758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0500"/>
            <a:ext cx="8208912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789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38138"/>
          </a:xfrm>
        </p:spPr>
        <p:txBody>
          <a:bodyPr>
            <a:noAutofit/>
          </a:bodyPr>
          <a:lstStyle/>
          <a:p>
            <a:pPr algn="just"/>
            <a:r>
              <a:rPr lang="ru-RU" sz="2400" b="1" i="0" dirty="0" err="1" smtClean="0">
                <a:solidFill>
                  <a:srgbClr val="222222"/>
                </a:solidFill>
                <a:effectLst/>
                <a:latin typeface="Arial"/>
              </a:rPr>
              <a:t>Лядвенец</a:t>
            </a:r>
            <a:r>
              <a:rPr lang="ru-RU" sz="2400" b="1" i="0" dirty="0" smtClean="0">
                <a:solidFill>
                  <a:srgbClr val="222222"/>
                </a:solidFill>
                <a:effectLst/>
                <a:latin typeface="Arial"/>
              </a:rPr>
              <a:t> рогатый теплолюбивый и не требовательный к почве </a:t>
            </a:r>
            <a:r>
              <a:rPr lang="ru-RU" sz="2400" b="1" i="0" dirty="0" err="1" smtClean="0">
                <a:solidFill>
                  <a:srgbClr val="222222"/>
                </a:solidFill>
                <a:effectLst/>
                <a:latin typeface="Arial"/>
              </a:rPr>
              <a:t>почвопокровник</a:t>
            </a:r>
            <a:r>
              <a:rPr lang="ru-RU" sz="2400" b="1" i="0" dirty="0" smtClean="0">
                <a:solidFill>
                  <a:srgbClr val="222222"/>
                </a:solidFill>
                <a:effectLst/>
                <a:latin typeface="Arial"/>
              </a:rPr>
              <a:t>, который создает курчавый толстый ковер, в начале лета усеянный желтыми полумахровыми точками цветков</a:t>
            </a:r>
            <a:endParaRPr lang="ru-RU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65874"/>
            <a:ext cx="6096000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545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8497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Один из самых ярких теневыносливых </a:t>
            </a:r>
            <a:r>
              <a:rPr lang="ru-RU" sz="3600" b="1" dirty="0" err="1"/>
              <a:t>почвопокровников</a:t>
            </a:r>
            <a:r>
              <a:rPr lang="ru-RU" sz="3600" b="1" dirty="0"/>
              <a:t> копытень европейский, выделяющийся необычной почковидной формой листьев;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Стелющиеся </a:t>
            </a:r>
            <a:r>
              <a:rPr lang="ru-RU" sz="3600" b="1" dirty="0"/>
              <a:t>можжевельники горизонтальный и обыкновенный (все сорта с приставкой </a:t>
            </a:r>
            <a:r>
              <a:rPr lang="ru-RU" sz="3600" b="1" dirty="0" err="1"/>
              <a:t>carpet</a:t>
            </a:r>
            <a:r>
              <a:rPr lang="ru-RU" sz="3600" b="1" dirty="0"/>
              <a:t>), которые несмотря на свой статус хвойного также способны заполнять огромные площади и сохраняют красоту весь год.</a:t>
            </a:r>
          </a:p>
        </p:txBody>
      </p:sp>
    </p:spTree>
    <p:extLst>
      <p:ext uri="{BB962C8B-B14F-4D97-AF65-F5344CB8AC3E}">
        <p14:creationId xmlns:p14="http://schemas.microsoft.com/office/powerpoint/2010/main" val="398656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33712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Презентацию выполнила: </a:t>
            </a:r>
          </a:p>
          <a:p>
            <a:pPr marL="0" indent="0">
              <a:buNone/>
            </a:pPr>
            <a:r>
              <a:rPr lang="ru-RU" dirty="0" smtClean="0"/>
              <a:t>Преподаватель </a:t>
            </a:r>
          </a:p>
          <a:p>
            <a:pPr marL="0" indent="0">
              <a:buNone/>
            </a:pPr>
            <a:r>
              <a:rPr lang="ru-RU" dirty="0" smtClean="0"/>
              <a:t>ГАПОУ КК «НКСЭ»</a:t>
            </a:r>
          </a:p>
          <a:p>
            <a:pPr marL="0" indent="0">
              <a:buNone/>
            </a:pPr>
            <a:r>
              <a:rPr lang="ru-RU" dirty="0" err="1" smtClean="0"/>
              <a:t>Сердериди</a:t>
            </a:r>
            <a:r>
              <a:rPr lang="ru-RU" dirty="0" smtClean="0"/>
              <a:t> М.В.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889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90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Альтернатива газону </vt:lpstr>
      <vt:lpstr>               Презентация на тему  «Альтернатива газону» поможет  учащимся найти привлекательную и не очень трудоёмкую в плане ухода альтернативу газону. Чем можно заменить газон, если на участке мало места под солнцем и почти вся территория занята плодовыми деревьями? Газон это не только декорация, но еще и титанический труд, постоянная борьба за его существование.  Если Вы не можете уделять своему газону максимум времени, лучше отказаться от него вовсе, отдав предпочтение альтернативе газона.       </vt:lpstr>
      <vt:lpstr>    Лаурентия речная, способная выдерживать вытаптывание, долго приживающаяся на новом месте, но затем компенсирующая медленный рост бурным заполнением почвы густым, светлым и очень прочным ковром, укрытым практически до наступления морозов звездочками белоснежных цветков.</vt:lpstr>
      <vt:lpstr>         Мюленбекия агрессивно разрастающаяся и быстро распространяющаяся лиана, создающая ковер из круглых миниатюрных глянцевых листьев, любящая весеннюю обрезку и эффектно меняющая окрас осенью; Барвинки, способные создавать плотные покрытия и на солнце, и в тени, красующиеся зимнезелеными листьями на гибких побегах и миловидными цветками; Звездчатка ланцетовидная, способная заполнить даже участки с нехваткой влаги и скудной почвой вокруг стволов деревьев-исполинов и прекрасно подходящая для создания ковров в притенении; </vt:lpstr>
      <vt:lpstr>Презентация PowerPoint</vt:lpstr>
      <vt:lpstr>Презентация PowerPoint</vt:lpstr>
      <vt:lpstr>Лядвенец рогатый теплолюбивый и не требовательный к почве почвопокровник, который создает курчавый толстый ковер, в начале лета усеянный желтыми полумахровыми точками цветков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Masha</dc:creator>
  <cp:lastModifiedBy>Image&amp;Matros ®</cp:lastModifiedBy>
  <cp:revision>5</cp:revision>
  <dcterms:created xsi:type="dcterms:W3CDTF">2017-12-03T13:18:18Z</dcterms:created>
  <dcterms:modified xsi:type="dcterms:W3CDTF">2017-12-03T14:05:31Z</dcterms:modified>
</cp:coreProperties>
</file>