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74"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55" d="100"/>
          <a:sy n="55" d="100"/>
        </p:scale>
        <p:origin x="-96" y="-3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B847D-B272-444D-9330-6967AFDBA833}" type="datetimeFigureOut">
              <a:rPr lang="ru-RU"/>
              <a:t>10.12.2017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426FF-D1A1-4A05-AA81-D8C0624E29FC}" type="slidenum">
              <a:rPr lang="ru-RU"/>
              <a:t>‹#›</a:t>
            </a:fld>
            <a:endParaRPr lang="ru-RU"/>
          </a:p>
        </p:txBody>
      </p:sp>
    </p:spTree>
    <p:extLst>
      <p:ext uri="{BB962C8B-B14F-4D97-AF65-F5344CB8AC3E}">
        <p14:creationId xmlns:p14="http://schemas.microsoft.com/office/powerpoint/2010/main" val="330606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a:t>
            </a:fld>
            <a:endParaRPr lang="ru-RU"/>
          </a:p>
        </p:txBody>
      </p:sp>
    </p:spTree>
    <p:extLst>
      <p:ext uri="{BB962C8B-B14F-4D97-AF65-F5344CB8AC3E}">
        <p14:creationId xmlns:p14="http://schemas.microsoft.com/office/powerpoint/2010/main" val="4217134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11</a:t>
            </a:fld>
            <a:endParaRPr lang="ru-RU"/>
          </a:p>
        </p:txBody>
      </p:sp>
    </p:spTree>
    <p:extLst>
      <p:ext uri="{BB962C8B-B14F-4D97-AF65-F5344CB8AC3E}">
        <p14:creationId xmlns:p14="http://schemas.microsoft.com/office/powerpoint/2010/main" val="30605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12</a:t>
            </a:fld>
            <a:endParaRPr lang="ru-RU"/>
          </a:p>
        </p:txBody>
      </p:sp>
    </p:spTree>
    <p:extLst>
      <p:ext uri="{BB962C8B-B14F-4D97-AF65-F5344CB8AC3E}">
        <p14:creationId xmlns:p14="http://schemas.microsoft.com/office/powerpoint/2010/main" val="2908519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13</a:t>
            </a:fld>
            <a:endParaRPr lang="ru-RU"/>
          </a:p>
        </p:txBody>
      </p:sp>
    </p:spTree>
    <p:extLst>
      <p:ext uri="{BB962C8B-B14F-4D97-AF65-F5344CB8AC3E}">
        <p14:creationId xmlns:p14="http://schemas.microsoft.com/office/powerpoint/2010/main" val="172405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14</a:t>
            </a:fld>
            <a:endParaRPr lang="ru-RU"/>
          </a:p>
        </p:txBody>
      </p:sp>
    </p:spTree>
    <p:extLst>
      <p:ext uri="{BB962C8B-B14F-4D97-AF65-F5344CB8AC3E}">
        <p14:creationId xmlns:p14="http://schemas.microsoft.com/office/powerpoint/2010/main" val="96599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15</a:t>
            </a:fld>
            <a:endParaRPr lang="ru-RU"/>
          </a:p>
        </p:txBody>
      </p:sp>
    </p:spTree>
    <p:extLst>
      <p:ext uri="{BB962C8B-B14F-4D97-AF65-F5344CB8AC3E}">
        <p14:creationId xmlns:p14="http://schemas.microsoft.com/office/powerpoint/2010/main" val="3809469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16</a:t>
            </a:fld>
            <a:endParaRPr lang="ru-RU"/>
          </a:p>
        </p:txBody>
      </p:sp>
    </p:spTree>
    <p:extLst>
      <p:ext uri="{BB962C8B-B14F-4D97-AF65-F5344CB8AC3E}">
        <p14:creationId xmlns:p14="http://schemas.microsoft.com/office/powerpoint/2010/main" val="4106637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17</a:t>
            </a:fld>
            <a:endParaRPr lang="ru-RU"/>
          </a:p>
        </p:txBody>
      </p:sp>
    </p:spTree>
    <p:extLst>
      <p:ext uri="{BB962C8B-B14F-4D97-AF65-F5344CB8AC3E}">
        <p14:creationId xmlns:p14="http://schemas.microsoft.com/office/powerpoint/2010/main" val="288086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3</a:t>
            </a:fld>
            <a:endParaRPr lang="ru-RU"/>
          </a:p>
        </p:txBody>
      </p:sp>
    </p:spTree>
    <p:extLst>
      <p:ext uri="{BB962C8B-B14F-4D97-AF65-F5344CB8AC3E}">
        <p14:creationId xmlns:p14="http://schemas.microsoft.com/office/powerpoint/2010/main" val="312459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4</a:t>
            </a:fld>
            <a:endParaRPr lang="ru-RU"/>
          </a:p>
        </p:txBody>
      </p:sp>
    </p:spTree>
    <p:extLst>
      <p:ext uri="{BB962C8B-B14F-4D97-AF65-F5344CB8AC3E}">
        <p14:creationId xmlns:p14="http://schemas.microsoft.com/office/powerpoint/2010/main" val="51811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5</a:t>
            </a:fld>
            <a:endParaRPr lang="ru-RU"/>
          </a:p>
        </p:txBody>
      </p:sp>
    </p:spTree>
    <p:extLst>
      <p:ext uri="{BB962C8B-B14F-4D97-AF65-F5344CB8AC3E}">
        <p14:creationId xmlns:p14="http://schemas.microsoft.com/office/powerpoint/2010/main" val="199808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6</a:t>
            </a:fld>
            <a:endParaRPr lang="ru-RU"/>
          </a:p>
        </p:txBody>
      </p:sp>
    </p:spTree>
    <p:extLst>
      <p:ext uri="{BB962C8B-B14F-4D97-AF65-F5344CB8AC3E}">
        <p14:creationId xmlns:p14="http://schemas.microsoft.com/office/powerpoint/2010/main" val="381900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7</a:t>
            </a:fld>
            <a:endParaRPr lang="ru-RU"/>
          </a:p>
        </p:txBody>
      </p:sp>
    </p:spTree>
    <p:extLst>
      <p:ext uri="{BB962C8B-B14F-4D97-AF65-F5344CB8AC3E}">
        <p14:creationId xmlns:p14="http://schemas.microsoft.com/office/powerpoint/2010/main" val="304063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8</a:t>
            </a:fld>
            <a:endParaRPr lang="ru-RU"/>
          </a:p>
        </p:txBody>
      </p:sp>
    </p:spTree>
    <p:extLst>
      <p:ext uri="{BB962C8B-B14F-4D97-AF65-F5344CB8AC3E}">
        <p14:creationId xmlns:p14="http://schemas.microsoft.com/office/powerpoint/2010/main" val="248359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9</a:t>
            </a:fld>
            <a:endParaRPr lang="ru-RU"/>
          </a:p>
        </p:txBody>
      </p:sp>
    </p:spTree>
    <p:extLst>
      <p:ext uri="{BB962C8B-B14F-4D97-AF65-F5344CB8AC3E}">
        <p14:creationId xmlns:p14="http://schemas.microsoft.com/office/powerpoint/2010/main" val="82730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8426FF-D1A1-4A05-AA81-D8C0624E29FC}" type="slidenum">
              <a:rPr lang="ru-RU"/>
              <a:t>10</a:t>
            </a:fld>
            <a:endParaRPr lang="ru-RU"/>
          </a:p>
        </p:txBody>
      </p:sp>
    </p:spTree>
    <p:extLst>
      <p:ext uri="{BB962C8B-B14F-4D97-AF65-F5344CB8AC3E}">
        <p14:creationId xmlns:p14="http://schemas.microsoft.com/office/powerpoint/2010/main" val="335289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dirty="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Образец подзаголовка</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469506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dirty="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45339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dirty="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dirty="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6709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dirty="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559216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dirty="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dirty="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26379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dirty="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dirty="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107761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276993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dirty="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18556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dirty="0"/>
              <a:t>Образец заголовка</a:t>
            </a:r>
            <a:endParaRPr lang="en-US" dirty="0"/>
          </a:p>
        </p:txBody>
      </p:sp>
      <p:sp>
        <p:nvSpPr>
          <p:cNvPr id="3" name="Content Placeholder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0935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dirty="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a:t>Образец текста</a:t>
            </a:r>
          </a:p>
        </p:txBody>
      </p:sp>
      <p:sp>
        <p:nvSpPr>
          <p:cNvPr id="4" name="Date Placeholder 3"/>
          <p:cNvSpPr>
            <a:spLocks noGrp="1"/>
          </p:cNvSpPr>
          <p:nvPr>
            <p:ph type="dt" sz="half" idx="10"/>
          </p:nvPr>
        </p:nvSpPr>
        <p:spPr/>
        <p:txBody>
          <a:bodyPr/>
          <a:lstStyle/>
          <a:p>
            <a:fld id="{F2FFB779-270B-4192-84BA-A697F48306DC}" type="datetimeFigureOut">
              <a:rPr lang="ru-RU" smtClean="0"/>
              <a:t>10.12.2017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70041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5" name="Date Placeholder 4"/>
          <p:cNvSpPr>
            <a:spLocks noGrp="1"/>
          </p:cNvSpPr>
          <p:nvPr>
            <p:ph type="dt" sz="half" idx="10"/>
          </p:nvPr>
        </p:nvSpPr>
        <p:spPr/>
        <p:txBody>
          <a:bodyPr/>
          <a:lstStyle/>
          <a:p>
            <a:fld id="{F2FFB779-270B-4192-84BA-A697F48306DC}" type="datetimeFigureOut">
              <a:rPr lang="ru-RU" smtClean="0"/>
              <a:t>10.12.2017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68476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dirty="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7" name="Date Placeholder 6"/>
          <p:cNvSpPr>
            <a:spLocks noGrp="1"/>
          </p:cNvSpPr>
          <p:nvPr>
            <p:ph type="dt" sz="half" idx="10"/>
          </p:nvPr>
        </p:nvSpPr>
        <p:spPr/>
        <p:txBody>
          <a:bodyPr/>
          <a:lstStyle/>
          <a:p>
            <a:fld id="{F2FFB779-270B-4192-84BA-A697F48306DC}" type="datetimeFigureOut">
              <a:rPr lang="ru-RU" smtClean="0"/>
              <a:t>10.12.2017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27083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dirty="0"/>
              <a:t>Образец заголовка</a:t>
            </a:r>
            <a:endParaRPr lang="en-US" dirty="0"/>
          </a:p>
        </p:txBody>
      </p:sp>
      <p:sp>
        <p:nvSpPr>
          <p:cNvPr id="3" name="Date Placeholder 2"/>
          <p:cNvSpPr>
            <a:spLocks noGrp="1"/>
          </p:cNvSpPr>
          <p:nvPr>
            <p:ph type="dt" sz="half" idx="10"/>
          </p:nvPr>
        </p:nvSpPr>
        <p:spPr/>
        <p:txBody>
          <a:bodyPr/>
          <a:lstStyle/>
          <a:p>
            <a:fld id="{F2FFB779-270B-4192-84BA-A697F48306DC}" type="datetimeFigureOut">
              <a:rPr lang="ru-RU" smtClean="0"/>
              <a:t>10.12.2017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74550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FB779-270B-4192-84BA-A697F48306DC}" type="datetimeFigureOut">
              <a:rPr lang="ru-RU" smtClean="0"/>
              <a:t>10.12.2017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45769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dirty="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dirty="0"/>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t>10.12.2017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17855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dirty="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a:t>Образец текста</a:t>
            </a:r>
          </a:p>
        </p:txBody>
      </p:sp>
      <p:sp>
        <p:nvSpPr>
          <p:cNvPr id="5" name="Date Placeholder 4"/>
          <p:cNvSpPr>
            <a:spLocks noGrp="1"/>
          </p:cNvSpPr>
          <p:nvPr>
            <p:ph type="dt" sz="half" idx="10"/>
          </p:nvPr>
        </p:nvSpPr>
        <p:spPr/>
        <p:txBody>
          <a:bodyPr/>
          <a:lstStyle/>
          <a:p>
            <a:fld id="{F2FFB779-270B-4192-84BA-A697F48306DC}" type="datetimeFigureOut">
              <a:rPr lang="ru-RU" smtClean="0"/>
              <a:t>10.12.2017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3623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dirty="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FB779-270B-4192-84BA-A697F48306DC}" type="datetimeFigureOut">
              <a:rPr lang="ru-RU" smtClean="0"/>
              <a:t>10.12.2017</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85DC19C-03DA-4066-9FF7-D0BF1BC6D6F6}" type="slidenum">
              <a:rPr lang="ru-RU" smtClean="0"/>
              <a:t>‹#›</a:t>
            </a:fld>
            <a:endParaRPr lang="ru-RU"/>
          </a:p>
        </p:txBody>
      </p:sp>
    </p:spTree>
    <p:extLst>
      <p:ext uri="{BB962C8B-B14F-4D97-AF65-F5344CB8AC3E}">
        <p14:creationId xmlns:p14="http://schemas.microsoft.com/office/powerpoint/2010/main" val="1158010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Вертикальное озеленение</a:t>
            </a:r>
            <a:endParaRPr lang="ru-RU"/>
          </a:p>
        </p:txBody>
      </p:sp>
      <p:sp>
        <p:nvSpPr>
          <p:cNvPr id="3" name="Подзаголовок 2"/>
          <p:cNvSpPr>
            <a:spLocks noGrp="1"/>
          </p:cNvSpPr>
          <p:nvPr>
            <p:ph type="subTitle" idx="1"/>
          </p:nvPr>
        </p:nvSpPr>
        <p:spPr>
          <a:xfrm>
            <a:off x="1507066" y="4050833"/>
            <a:ext cx="8709829" cy="2703535"/>
          </a:xfrm>
        </p:spPr>
        <p:txBody>
          <a:bodyPr>
            <a:normAutofit/>
          </a:bodyPr>
          <a:lstStyle/>
          <a:p>
            <a:endParaRPr lang="ru-RU" dirty="0" smtClean="0"/>
          </a:p>
          <a:p>
            <a:endParaRPr lang="ru-RU" dirty="0"/>
          </a:p>
          <a:p>
            <a:pPr algn="l"/>
            <a:r>
              <a:rPr lang="ru-RU" sz="2800" b="1" dirty="0" smtClean="0">
                <a:solidFill>
                  <a:srgbClr val="00B050"/>
                </a:solidFill>
              </a:rPr>
              <a:t>Преподаватель</a:t>
            </a:r>
            <a:endParaRPr lang="ru-RU" sz="2800" b="1" dirty="0">
              <a:solidFill>
                <a:srgbClr val="00B050"/>
              </a:solidFill>
            </a:endParaRPr>
          </a:p>
          <a:p>
            <a:pPr algn="l"/>
            <a:r>
              <a:rPr lang="ru-RU" sz="2800" b="1" dirty="0">
                <a:solidFill>
                  <a:srgbClr val="00B050"/>
                </a:solidFill>
              </a:rPr>
              <a:t>ГАПОУ КК «НКСЭ»</a:t>
            </a:r>
          </a:p>
          <a:p>
            <a:pPr algn="l"/>
            <a:r>
              <a:rPr lang="ru-RU" sz="2800" b="1" dirty="0" err="1">
                <a:solidFill>
                  <a:srgbClr val="00B050"/>
                </a:solidFill>
              </a:rPr>
              <a:t>Сердериди</a:t>
            </a:r>
            <a:r>
              <a:rPr lang="ru-RU" sz="2800" b="1" dirty="0">
                <a:solidFill>
                  <a:srgbClr val="00B050"/>
                </a:solidFill>
              </a:rPr>
              <a:t> М.В</a:t>
            </a:r>
            <a:r>
              <a:rPr lang="ru-RU" sz="2800" b="1" dirty="0" smtClean="0">
                <a:solidFill>
                  <a:srgbClr val="00B050"/>
                </a:solidFill>
              </a:rPr>
              <a:t>.</a:t>
            </a:r>
            <a:endParaRPr lang="ru-RU" sz="2800" b="1" dirty="0">
              <a:solidFill>
                <a:srgbClr val="00B050"/>
              </a:solidFill>
            </a:endParaRPr>
          </a:p>
        </p:txBody>
      </p:sp>
    </p:spTree>
    <p:extLst>
      <p:ext uri="{BB962C8B-B14F-4D97-AF65-F5344CB8AC3E}">
        <p14:creationId xmlns:p14="http://schemas.microsoft.com/office/powerpoint/2010/main" val="1351651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333333"/>
                </a:solidFill>
                <a:latin typeface="Arial"/>
              </a:rPr>
              <a:t>Садовый трельяж в вертикальном озеленении</a:t>
            </a:r>
          </a:p>
          <a:p>
            <a:endParaRPr lang="ru-RU" dirty="0"/>
          </a:p>
        </p:txBody>
      </p:sp>
      <p:sp>
        <p:nvSpPr>
          <p:cNvPr id="3" name="Объект 2"/>
          <p:cNvSpPr>
            <a:spLocks noGrp="1"/>
          </p:cNvSpPr>
          <p:nvPr>
            <p:ph idx="1"/>
          </p:nvPr>
        </p:nvSpPr>
        <p:spPr>
          <a:xfrm>
            <a:off x="677334" y="2257425"/>
            <a:ext cx="8596668" cy="3880773"/>
          </a:xfrm>
        </p:spPr>
        <p:txBody>
          <a:bodyPr vert="horz" lIns="91440" tIns="45720" rIns="91440" bIns="45720" rtlCol="0" anchor="t">
            <a:normAutofit lnSpcReduction="10000"/>
          </a:bodyPr>
          <a:lstStyle/>
          <a:p>
            <a:r>
              <a:rPr lang="ru-RU" dirty="0">
                <a:solidFill>
                  <a:srgbClr val="000000"/>
                </a:solidFill>
                <a:latin typeface="Arial"/>
              </a:rPr>
              <a:t>Оригинальный дизайн трельяжа в садовой архитектуре делает конструкцию из дерева полноправным украшением участка. А вьющиеся растения и цветы являются прекрасным дополнением.</a:t>
            </a:r>
            <a:endParaRPr lang="ru-RU">
              <a:solidFill>
                <a:srgbClr val="000000"/>
              </a:solidFill>
              <a:latin typeface="Arial"/>
            </a:endParaRPr>
          </a:p>
          <a:p>
            <a:r>
              <a:rPr lang="ru-RU" dirty="0">
                <a:solidFill>
                  <a:srgbClr val="000000"/>
                </a:solidFill>
                <a:latin typeface="Arial"/>
              </a:rPr>
              <a:t>Выбирая декоративное растение для вертикального озеленения отталкиваются от высоты садового трельяжа. Для трельяжа высотой до 1,5 метра подойдут однолетние культуры: душистый горошек, декоративная тыква, настурция, японский хмель. Трельяж высотой более 3-х метров быстро украсит неприхотливый однолетник – ипомея.</a:t>
            </a:r>
          </a:p>
          <a:p>
            <a:r>
              <a:rPr lang="ru-RU" dirty="0">
                <a:solidFill>
                  <a:srgbClr val="000000"/>
                </a:solidFill>
                <a:latin typeface="Arial"/>
              </a:rPr>
              <a:t>Что касается многолетников, то для трельяжей садоводы-любители выделяют сильнорослую (до 3 метров в высоту) </a:t>
            </a:r>
            <a:r>
              <a:rPr lang="ru-RU" dirty="0" err="1">
                <a:solidFill>
                  <a:srgbClr val="000000"/>
                </a:solidFill>
                <a:latin typeface="Arial"/>
              </a:rPr>
              <a:t>плетистую</a:t>
            </a:r>
            <a:r>
              <a:rPr lang="ru-RU" dirty="0">
                <a:solidFill>
                  <a:srgbClr val="000000"/>
                </a:solidFill>
                <a:latin typeface="Arial"/>
              </a:rPr>
              <a:t> розу Нью Даун. Лиана с нежно-розовыми лепестками цветет беспрерывно все лето. Для 4-х метрового трельяжа, подойдет </a:t>
            </a:r>
            <a:r>
              <a:rPr lang="ru-RU" dirty="0" err="1">
                <a:solidFill>
                  <a:srgbClr val="000000"/>
                </a:solidFill>
                <a:latin typeface="Arial"/>
              </a:rPr>
              <a:t>калистегия</a:t>
            </a:r>
            <a:r>
              <a:rPr lang="ru-RU" dirty="0">
                <a:solidFill>
                  <a:srgbClr val="000000"/>
                </a:solidFill>
                <a:latin typeface="Arial"/>
              </a:rPr>
              <a:t> с небольшими, махровыми цветами.</a:t>
            </a:r>
          </a:p>
          <a:p>
            <a:endParaRPr lang="ru-RU" dirty="0">
              <a:solidFill>
                <a:srgbClr val="000000"/>
              </a:solidFill>
            </a:endParaRPr>
          </a:p>
        </p:txBody>
      </p:sp>
    </p:spTree>
    <p:extLst>
      <p:ext uri="{BB962C8B-B14F-4D97-AF65-F5344CB8AC3E}">
        <p14:creationId xmlns:p14="http://schemas.microsoft.com/office/powerpoint/2010/main" val="1884355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3"/>
          <a:stretch>
            <a:fillRect/>
          </a:stretch>
        </p:blipFill>
        <p:spPr>
          <a:xfrm>
            <a:off x="1257300" y="39688"/>
            <a:ext cx="9954860" cy="6726237"/>
          </a:xfrm>
          <a:prstGeom prst="rect">
            <a:avLst/>
          </a:prstGeom>
        </p:spPr>
      </p:pic>
    </p:spTree>
    <p:extLst>
      <p:ext uri="{BB962C8B-B14F-4D97-AF65-F5344CB8AC3E}">
        <p14:creationId xmlns:p14="http://schemas.microsoft.com/office/powerpoint/2010/main" val="216938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114300"/>
            <a:ext cx="8596668" cy="1320800"/>
          </a:xfrm>
        </p:spPr>
        <p:txBody>
          <a:bodyPr/>
          <a:lstStyle/>
          <a:p>
            <a:pPr algn="just"/>
            <a:r>
              <a:rPr lang="ru-RU" dirty="0">
                <a:solidFill>
                  <a:srgbClr val="000000"/>
                </a:solidFill>
                <a:latin typeface="Helvetica"/>
              </a:rPr>
              <a:t>Конструкции для вертикального озеленения.</a:t>
            </a:r>
          </a:p>
          <a:p>
            <a:endParaRPr lang="ru-RU" dirty="0">
              <a:solidFill>
                <a:srgbClr val="000000"/>
              </a:solidFill>
            </a:endParaRPr>
          </a:p>
        </p:txBody>
      </p:sp>
      <p:sp>
        <p:nvSpPr>
          <p:cNvPr id="3" name="Объект 2"/>
          <p:cNvSpPr>
            <a:spLocks noGrp="1"/>
          </p:cNvSpPr>
          <p:nvPr>
            <p:ph idx="1"/>
          </p:nvPr>
        </p:nvSpPr>
        <p:spPr>
          <a:xfrm>
            <a:off x="-38100" y="1426633"/>
            <a:ext cx="7467953" cy="5334000"/>
          </a:xfrm>
        </p:spPr>
        <p:txBody>
          <a:bodyPr vert="horz" lIns="91440" tIns="45720" rIns="91440" bIns="45720" rtlCol="0" anchor="t">
            <a:normAutofit/>
          </a:bodyPr>
          <a:lstStyle/>
          <a:p>
            <a:r>
              <a:rPr lang="ru-RU" dirty="0">
                <a:solidFill>
                  <a:srgbClr val="000000"/>
                </a:solidFill>
                <a:latin typeface="Arial"/>
              </a:rPr>
              <a:t>Вертикальные сады относительно легки, их можно монтировать на любой стене. Вес квадратного метра конструкции для вертикального озеленения, включая опору и растения, менее 30 кг. В основе конструкции рама, крепящаяся на стену. На ней устанавливаются поливинилхлоридные 10-миллиметровые пластины, а на них монтируются два слоя (по 3 мм толщиной) похожего на войлок полиамидного волокна, имитирующие покрывающие скалы мхи. Система трубок и насосов доставляет воду и удобрения растениям. На небольших стенах для вертикального озеленения достаточно разместить трубку с отверстиями в верхней части конструкции, а на масштабных необходимо подавать влагу и на другие участки. Корни растений всасывают требуемое количество воды с растворенными в ней питательными веществами. Остатки жидкости собираются в лотке внизу и возвращаются в систему, которая работает по замкнутому циклу.</a:t>
            </a:r>
          </a:p>
        </p:txBody>
      </p:sp>
      <p:pic>
        <p:nvPicPr>
          <p:cNvPr id="4" name="Рисунок 4"/>
          <p:cNvPicPr>
            <a:picLocks noChangeAspect="1"/>
          </p:cNvPicPr>
          <p:nvPr/>
        </p:nvPicPr>
        <p:blipFill>
          <a:blip r:embed="rId3"/>
          <a:stretch>
            <a:fillRect/>
          </a:stretch>
        </p:blipFill>
        <p:spPr>
          <a:xfrm>
            <a:off x="7279923" y="3227049"/>
            <a:ext cx="4816827" cy="3435689"/>
          </a:xfrm>
          <a:prstGeom prst="rect">
            <a:avLst/>
          </a:prstGeom>
        </p:spPr>
      </p:pic>
    </p:spTree>
    <p:extLst>
      <p:ext uri="{BB962C8B-B14F-4D97-AF65-F5344CB8AC3E}">
        <p14:creationId xmlns:p14="http://schemas.microsoft.com/office/powerpoint/2010/main" val="938661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just"/>
            <a:r>
              <a:rPr lang="ru-RU" dirty="0">
                <a:solidFill>
                  <a:srgbClr val="000000"/>
                </a:solidFill>
                <a:latin typeface="Helvetica"/>
              </a:rPr>
              <a:t>Высадка растений для вертикального озеленения.</a:t>
            </a:r>
          </a:p>
          <a:p>
            <a:endParaRPr lang="ru-RU" dirty="0">
              <a:solidFill>
                <a:srgbClr val="000000"/>
              </a:solidFill>
            </a:endParaRPr>
          </a:p>
        </p:txBody>
      </p:sp>
      <p:sp>
        <p:nvSpPr>
          <p:cNvPr id="3" name="Объект 2"/>
          <p:cNvSpPr>
            <a:spLocks noGrp="1"/>
          </p:cNvSpPr>
          <p:nvPr>
            <p:ph idx="1"/>
          </p:nvPr>
        </p:nvSpPr>
        <p:spPr/>
        <p:txBody>
          <a:bodyPr vert="horz" lIns="91440" tIns="45720" rIns="91440" bIns="45720" rtlCol="0" anchor="t">
            <a:normAutofit/>
          </a:bodyPr>
          <a:lstStyle/>
          <a:p>
            <a:r>
              <a:rPr lang="ru-RU" dirty="0">
                <a:solidFill>
                  <a:srgbClr val="000000"/>
                </a:solidFill>
                <a:latin typeface="Arial"/>
              </a:rPr>
              <a:t>Высадку растений производят в прорези наружного слоя полиамидного волокна. Комья земли высаживают не в отдельные карманы, а прямо в разрезы. Питательный субстрат необходим растениям в начале развития, в дальнейшем их корни закрепятся на полимере, и растения перейдут на гидропонное питание. При посадке растений нельзя отмывать корни от земли. В процессе развития необходимо обеспечить растения достаточным увлажнением и питанием, в противном случае корни будут искать более подходящие места, прорастут сквозь листы ПВХ и повредят конструкции здания. В особенности это касается кустарников, которые тоже используются в «зеленых стенах», поэтому следует выбирать виды с поверхностной корневой системой, которым не нужен большой объем почвы. К примеру, это растения, встречающиеся в природе на скалах и прочих </a:t>
            </a:r>
            <a:r>
              <a:rPr lang="ru-RU" dirty="0" err="1">
                <a:solidFill>
                  <a:srgbClr val="000000"/>
                </a:solidFill>
                <a:latin typeface="Arial"/>
              </a:rPr>
              <a:t>неудобьях</a:t>
            </a:r>
            <a:r>
              <a:rPr lang="ru-RU" dirty="0">
                <a:solidFill>
                  <a:srgbClr val="000000"/>
                </a:solidFill>
                <a:latin typeface="Arial"/>
              </a:rPr>
              <a:t> с минимумом почвы.</a:t>
            </a:r>
            <a:endParaRPr lang="ru-RU">
              <a:solidFill>
                <a:srgbClr val="000000"/>
              </a:solidFill>
              <a:latin typeface="Arial"/>
            </a:endParaRPr>
          </a:p>
        </p:txBody>
      </p:sp>
    </p:spTree>
    <p:extLst>
      <p:ext uri="{BB962C8B-B14F-4D97-AF65-F5344CB8AC3E}">
        <p14:creationId xmlns:p14="http://schemas.microsoft.com/office/powerpoint/2010/main" val="3334746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725" y="485775"/>
            <a:ext cx="8596668" cy="3880773"/>
          </a:xfrm>
        </p:spPr>
        <p:txBody>
          <a:bodyPr vert="horz" lIns="91440" tIns="45720" rIns="91440" bIns="45720" rtlCol="0" anchor="t">
            <a:normAutofit/>
          </a:bodyPr>
          <a:lstStyle/>
          <a:p>
            <a:r>
              <a:rPr lang="ru-RU" dirty="0">
                <a:solidFill>
                  <a:srgbClr val="000000"/>
                </a:solidFill>
                <a:latin typeface="Arial"/>
              </a:rPr>
              <a:t>В нижней части вертикального сада высаживаются тенелюбивые и влаголюбивые растения, а наверху растения которые способные переносить яркое солнце и ветер. Подбор растений зависит от климата и ориентации стены. При правильном выборе растений нет необходимости менять их каждые несколько лет, достаточно сажать новые на место погибших. Залог успеха вертикального озеленения подбор подходящих видов для каждого участка, для этого необходимо знать биологию растений. По словам владельцев таких садов, при вертикальном озеленении живая стена требует намного меньше внимания, чем обычный сад: ее достаточно осматривать и ремонтировать три — четыре раза в год.</a:t>
            </a:r>
          </a:p>
        </p:txBody>
      </p:sp>
      <p:pic>
        <p:nvPicPr>
          <p:cNvPr id="4" name="Рисунок 4"/>
          <p:cNvPicPr>
            <a:picLocks noChangeAspect="1"/>
          </p:cNvPicPr>
          <p:nvPr/>
        </p:nvPicPr>
        <p:blipFill>
          <a:blip r:embed="rId3"/>
          <a:stretch>
            <a:fillRect/>
          </a:stretch>
        </p:blipFill>
        <p:spPr>
          <a:xfrm>
            <a:off x="7375173" y="3375659"/>
            <a:ext cx="4492977" cy="3358516"/>
          </a:xfrm>
          <a:prstGeom prst="rect">
            <a:avLst/>
          </a:prstGeom>
        </p:spPr>
      </p:pic>
      <p:pic>
        <p:nvPicPr>
          <p:cNvPr id="6" name="Рисунок 6"/>
          <p:cNvPicPr>
            <a:picLocks noChangeAspect="1"/>
          </p:cNvPicPr>
          <p:nvPr/>
        </p:nvPicPr>
        <p:blipFill>
          <a:blip r:embed="rId4"/>
          <a:stretch>
            <a:fillRect/>
          </a:stretch>
        </p:blipFill>
        <p:spPr>
          <a:xfrm>
            <a:off x="409575" y="3481275"/>
            <a:ext cx="5621866" cy="3152150"/>
          </a:xfrm>
          <a:prstGeom prst="rect">
            <a:avLst/>
          </a:prstGeom>
        </p:spPr>
      </p:pic>
    </p:spTree>
    <p:extLst>
      <p:ext uri="{BB962C8B-B14F-4D97-AF65-F5344CB8AC3E}">
        <p14:creationId xmlns:p14="http://schemas.microsoft.com/office/powerpoint/2010/main" val="3401371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0575" y="381000"/>
            <a:ext cx="8596668" cy="1320800"/>
          </a:xfrm>
        </p:spPr>
        <p:txBody>
          <a:bodyPr/>
          <a:lstStyle/>
          <a:p>
            <a:pPr algn="just"/>
            <a:r>
              <a:rPr lang="ru-RU" dirty="0">
                <a:solidFill>
                  <a:srgbClr val="000000"/>
                </a:solidFill>
                <a:latin typeface="Helvetica"/>
              </a:rPr>
              <a:t>Система вертикального озеленения.</a:t>
            </a:r>
          </a:p>
          <a:p>
            <a:endParaRPr lang="ru-RU" dirty="0">
              <a:solidFill>
                <a:srgbClr val="000000"/>
              </a:solidFill>
            </a:endParaRPr>
          </a:p>
        </p:txBody>
      </p:sp>
      <p:sp>
        <p:nvSpPr>
          <p:cNvPr id="3" name="Объект 2"/>
          <p:cNvSpPr>
            <a:spLocks noGrp="1"/>
          </p:cNvSpPr>
          <p:nvPr>
            <p:ph idx="1"/>
          </p:nvPr>
        </p:nvSpPr>
        <p:spPr>
          <a:xfrm>
            <a:off x="677863" y="1370013"/>
            <a:ext cx="8934978" cy="5307012"/>
          </a:xfrm>
        </p:spPr>
        <p:txBody>
          <a:bodyPr vert="horz" lIns="91440" tIns="45720" rIns="91440" bIns="45720" rtlCol="0" anchor="t">
            <a:normAutofit/>
          </a:bodyPr>
          <a:lstStyle/>
          <a:p>
            <a:pPr algn="just"/>
            <a:r>
              <a:rPr lang="ru-RU" dirty="0">
                <a:solidFill>
                  <a:srgbClr val="000000"/>
                </a:solidFill>
                <a:latin typeface="Arial"/>
              </a:rPr>
              <a:t>Приведенная выше система вертикального озеленения далеко не единственный вариант. Растения можно высаживать не в разрезы, а в кармашки и мешочки, заполненные землей или любым другим искусственным наполнителем, либо просто помещать корни прямо в емкость. Используются ящики или вертикальные рамы с прорезями с наполнителем из мха или губчатых синтетических материалов. В нем растения смогут плотно укрепиться, и не будут сохнуть от </a:t>
            </a:r>
            <a:r>
              <a:rPr lang="ru-RU" dirty="0" err="1">
                <a:solidFill>
                  <a:srgbClr val="000000"/>
                </a:solidFill>
                <a:latin typeface="Arial"/>
              </a:rPr>
              <a:t>пересушивания</a:t>
            </a:r>
            <a:r>
              <a:rPr lang="ru-RU" dirty="0">
                <a:solidFill>
                  <a:srgbClr val="000000"/>
                </a:solidFill>
                <a:latin typeface="Arial"/>
              </a:rPr>
              <a:t>, если вдруг система подачи влаги откажет. Но при таком способе не исключена проблема избыточного увлажнения.</a:t>
            </a:r>
          </a:p>
          <a:p>
            <a:pPr algn="just"/>
            <a:r>
              <a:rPr lang="ru-RU" dirty="0">
                <a:solidFill>
                  <a:srgbClr val="000000"/>
                </a:solidFill>
                <a:latin typeface="Arial"/>
              </a:rPr>
              <a:t>Вертикальное озеленение стремительно развивается, постоянно появляются новые материалы и методики. Неизменной в системе вертикального озеленения остается рама, хотя и тут возможны вариации, например эпифитное дерево — один из самых красочных элементов оформления зимнего сада, оно представляет собой имитирование ствола, обернутого мхом и корой. Любопытное решение — подвижные «зеленые стены», которые можно расположить в любом месте офиса или квартиры. Такие «ширмы» украсят любой интерьер.</a:t>
            </a:r>
          </a:p>
          <a:p>
            <a:endParaRPr lang="ru-RU" dirty="0">
              <a:solidFill>
                <a:srgbClr val="000000"/>
              </a:solidFill>
            </a:endParaRPr>
          </a:p>
        </p:txBody>
      </p:sp>
    </p:spTree>
    <p:extLst>
      <p:ext uri="{BB962C8B-B14F-4D97-AF65-F5344CB8AC3E}">
        <p14:creationId xmlns:p14="http://schemas.microsoft.com/office/powerpoint/2010/main" val="1992297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3"/>
          <a:stretch>
            <a:fillRect/>
          </a:stretch>
        </p:blipFill>
        <p:spPr>
          <a:xfrm>
            <a:off x="661458" y="52309"/>
            <a:ext cx="11166827" cy="6707960"/>
          </a:xfrm>
          <a:prstGeom prst="rect">
            <a:avLst/>
          </a:prstGeom>
        </p:spPr>
      </p:pic>
    </p:spTree>
    <p:extLst>
      <p:ext uri="{BB962C8B-B14F-4D97-AF65-F5344CB8AC3E}">
        <p14:creationId xmlns:p14="http://schemas.microsoft.com/office/powerpoint/2010/main" val="321435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a:blip r:embed="rId3"/>
          <a:stretch>
            <a:fillRect/>
          </a:stretch>
        </p:blipFill>
        <p:spPr>
          <a:xfrm>
            <a:off x="1689806" y="110591"/>
            <a:ext cx="8768644" cy="6528333"/>
          </a:xfrm>
          <a:prstGeom prst="rect">
            <a:avLst/>
          </a:prstGeom>
        </p:spPr>
      </p:pic>
    </p:spTree>
    <p:extLst>
      <p:ext uri="{BB962C8B-B14F-4D97-AF65-F5344CB8AC3E}">
        <p14:creationId xmlns:p14="http://schemas.microsoft.com/office/powerpoint/2010/main" val="289526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esigncrimea.files.wordpress.com/2016/07/fitostena-vertikalnoe-ozelenenie-v-kvartire-10.jpg?w=6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48" y="95349"/>
            <a:ext cx="9936479" cy="6609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82036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b="1" dirty="0">
                <a:solidFill>
                  <a:schemeClr val="tx1"/>
                </a:solidFill>
                <a:latin typeface="Arial"/>
                <a:ea typeface="Calibri"/>
                <a:cs typeface="Times New Roman"/>
              </a:rPr>
              <a:t>Презентация </a:t>
            </a:r>
            <a:r>
              <a:rPr lang="ru-RU" b="1" dirty="0" smtClean="0">
                <a:solidFill>
                  <a:schemeClr val="tx1"/>
                </a:solidFill>
                <a:latin typeface="Arial"/>
                <a:ea typeface="Calibri"/>
                <a:cs typeface="Times New Roman"/>
              </a:rPr>
              <a:t>на тему</a:t>
            </a:r>
            <a:r>
              <a:rPr lang="ru-RU" b="1" dirty="0">
                <a:solidFill>
                  <a:schemeClr val="tx1"/>
                </a:solidFill>
                <a:latin typeface="Arial"/>
                <a:ea typeface="Calibri"/>
                <a:cs typeface="Times New Roman"/>
              </a:rPr>
              <a:t>  </a:t>
            </a:r>
            <a:r>
              <a:rPr lang="ru-RU" b="1" dirty="0" smtClean="0">
                <a:solidFill>
                  <a:schemeClr val="tx1"/>
                </a:solidFill>
                <a:latin typeface="Arial"/>
                <a:ea typeface="Calibri"/>
                <a:cs typeface="Times New Roman"/>
              </a:rPr>
              <a:t/>
            </a:r>
            <a:br>
              <a:rPr lang="ru-RU" b="1" dirty="0" smtClean="0">
                <a:solidFill>
                  <a:schemeClr val="tx1"/>
                </a:solidFill>
                <a:latin typeface="Arial"/>
                <a:ea typeface="Calibri"/>
                <a:cs typeface="Times New Roman"/>
              </a:rPr>
            </a:br>
            <a:r>
              <a:rPr lang="ru-RU" b="1" dirty="0" smtClean="0">
                <a:solidFill>
                  <a:schemeClr val="tx1"/>
                </a:solidFill>
                <a:latin typeface="Arial"/>
                <a:ea typeface="Calibri"/>
                <a:cs typeface="Times New Roman"/>
              </a:rPr>
              <a:t>«Вертикальное озеленение» </a:t>
            </a:r>
            <a:r>
              <a:rPr lang="ru-RU" b="1" dirty="0">
                <a:solidFill>
                  <a:schemeClr val="tx1"/>
                </a:solidFill>
                <a:latin typeface="Arial"/>
                <a:ea typeface="Calibri"/>
                <a:cs typeface="Times New Roman"/>
              </a:rPr>
              <a:t>поможет  </a:t>
            </a:r>
            <a:r>
              <a:rPr lang="ru-RU" b="1" dirty="0" smtClean="0">
                <a:solidFill>
                  <a:schemeClr val="tx1"/>
                </a:solidFill>
                <a:latin typeface="Arial"/>
                <a:ea typeface="Calibri"/>
                <a:cs typeface="Times New Roman"/>
              </a:rPr>
              <a:t>учащимся оценить </a:t>
            </a:r>
            <a:r>
              <a:rPr lang="ru-RU" b="1" dirty="0">
                <a:solidFill>
                  <a:schemeClr val="tx1"/>
                </a:solidFill>
              </a:rPr>
              <a:t>п</a:t>
            </a:r>
            <a:r>
              <a:rPr lang="ru-RU" b="1" dirty="0" smtClean="0">
                <a:solidFill>
                  <a:schemeClr val="tx1"/>
                </a:solidFill>
              </a:rPr>
              <a:t>реимущества </a:t>
            </a:r>
            <a:r>
              <a:rPr lang="ru-RU" b="1" dirty="0">
                <a:solidFill>
                  <a:schemeClr val="tx1"/>
                </a:solidFill>
              </a:rPr>
              <a:t>и функции вертикального озеленения. </a:t>
            </a:r>
            <a:r>
              <a:rPr lang="ru-RU" b="1" dirty="0" smtClean="0">
                <a:solidFill>
                  <a:schemeClr val="tx1"/>
                </a:solidFill>
              </a:rPr>
              <a:t>Изучить варианты </a:t>
            </a:r>
            <a:r>
              <a:rPr lang="ru-RU" b="1" dirty="0">
                <a:solidFill>
                  <a:schemeClr val="tx1"/>
                </a:solidFill>
              </a:rPr>
              <a:t>вертикального озеленения в саду и дома. </a:t>
            </a:r>
            <a:r>
              <a:rPr lang="ru-RU" b="1" dirty="0" smtClean="0">
                <a:solidFill>
                  <a:schemeClr val="tx1"/>
                </a:solidFill>
              </a:rPr>
              <a:t>Определить растения</a:t>
            </a:r>
            <a:r>
              <a:rPr lang="ru-RU" b="1" dirty="0">
                <a:solidFill>
                  <a:schemeClr val="tx1"/>
                </a:solidFill>
              </a:rPr>
              <a:t>, подходящие для вертикального озеленения дома и </a:t>
            </a:r>
            <a:r>
              <a:rPr lang="ru-RU" b="1" dirty="0" smtClean="0">
                <a:solidFill>
                  <a:schemeClr val="tx1"/>
                </a:solidFill>
              </a:rPr>
              <a:t>сада.</a:t>
            </a:r>
            <a:endParaRPr lang="ru-RU" b="1" dirty="0">
              <a:solidFill>
                <a:schemeClr val="tx1"/>
              </a:solidFill>
            </a:endParaRPr>
          </a:p>
        </p:txBody>
      </p:sp>
    </p:spTree>
    <p:extLst>
      <p:ext uri="{BB962C8B-B14F-4D97-AF65-F5344CB8AC3E}">
        <p14:creationId xmlns:p14="http://schemas.microsoft.com/office/powerpoint/2010/main" val="1695043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100" y="1038225"/>
            <a:ext cx="6480352" cy="5589588"/>
          </a:xfrm>
        </p:spPr>
        <p:txBody>
          <a:bodyPr vert="horz" lIns="91440" tIns="45720" rIns="91440" bIns="45720" rtlCol="0" anchor="t">
            <a:normAutofit/>
          </a:bodyPr>
          <a:lstStyle/>
          <a:p>
            <a:r>
              <a:rPr lang="ru-RU" dirty="0">
                <a:solidFill>
                  <a:srgbClr val="000000"/>
                </a:solidFill>
                <a:latin typeface="Arial"/>
                <a:cs typeface="Arial"/>
              </a:rPr>
              <a:t>В поисках возможностей для создания нескучных и красивых пространств, вертикальное озеленение – интересное решение. Особенно для дачных участков со сложным рельефом и наличием многочисленных построек, которые хотелось бы замаскировать.</a:t>
            </a:r>
            <a:endParaRPr lang="ru-RU">
              <a:solidFill>
                <a:srgbClr val="000000"/>
              </a:solidFill>
              <a:latin typeface="Arial"/>
              <a:cs typeface="Arial"/>
            </a:endParaRPr>
          </a:p>
          <a:p>
            <a:r>
              <a:rPr lang="ru-RU" dirty="0">
                <a:solidFill>
                  <a:srgbClr val="000000"/>
                </a:solidFill>
                <a:latin typeface="Arial"/>
                <a:cs typeface="Arial"/>
              </a:rPr>
              <a:t>Лианами обживают солнечные и тенистые ярусы сада. Жимолость, плетистая роза, кампис и клемантис превращают ничем не примечательные сотки сада в уютные, цветущие уголки. За многолетними растениями закрепляют определенную площадь дачи, а быстрорастущие однолетники каждый год высаживают на новом месте.</a:t>
            </a:r>
          </a:p>
          <a:p>
            <a:endParaRPr lang="ru-RU" dirty="0">
              <a:solidFill>
                <a:srgbClr val="000000"/>
              </a:solidFill>
            </a:endParaRPr>
          </a:p>
        </p:txBody>
      </p:sp>
      <p:pic>
        <p:nvPicPr>
          <p:cNvPr id="4" name="Рисунок 4"/>
          <p:cNvPicPr>
            <a:picLocks noChangeAspect="1"/>
          </p:cNvPicPr>
          <p:nvPr/>
        </p:nvPicPr>
        <p:blipFill>
          <a:blip r:embed="rId3"/>
          <a:stretch>
            <a:fillRect/>
          </a:stretch>
        </p:blipFill>
        <p:spPr>
          <a:xfrm>
            <a:off x="6736997" y="151"/>
            <a:ext cx="5491515" cy="6852733"/>
          </a:xfrm>
          <a:prstGeom prst="rect">
            <a:avLst/>
          </a:prstGeom>
        </p:spPr>
      </p:pic>
    </p:spTree>
    <p:extLst>
      <p:ext uri="{BB962C8B-B14F-4D97-AF65-F5344CB8AC3E}">
        <p14:creationId xmlns:p14="http://schemas.microsoft.com/office/powerpoint/2010/main" val="1857662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333333"/>
                </a:solidFill>
                <a:latin typeface="Arial"/>
                <a:cs typeface="Arial"/>
              </a:rPr>
              <a:t>Садовые опоры для вьющихся растений</a:t>
            </a:r>
          </a:p>
          <a:p>
            <a:endParaRPr lang="ru-RU" dirty="0"/>
          </a:p>
        </p:txBody>
      </p:sp>
      <p:sp>
        <p:nvSpPr>
          <p:cNvPr id="3" name="Объект 2"/>
          <p:cNvSpPr>
            <a:spLocks noGrp="1"/>
          </p:cNvSpPr>
          <p:nvPr>
            <p:ph idx="1"/>
          </p:nvPr>
        </p:nvSpPr>
        <p:spPr>
          <a:xfrm>
            <a:off x="677863" y="2160588"/>
            <a:ext cx="6225646" cy="3881437"/>
          </a:xfrm>
        </p:spPr>
        <p:txBody>
          <a:bodyPr vert="horz" lIns="91440" tIns="45720" rIns="91440" bIns="45720" rtlCol="0" anchor="t">
            <a:normAutofit/>
          </a:bodyPr>
          <a:lstStyle/>
          <a:p>
            <a:r>
              <a:rPr lang="ru-RU" dirty="0">
                <a:solidFill>
                  <a:srgbClr val="000000"/>
                </a:solidFill>
                <a:latin typeface="Arial"/>
                <a:cs typeface="Arial"/>
              </a:rPr>
              <a:t>Все без исключения вертикальные сады нуждаются в опоре. Вьющимся растениям они нужны для правильного и направленного роста. Садовые арки, перголы, шпалеры, решетки, обелиски, экраны и трельяжи помогают цепким стеблям лиан сохранять вертикальное положение. При отсутствии подходящей опоры скорость роста побегов замедляется.</a:t>
            </a:r>
          </a:p>
          <a:p>
            <a:r>
              <a:rPr lang="ru-RU" dirty="0">
                <a:solidFill>
                  <a:srgbClr val="000000"/>
                </a:solidFill>
                <a:latin typeface="Arial"/>
                <a:cs typeface="Arial"/>
              </a:rPr>
              <a:t>В отличие от кустарников и деревьев, которые обладают определенной кроной, пластичные стебли лиан принимают самые замысловатые формы: будь то декоративная паутина из цветов на стене или утопающая в зелени беседка.</a:t>
            </a:r>
          </a:p>
        </p:txBody>
      </p:sp>
      <p:pic>
        <p:nvPicPr>
          <p:cNvPr id="4" name="Рисунок 4"/>
          <p:cNvPicPr>
            <a:picLocks noChangeAspect="1"/>
          </p:cNvPicPr>
          <p:nvPr/>
        </p:nvPicPr>
        <p:blipFill>
          <a:blip r:embed="rId3"/>
          <a:stretch>
            <a:fillRect/>
          </a:stretch>
        </p:blipFill>
        <p:spPr>
          <a:xfrm>
            <a:off x="7067551" y="2601181"/>
            <a:ext cx="5057774" cy="4112357"/>
          </a:xfrm>
          <a:prstGeom prst="rect">
            <a:avLst/>
          </a:prstGeom>
        </p:spPr>
      </p:pic>
    </p:spTree>
    <p:extLst>
      <p:ext uri="{BB962C8B-B14F-4D97-AF65-F5344CB8AC3E}">
        <p14:creationId xmlns:p14="http://schemas.microsoft.com/office/powerpoint/2010/main" val="139604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solidFill>
                  <a:srgbClr val="000000"/>
                </a:solidFill>
                <a:latin typeface="Arial"/>
                <a:cs typeface="Arial"/>
              </a:rPr>
              <a:t>Садовые конструкции для вертикального озеленения предназначены:</a:t>
            </a:r>
          </a:p>
          <a:p>
            <a:endParaRPr lang="ru-RU" dirty="0">
              <a:solidFill>
                <a:srgbClr val="000000"/>
              </a:solidFill>
            </a:endParaRPr>
          </a:p>
        </p:txBody>
      </p:sp>
      <p:sp>
        <p:nvSpPr>
          <p:cNvPr id="3" name="Объект 2"/>
          <p:cNvSpPr>
            <a:spLocks noGrp="1"/>
          </p:cNvSpPr>
          <p:nvPr>
            <p:ph idx="1"/>
          </p:nvPr>
        </p:nvSpPr>
        <p:spPr>
          <a:xfrm>
            <a:off x="677334" y="1819275"/>
            <a:ext cx="8596668" cy="3880773"/>
          </a:xfrm>
        </p:spPr>
        <p:txBody>
          <a:bodyPr vert="horz" lIns="91440" tIns="45720" rIns="91440" bIns="45720" rtlCol="0" anchor="t">
            <a:normAutofit/>
          </a:bodyPr>
          <a:lstStyle/>
          <a:p>
            <a:r>
              <a:rPr lang="ru-RU" dirty="0">
                <a:solidFill>
                  <a:srgbClr val="000000"/>
                </a:solidFill>
                <a:latin typeface="Arial"/>
                <a:cs typeface="Arial"/>
              </a:rPr>
              <a:t>разделить земельный участок на зоны;</a:t>
            </a:r>
          </a:p>
          <a:p>
            <a:r>
              <a:rPr lang="ru-RU" dirty="0">
                <a:solidFill>
                  <a:srgbClr val="000000"/>
                </a:solidFill>
                <a:latin typeface="Arial"/>
                <a:cs typeface="Arial"/>
              </a:rPr>
              <a:t>разграничить переход из одной части садового пространства в другую;</a:t>
            </a:r>
          </a:p>
          <a:p>
            <a:r>
              <a:rPr lang="ru-RU" dirty="0">
                <a:solidFill>
                  <a:srgbClr val="000000"/>
                </a:solidFill>
                <a:latin typeface="Arial"/>
                <a:cs typeface="Arial"/>
              </a:rPr>
              <a:t>отвлечь взгляд от скучных или некрасивых мест сада;</a:t>
            </a:r>
          </a:p>
          <a:p>
            <a:r>
              <a:rPr lang="ru-RU" dirty="0">
                <a:solidFill>
                  <a:srgbClr val="000000"/>
                </a:solidFill>
                <a:latin typeface="Arial"/>
                <a:cs typeface="Arial"/>
              </a:rPr>
              <a:t>оформить границы дома;</a:t>
            </a:r>
          </a:p>
          <a:p>
            <a:r>
              <a:rPr lang="ru-RU" dirty="0">
                <a:solidFill>
                  <a:srgbClr val="000000"/>
                </a:solidFill>
                <a:latin typeface="Arial"/>
                <a:cs typeface="Arial"/>
              </a:rPr>
              <a:t>придать обветшалым постройкам новое звучание;</a:t>
            </a:r>
          </a:p>
          <a:p>
            <a:r>
              <a:rPr lang="ru-RU" dirty="0">
                <a:solidFill>
                  <a:srgbClr val="000000"/>
                </a:solidFill>
                <a:latin typeface="Arial"/>
                <a:cs typeface="Arial"/>
              </a:rPr>
              <a:t>создать зеленый фон для пестрых цветников;</a:t>
            </a:r>
          </a:p>
          <a:p>
            <a:r>
              <a:rPr lang="ru-RU" dirty="0">
                <a:solidFill>
                  <a:srgbClr val="000000"/>
                </a:solidFill>
                <a:latin typeface="Arial"/>
                <a:cs typeface="Arial"/>
              </a:rPr>
              <a:t>защитить от солнца, образовав приятную тень.</a:t>
            </a:r>
          </a:p>
          <a:p>
            <a:endParaRPr lang="ru-RU" dirty="0">
              <a:solidFill>
                <a:srgbClr val="000000"/>
              </a:solidFill>
            </a:endParaRPr>
          </a:p>
        </p:txBody>
      </p:sp>
      <p:pic>
        <p:nvPicPr>
          <p:cNvPr id="4" name="Рисунок 4"/>
          <p:cNvPicPr>
            <a:picLocks noChangeAspect="1"/>
          </p:cNvPicPr>
          <p:nvPr/>
        </p:nvPicPr>
        <p:blipFill>
          <a:blip r:embed="rId3"/>
          <a:stretch>
            <a:fillRect/>
          </a:stretch>
        </p:blipFill>
        <p:spPr>
          <a:xfrm>
            <a:off x="6602135" y="3311526"/>
            <a:ext cx="5446990" cy="3341687"/>
          </a:xfrm>
          <a:prstGeom prst="rect">
            <a:avLst/>
          </a:prstGeom>
        </p:spPr>
      </p:pic>
    </p:spTree>
    <p:extLst>
      <p:ext uri="{BB962C8B-B14F-4D97-AF65-F5344CB8AC3E}">
        <p14:creationId xmlns:p14="http://schemas.microsoft.com/office/powerpoint/2010/main" val="2872003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000000"/>
                </a:solidFill>
                <a:latin typeface="Arial"/>
                <a:cs typeface="Arial"/>
              </a:rPr>
              <a:t>Садовые арки в вертикальном озеленении</a:t>
            </a:r>
          </a:p>
          <a:p>
            <a:endParaRPr lang="ru-RU" dirty="0">
              <a:solidFill>
                <a:srgbClr val="000000"/>
              </a:solidFill>
            </a:endParaRPr>
          </a:p>
        </p:txBody>
      </p:sp>
      <p:sp>
        <p:nvSpPr>
          <p:cNvPr id="3" name="Объект 2"/>
          <p:cNvSpPr>
            <a:spLocks noGrp="1"/>
          </p:cNvSpPr>
          <p:nvPr>
            <p:ph idx="1"/>
          </p:nvPr>
        </p:nvSpPr>
        <p:spPr>
          <a:xfrm>
            <a:off x="677863" y="2160588"/>
            <a:ext cx="6761868" cy="3881437"/>
          </a:xfrm>
        </p:spPr>
        <p:txBody>
          <a:bodyPr vert="horz" lIns="91440" tIns="45720" rIns="91440" bIns="45720" rtlCol="0" anchor="t">
            <a:normAutofit/>
          </a:bodyPr>
          <a:lstStyle/>
          <a:p>
            <a:r>
              <a:rPr lang="ru-RU" dirty="0">
                <a:solidFill>
                  <a:srgbClr val="000000"/>
                </a:solidFill>
                <a:latin typeface="Arial"/>
                <a:cs typeface="Arial"/>
              </a:rPr>
              <a:t>Для организации направленного роста вертикальных растений на даче принято задействовать универсальный каркас - садовую арку. В качестве материала для строительства арок чаще используют металл и дерево, реже – пластик, камень или кирпич. Свод арок может быть полукруглым, плоским, стрельчатым или двускатным. Выбирая дизайн садовой арки, её форму, лучше отдать предпочтение тому варианту, который будет сочетаться с домом и другими постройками на участке. Что касается габаритов, то арка в вертикальном озеленении должна быть таких размеров, чтобы, даже когда растения разрастутся, через неё было удобно проходить, не цепляясь.</a:t>
            </a:r>
            <a:endParaRPr lang="ru-RU">
              <a:solidFill>
                <a:srgbClr val="000000"/>
              </a:solidFill>
              <a:latin typeface="Arial"/>
              <a:cs typeface="Arial"/>
            </a:endParaRPr>
          </a:p>
        </p:txBody>
      </p:sp>
      <p:pic>
        <p:nvPicPr>
          <p:cNvPr id="4" name="Рисунок 4"/>
          <p:cNvPicPr>
            <a:picLocks noChangeAspect="1"/>
          </p:cNvPicPr>
          <p:nvPr/>
        </p:nvPicPr>
        <p:blipFill>
          <a:blip r:embed="rId3"/>
          <a:stretch>
            <a:fillRect/>
          </a:stretch>
        </p:blipFill>
        <p:spPr>
          <a:xfrm>
            <a:off x="7675034" y="2364847"/>
            <a:ext cx="4478866" cy="4478866"/>
          </a:xfrm>
          <a:prstGeom prst="rect">
            <a:avLst/>
          </a:prstGeom>
        </p:spPr>
      </p:pic>
    </p:spTree>
    <p:extLst>
      <p:ext uri="{BB962C8B-B14F-4D97-AF65-F5344CB8AC3E}">
        <p14:creationId xmlns:p14="http://schemas.microsoft.com/office/powerpoint/2010/main" val="87079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000000"/>
                </a:solidFill>
                <a:latin typeface="Arial"/>
                <a:cs typeface="Arial"/>
              </a:rPr>
              <a:t>Перголы в вертикальном озеленении сада</a:t>
            </a:r>
          </a:p>
          <a:p>
            <a:endParaRPr lang="ru-RU" dirty="0">
              <a:solidFill>
                <a:srgbClr val="000000"/>
              </a:solidFill>
            </a:endParaRPr>
          </a:p>
        </p:txBody>
      </p:sp>
      <p:sp>
        <p:nvSpPr>
          <p:cNvPr id="3" name="Объект 2"/>
          <p:cNvSpPr>
            <a:spLocks noGrp="1"/>
          </p:cNvSpPr>
          <p:nvPr>
            <p:ph idx="1"/>
          </p:nvPr>
        </p:nvSpPr>
        <p:spPr>
          <a:xfrm>
            <a:off x="361950" y="1962150"/>
            <a:ext cx="6620757" cy="3881437"/>
          </a:xfrm>
        </p:spPr>
        <p:txBody>
          <a:bodyPr vert="horz" lIns="91440" tIns="45720" rIns="91440" bIns="45720" rtlCol="0" anchor="t">
            <a:normAutofit/>
          </a:bodyPr>
          <a:lstStyle/>
          <a:p>
            <a:r>
              <a:rPr lang="ru-RU" dirty="0">
                <a:solidFill>
                  <a:srgbClr val="000000"/>
                </a:solidFill>
                <a:latin typeface="Arial"/>
                <a:cs typeface="Arial"/>
              </a:rPr>
              <a:t>Ажурные конструкции с экзотическим названием – перголы, в вертикальном озеленении на особом счету. С помощью дальних родственниц беседок с плоскими или сферическими «крышами»:</a:t>
            </a:r>
            <a:endParaRPr lang="ru-RU">
              <a:solidFill>
                <a:srgbClr val="000000"/>
              </a:solidFill>
              <a:latin typeface="Arial"/>
              <a:cs typeface="Arial"/>
            </a:endParaRPr>
          </a:p>
          <a:p>
            <a:r>
              <a:rPr lang="ru-RU" dirty="0">
                <a:solidFill>
                  <a:srgbClr val="000000"/>
                </a:solidFill>
                <a:latin typeface="Arial"/>
                <a:cs typeface="Arial"/>
              </a:rPr>
              <a:t>образуют цветущие зеленые навесы в местах отдыха;</a:t>
            </a:r>
          </a:p>
          <a:p>
            <a:r>
              <a:rPr lang="ru-RU" dirty="0">
                <a:solidFill>
                  <a:srgbClr val="000000"/>
                </a:solidFill>
                <a:latin typeface="Arial"/>
                <a:cs typeface="Arial"/>
              </a:rPr>
              <a:t>создают целые коридоры из растений в саду;</a:t>
            </a:r>
          </a:p>
          <a:p>
            <a:r>
              <a:rPr lang="ru-RU" dirty="0">
                <a:solidFill>
                  <a:srgbClr val="000000"/>
                </a:solidFill>
                <a:latin typeface="Arial"/>
                <a:cs typeface="Arial"/>
              </a:rPr>
              <a:t>обеспечивают зонирование между разными зонами загородного участка;</a:t>
            </a:r>
          </a:p>
          <a:p>
            <a:r>
              <a:rPr lang="ru-RU" dirty="0">
                <a:solidFill>
                  <a:srgbClr val="000000"/>
                </a:solidFill>
                <a:latin typeface="Arial"/>
                <a:cs typeface="Arial"/>
              </a:rPr>
              <a:t>оптически увеличивают территорию маленького участка.</a:t>
            </a:r>
          </a:p>
          <a:p>
            <a:pPr marL="0" indent="0">
              <a:buNone/>
            </a:pPr>
            <a:endParaRPr lang="ru-RU" dirty="0">
              <a:solidFill>
                <a:srgbClr val="000000"/>
              </a:solidFill>
            </a:endParaRPr>
          </a:p>
        </p:txBody>
      </p:sp>
      <p:pic>
        <p:nvPicPr>
          <p:cNvPr id="4" name="Рисунок 4"/>
          <p:cNvPicPr>
            <a:picLocks noChangeAspect="1"/>
          </p:cNvPicPr>
          <p:nvPr/>
        </p:nvPicPr>
        <p:blipFill>
          <a:blip r:embed="rId3"/>
          <a:stretch>
            <a:fillRect/>
          </a:stretch>
        </p:blipFill>
        <p:spPr>
          <a:xfrm>
            <a:off x="7037249" y="2665942"/>
            <a:ext cx="5091251" cy="4060296"/>
          </a:xfrm>
          <a:prstGeom prst="rect">
            <a:avLst/>
          </a:prstGeom>
        </p:spPr>
      </p:pic>
    </p:spTree>
    <p:extLst>
      <p:ext uri="{BB962C8B-B14F-4D97-AF65-F5344CB8AC3E}">
        <p14:creationId xmlns:p14="http://schemas.microsoft.com/office/powerpoint/2010/main" val="21584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5" y="140405"/>
            <a:ext cx="8596668" cy="1320800"/>
          </a:xfrm>
        </p:spPr>
        <p:txBody>
          <a:bodyPr/>
          <a:lstStyle/>
          <a:p>
            <a:r>
              <a:rPr lang="ru-RU" dirty="0">
                <a:solidFill>
                  <a:srgbClr val="333333"/>
                </a:solidFill>
                <a:latin typeface="Arial"/>
              </a:rPr>
              <a:t>Варианты дизайна вертикального озеленения перголами</a:t>
            </a:r>
          </a:p>
          <a:p>
            <a:endParaRPr lang="ru-RU" dirty="0"/>
          </a:p>
        </p:txBody>
      </p:sp>
      <p:sp>
        <p:nvSpPr>
          <p:cNvPr id="3" name="Объект 2"/>
          <p:cNvSpPr>
            <a:spLocks noGrp="1"/>
          </p:cNvSpPr>
          <p:nvPr>
            <p:ph idx="1"/>
          </p:nvPr>
        </p:nvSpPr>
        <p:spPr>
          <a:xfrm>
            <a:off x="0" y="1695450"/>
            <a:ext cx="7707314" cy="5476875"/>
          </a:xfrm>
        </p:spPr>
        <p:txBody>
          <a:bodyPr vert="horz" lIns="91440" tIns="45720" rIns="91440" bIns="45720" rtlCol="0" anchor="t">
            <a:normAutofit/>
          </a:bodyPr>
          <a:lstStyle/>
          <a:p>
            <a:r>
              <a:rPr lang="ru-RU" dirty="0">
                <a:solidFill>
                  <a:srgbClr val="000000"/>
                </a:solidFill>
                <a:latin typeface="Arial"/>
              </a:rPr>
              <a:t>Конструкцию с </a:t>
            </a:r>
            <a:r>
              <a:rPr lang="ru-RU" dirty="0" err="1">
                <a:solidFill>
                  <a:srgbClr val="000000"/>
                </a:solidFill>
                <a:latin typeface="Arial"/>
              </a:rPr>
              <a:t>плетистыми</a:t>
            </a:r>
            <a:r>
              <a:rPr lang="ru-RU" dirty="0">
                <a:solidFill>
                  <a:srgbClr val="000000"/>
                </a:solidFill>
                <a:latin typeface="Arial"/>
              </a:rPr>
              <a:t> розами и клематисами устанавливают над садовой дорожкой, когда требуется со вкусом и красиво оформить парадный вход в дачный домик или коттедж.</a:t>
            </a:r>
          </a:p>
          <a:p>
            <a:r>
              <a:rPr lang="ru-RU" dirty="0">
                <a:solidFill>
                  <a:srgbClr val="000000"/>
                </a:solidFill>
                <a:latin typeface="Arial"/>
              </a:rPr>
              <a:t>Перголы незаменимы, когда нужно быстро разбить цветник из однолетних лиан, например, над местом парковки автомобиля.</a:t>
            </a:r>
          </a:p>
          <a:p>
            <a:r>
              <a:rPr lang="ru-RU" dirty="0">
                <a:solidFill>
                  <a:srgbClr val="000000"/>
                </a:solidFill>
                <a:latin typeface="Arial"/>
              </a:rPr>
              <a:t>Над калиткой дачного домика живая конструкция из ипомеи так и манит своим гостеприимством.</a:t>
            </a:r>
          </a:p>
          <a:p>
            <a:r>
              <a:rPr lang="ru-RU" dirty="0">
                <a:solidFill>
                  <a:srgbClr val="000000"/>
                </a:solidFill>
                <a:latin typeface="Arial"/>
              </a:rPr>
              <a:t>Перголу, увитую плющом, нередко дополняют садовыми качелями с мягкими подушками и устанавливают в глубине плодового сада.</a:t>
            </a:r>
          </a:p>
          <a:p>
            <a:r>
              <a:rPr lang="ru-RU" dirty="0">
                <a:solidFill>
                  <a:srgbClr val="000000"/>
                </a:solidFill>
                <a:latin typeface="Arial"/>
              </a:rPr>
              <a:t>Воздушную конструкцию перголы из дерева или металла используют, когда нужно облагородить скучную стену дома, гаража. Актинидия </a:t>
            </a:r>
            <a:r>
              <a:rPr lang="ru-RU" dirty="0" err="1">
                <a:solidFill>
                  <a:srgbClr val="000000"/>
                </a:solidFill>
                <a:latin typeface="Arial"/>
              </a:rPr>
              <a:t>коломикта</a:t>
            </a:r>
            <a:r>
              <a:rPr lang="ru-RU" dirty="0">
                <a:solidFill>
                  <a:srgbClr val="000000"/>
                </a:solidFill>
                <a:latin typeface="Arial"/>
              </a:rPr>
              <a:t>, лимонник китайский или </a:t>
            </a:r>
            <a:r>
              <a:rPr lang="ru-RU" dirty="0" err="1">
                <a:solidFill>
                  <a:srgbClr val="000000"/>
                </a:solidFill>
                <a:latin typeface="Arial"/>
              </a:rPr>
              <a:t>диоскорея</a:t>
            </a:r>
            <a:r>
              <a:rPr lang="ru-RU" dirty="0">
                <a:solidFill>
                  <a:srgbClr val="000000"/>
                </a:solidFill>
                <a:latin typeface="Arial"/>
              </a:rPr>
              <a:t> японская, при условии хорошего ухода, превратят ничем непримечательный угол в уютное место для семейного чаепития.</a:t>
            </a:r>
          </a:p>
          <a:p>
            <a:endParaRPr lang="ru-RU" dirty="0">
              <a:solidFill>
                <a:srgbClr val="000000"/>
              </a:solidFill>
            </a:endParaRPr>
          </a:p>
        </p:txBody>
      </p:sp>
      <p:pic>
        <p:nvPicPr>
          <p:cNvPr id="4" name="Рисунок 4"/>
          <p:cNvPicPr>
            <a:picLocks noChangeAspect="1"/>
          </p:cNvPicPr>
          <p:nvPr/>
        </p:nvPicPr>
        <p:blipFill>
          <a:blip r:embed="rId3"/>
          <a:stretch>
            <a:fillRect/>
          </a:stretch>
        </p:blipFill>
        <p:spPr>
          <a:xfrm>
            <a:off x="7852529" y="1209323"/>
            <a:ext cx="4148971" cy="5534377"/>
          </a:xfrm>
          <a:prstGeom prst="rect">
            <a:avLst/>
          </a:prstGeom>
        </p:spPr>
      </p:pic>
    </p:spTree>
    <p:extLst>
      <p:ext uri="{BB962C8B-B14F-4D97-AF65-F5344CB8AC3E}">
        <p14:creationId xmlns:p14="http://schemas.microsoft.com/office/powerpoint/2010/main" val="1658717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9100" y="352425"/>
            <a:ext cx="8596668" cy="1320800"/>
          </a:xfrm>
        </p:spPr>
        <p:txBody>
          <a:bodyPr/>
          <a:lstStyle/>
          <a:p>
            <a:r>
              <a:rPr lang="ru-RU" dirty="0">
                <a:solidFill>
                  <a:srgbClr val="000000"/>
                </a:solidFill>
                <a:latin typeface="Arial"/>
              </a:rPr>
              <a:t>Колонны и обелиски для вьющихся растений</a:t>
            </a:r>
          </a:p>
          <a:p>
            <a:endParaRPr lang="ru-RU" dirty="0">
              <a:solidFill>
                <a:srgbClr val="000000"/>
              </a:solidFill>
            </a:endParaRPr>
          </a:p>
        </p:txBody>
      </p:sp>
      <p:sp>
        <p:nvSpPr>
          <p:cNvPr id="3" name="Объект 2"/>
          <p:cNvSpPr>
            <a:spLocks noGrp="1"/>
          </p:cNvSpPr>
          <p:nvPr>
            <p:ph idx="1"/>
          </p:nvPr>
        </p:nvSpPr>
        <p:spPr>
          <a:xfrm>
            <a:off x="333375" y="1947333"/>
            <a:ext cx="7071960" cy="4911725"/>
          </a:xfrm>
        </p:spPr>
        <p:txBody>
          <a:bodyPr vert="horz" lIns="91440" tIns="45720" rIns="91440" bIns="45720" rtlCol="0" anchor="t">
            <a:normAutofit/>
          </a:bodyPr>
          <a:lstStyle/>
          <a:p>
            <a:r>
              <a:rPr lang="ru-RU" dirty="0">
                <a:solidFill>
                  <a:srgbClr val="000000"/>
                </a:solidFill>
                <a:latin typeface="Arial"/>
              </a:rPr>
              <a:t>Когда нужно привлечь внимание к отдельной зоне сада устанавливают садовый обелиск – колонну с пирамидальной верхушкой. Наиболее популярный вид такого рода садовой опоры – кованный или деревянный обелиск.</a:t>
            </a:r>
          </a:p>
          <a:p>
            <a:r>
              <a:rPr lang="ru-RU" dirty="0">
                <a:solidFill>
                  <a:srgbClr val="000000"/>
                </a:solidFill>
                <a:latin typeface="Arial"/>
              </a:rPr>
              <a:t>Конструкцию, увитую лианой, устанавливают, как отдельно (на газоне, мощенной площадке или рядом с местом отдыха) или в группе, формируя таким образом декоративную живую изгородь.</a:t>
            </a:r>
          </a:p>
          <a:p>
            <a:r>
              <a:rPr lang="ru-RU" dirty="0">
                <a:solidFill>
                  <a:srgbClr val="000000"/>
                </a:solidFill>
                <a:latin typeface="Arial"/>
              </a:rPr>
              <a:t>Обелиск в саду будет нести не только декоративную функцию, если вместо настурции иноземной, </a:t>
            </a:r>
            <a:r>
              <a:rPr lang="ru-RU" dirty="0" err="1">
                <a:solidFill>
                  <a:srgbClr val="000000"/>
                </a:solidFill>
                <a:latin typeface="Arial"/>
              </a:rPr>
              <a:t>адлумии</a:t>
            </a:r>
            <a:r>
              <a:rPr lang="ru-RU" dirty="0">
                <a:solidFill>
                  <a:srgbClr val="000000"/>
                </a:solidFill>
                <a:latin typeface="Arial"/>
              </a:rPr>
              <a:t> или </a:t>
            </a:r>
            <a:r>
              <a:rPr lang="ru-RU" dirty="0" err="1">
                <a:solidFill>
                  <a:srgbClr val="000000"/>
                </a:solidFill>
                <a:latin typeface="Arial"/>
              </a:rPr>
              <a:t>кобеи</a:t>
            </a:r>
            <a:r>
              <a:rPr lang="ru-RU" dirty="0">
                <a:solidFill>
                  <a:srgbClr val="000000"/>
                </a:solidFill>
                <a:latin typeface="Arial"/>
              </a:rPr>
              <a:t>, посадить лиану со съедобными плодами. Например, душистый горошек.</a:t>
            </a:r>
          </a:p>
          <a:p>
            <a:endParaRPr lang="ru-RU" dirty="0">
              <a:solidFill>
                <a:srgbClr val="000000"/>
              </a:solidFill>
            </a:endParaRPr>
          </a:p>
        </p:txBody>
      </p:sp>
      <p:pic>
        <p:nvPicPr>
          <p:cNvPr id="4" name="Рисунок 4"/>
          <p:cNvPicPr>
            <a:picLocks noChangeAspect="1"/>
          </p:cNvPicPr>
          <p:nvPr/>
        </p:nvPicPr>
        <p:blipFill>
          <a:blip r:embed="rId3"/>
          <a:stretch>
            <a:fillRect/>
          </a:stretch>
        </p:blipFill>
        <p:spPr>
          <a:xfrm>
            <a:off x="7866945" y="1146411"/>
            <a:ext cx="4210755" cy="5606814"/>
          </a:xfrm>
          <a:prstGeom prst="rect">
            <a:avLst/>
          </a:prstGeom>
        </p:spPr>
      </p:pic>
    </p:spTree>
    <p:extLst>
      <p:ext uri="{BB962C8B-B14F-4D97-AF65-F5344CB8AC3E}">
        <p14:creationId xmlns:p14="http://schemas.microsoft.com/office/powerpoint/2010/main" val="2134838916"/>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TotalTime>
  <Words>1085</Words>
  <Application>Microsoft Office PowerPoint</Application>
  <PresentationFormat>Произвольный</PresentationFormat>
  <Paragraphs>66</Paragraphs>
  <Slides>18</Slides>
  <Notes>16</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Аспект</vt:lpstr>
      <vt:lpstr>Вертикальное озеленение</vt:lpstr>
      <vt:lpstr>Презентация на тему   «Вертикальное озеленение» поможет  учащимся оценить преимущества и функции вертикального озеленения. Изучить варианты вертикального озеленения в саду и дома. Определить растения, подходящие для вертикального озеленения дома и сада.</vt:lpstr>
      <vt:lpstr>Презентация PowerPoint</vt:lpstr>
      <vt:lpstr>Садовые опоры для вьющихся растений </vt:lpstr>
      <vt:lpstr>Садовые конструкции для вертикального озеленения предназначены: </vt:lpstr>
      <vt:lpstr>Садовые арки в вертикальном озеленении </vt:lpstr>
      <vt:lpstr>Перголы в вертикальном озеленении сада </vt:lpstr>
      <vt:lpstr>Варианты дизайна вертикального озеленения перголами </vt:lpstr>
      <vt:lpstr>Колонны и обелиски для вьющихся растений </vt:lpstr>
      <vt:lpstr>Садовый трельяж в вертикальном озеленении </vt:lpstr>
      <vt:lpstr>Презентация PowerPoint</vt:lpstr>
      <vt:lpstr>Конструкции для вертикального озеленения. </vt:lpstr>
      <vt:lpstr>Высадка растений для вертикального озеленения. </vt:lpstr>
      <vt:lpstr>Презентация PowerPoint</vt:lpstr>
      <vt:lpstr>Система вертикального озеленения.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Вертикальное озеленение</dc:title>
  <dc:creator/>
  <cp:lastModifiedBy>Image&amp;Matros ®</cp:lastModifiedBy>
  <cp:revision>11</cp:revision>
  <dcterms:created xsi:type="dcterms:W3CDTF">2012-07-30T23:42:41Z</dcterms:created>
  <dcterms:modified xsi:type="dcterms:W3CDTF">2017-12-10T16:20:46Z</dcterms:modified>
</cp:coreProperties>
</file>