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tags/tag1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0"/>
  </p:handoutMasterIdLst>
  <p:sldIdLst>
    <p:sldId id="286" r:id="rId2"/>
    <p:sldId id="287" r:id="rId3"/>
    <p:sldId id="265" r:id="rId4"/>
    <p:sldId id="266" r:id="rId5"/>
    <p:sldId id="267" r:id="rId6"/>
    <p:sldId id="268" r:id="rId7"/>
    <p:sldId id="269" r:id="rId8"/>
    <p:sldId id="270" r:id="rId9"/>
    <p:sldId id="271" r:id="rId10"/>
    <p:sldId id="272" r:id="rId11"/>
    <p:sldId id="273" r:id="rId12"/>
    <p:sldId id="284" r:id="rId13"/>
    <p:sldId id="275" r:id="rId14"/>
    <p:sldId id="276" r:id="rId15"/>
    <p:sldId id="285" r:id="rId16"/>
    <p:sldId id="277" r:id="rId17"/>
    <p:sldId id="288" r:id="rId18"/>
    <p:sldId id="278"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822"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73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7F636D-139D-415C-A3B4-62E0B6B3C10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CA3E37F9-E4F0-4A94-B5B2-EA981A7E6765}">
      <dgm:prSet/>
      <dgm:spPr/>
      <dgm:t>
        <a:bodyPr/>
        <a:lstStyle/>
        <a:p>
          <a:pPr rtl="0"/>
          <a:r>
            <a:rPr lang="ru-RU" dirty="0" smtClean="0">
              <a:latin typeface="Times New Roman" pitchFamily="18" charset="0"/>
              <a:cs typeface="Times New Roman" pitchFamily="18" charset="0"/>
            </a:rPr>
            <a:t>Отдельный вариант использования обозначается на диаграмме эллипсом, внутри которого содержится его краткое название или имя в форме глагола с пояснительными </a:t>
          </a:r>
          <a:r>
            <a:rPr lang="ru-RU" dirty="0" smtClean="0">
              <a:latin typeface="Times New Roman" pitchFamily="18" charset="0"/>
              <a:cs typeface="Times New Roman" pitchFamily="18" charset="0"/>
            </a:rPr>
            <a:t>словами</a:t>
          </a:r>
          <a:endParaRPr lang="ru-RU" dirty="0">
            <a:latin typeface="Times New Roman" pitchFamily="18" charset="0"/>
            <a:cs typeface="Times New Roman" pitchFamily="18" charset="0"/>
          </a:endParaRPr>
        </a:p>
      </dgm:t>
    </dgm:pt>
    <dgm:pt modelId="{A229D9FC-4EFF-42E2-83DF-F7255BBA1DCE}" type="parTrans" cxnId="{5198389B-4500-4558-918E-8BF00CB9F0A6}">
      <dgm:prSet/>
      <dgm:spPr/>
      <dgm:t>
        <a:bodyPr/>
        <a:lstStyle/>
        <a:p>
          <a:endParaRPr lang="ru-RU"/>
        </a:p>
      </dgm:t>
    </dgm:pt>
    <dgm:pt modelId="{B1A2B170-9E4C-49ED-A69C-279F41A95F53}" type="sibTrans" cxnId="{5198389B-4500-4558-918E-8BF00CB9F0A6}">
      <dgm:prSet/>
      <dgm:spPr/>
      <dgm:t>
        <a:bodyPr/>
        <a:lstStyle/>
        <a:p>
          <a:endParaRPr lang="ru-RU"/>
        </a:p>
      </dgm:t>
    </dgm:pt>
    <dgm:pt modelId="{C8E043D8-E74B-491C-997E-B993FCC8FB33}">
      <dgm:prSet/>
      <dgm:spPr/>
      <dgm:t>
        <a:bodyPr/>
        <a:lstStyle/>
        <a:p>
          <a:pPr rtl="0"/>
          <a:endParaRPr lang="ru-RU" dirty="0"/>
        </a:p>
      </dgm:t>
    </dgm:pt>
    <dgm:pt modelId="{0467E69B-E73B-4A5C-BF46-A173AB315619}" type="parTrans" cxnId="{47183E6F-51BD-476C-B1F3-D9426EA0BEF4}">
      <dgm:prSet/>
      <dgm:spPr/>
      <dgm:t>
        <a:bodyPr/>
        <a:lstStyle/>
        <a:p>
          <a:endParaRPr lang="ru-RU"/>
        </a:p>
      </dgm:t>
    </dgm:pt>
    <dgm:pt modelId="{375AEFC8-EFAC-4575-96D8-1C6B8896E0D5}" type="sibTrans" cxnId="{47183E6F-51BD-476C-B1F3-D9426EA0BEF4}">
      <dgm:prSet/>
      <dgm:spPr/>
      <dgm:t>
        <a:bodyPr/>
        <a:lstStyle/>
        <a:p>
          <a:endParaRPr lang="ru-RU"/>
        </a:p>
      </dgm:t>
    </dgm:pt>
    <dgm:pt modelId="{AEAEF129-6AB0-471E-9153-3AF824069071}" type="pres">
      <dgm:prSet presAssocID="{347F636D-139D-415C-A3B4-62E0B6B3C102}" presName="Name0" presStyleCnt="0">
        <dgm:presLayoutVars>
          <dgm:dir/>
          <dgm:animLvl val="lvl"/>
          <dgm:resizeHandles val="exact"/>
        </dgm:presLayoutVars>
      </dgm:prSet>
      <dgm:spPr/>
      <dgm:t>
        <a:bodyPr/>
        <a:lstStyle/>
        <a:p>
          <a:endParaRPr lang="ru-RU"/>
        </a:p>
      </dgm:t>
    </dgm:pt>
    <dgm:pt modelId="{3CB0E3E8-48CA-440D-91C8-3C50D73AF682}" type="pres">
      <dgm:prSet presAssocID="{CA3E37F9-E4F0-4A94-B5B2-EA981A7E6765}" presName="linNode" presStyleCnt="0"/>
      <dgm:spPr/>
    </dgm:pt>
    <dgm:pt modelId="{7A9E5007-62D7-48C7-AEAA-11988803667C}" type="pres">
      <dgm:prSet presAssocID="{CA3E37F9-E4F0-4A94-B5B2-EA981A7E6765}" presName="parentText" presStyleLbl="node1" presStyleIdx="0" presStyleCnt="2" custScaleX="204862">
        <dgm:presLayoutVars>
          <dgm:chMax val="1"/>
          <dgm:bulletEnabled val="1"/>
        </dgm:presLayoutVars>
      </dgm:prSet>
      <dgm:spPr/>
      <dgm:t>
        <a:bodyPr/>
        <a:lstStyle/>
        <a:p>
          <a:endParaRPr lang="ru-RU"/>
        </a:p>
      </dgm:t>
    </dgm:pt>
    <dgm:pt modelId="{6286A232-6321-42B1-8A75-BF42231BE41C}" type="pres">
      <dgm:prSet presAssocID="{B1A2B170-9E4C-49ED-A69C-279F41A95F53}" presName="sp" presStyleCnt="0"/>
      <dgm:spPr/>
    </dgm:pt>
    <dgm:pt modelId="{45C2BED0-9FE1-4EEC-B722-53473FF8BF66}" type="pres">
      <dgm:prSet presAssocID="{C8E043D8-E74B-491C-997E-B993FCC8FB33}" presName="linNode" presStyleCnt="0"/>
      <dgm:spPr/>
    </dgm:pt>
    <dgm:pt modelId="{D160109E-917E-4536-8089-09BD89F02ED0}" type="pres">
      <dgm:prSet presAssocID="{C8E043D8-E74B-491C-997E-B993FCC8FB33}" presName="parentText" presStyleLbl="node1" presStyleIdx="1" presStyleCnt="2" custScaleX="145133">
        <dgm:presLayoutVars>
          <dgm:chMax val="1"/>
          <dgm:bulletEnabled val="1"/>
        </dgm:presLayoutVars>
      </dgm:prSet>
      <dgm:spPr/>
      <dgm:t>
        <a:bodyPr/>
        <a:lstStyle/>
        <a:p>
          <a:endParaRPr lang="ru-RU"/>
        </a:p>
      </dgm:t>
    </dgm:pt>
  </dgm:ptLst>
  <dgm:cxnLst>
    <dgm:cxn modelId="{5198389B-4500-4558-918E-8BF00CB9F0A6}" srcId="{347F636D-139D-415C-A3B4-62E0B6B3C102}" destId="{CA3E37F9-E4F0-4A94-B5B2-EA981A7E6765}" srcOrd="0" destOrd="0" parTransId="{A229D9FC-4EFF-42E2-83DF-F7255BBA1DCE}" sibTransId="{B1A2B170-9E4C-49ED-A69C-279F41A95F53}"/>
    <dgm:cxn modelId="{47183E6F-51BD-476C-B1F3-D9426EA0BEF4}" srcId="{347F636D-139D-415C-A3B4-62E0B6B3C102}" destId="{C8E043D8-E74B-491C-997E-B993FCC8FB33}" srcOrd="1" destOrd="0" parTransId="{0467E69B-E73B-4A5C-BF46-A173AB315619}" sibTransId="{375AEFC8-EFAC-4575-96D8-1C6B8896E0D5}"/>
    <dgm:cxn modelId="{B8ED3057-9EAD-4B88-A9D7-24FF7C337194}" type="presOf" srcId="{CA3E37F9-E4F0-4A94-B5B2-EA981A7E6765}" destId="{7A9E5007-62D7-48C7-AEAA-11988803667C}" srcOrd="0" destOrd="0" presId="urn:microsoft.com/office/officeart/2005/8/layout/vList5"/>
    <dgm:cxn modelId="{3B186C1B-7D9A-4042-965E-275AB306F1BF}" type="presOf" srcId="{347F636D-139D-415C-A3B4-62E0B6B3C102}" destId="{AEAEF129-6AB0-471E-9153-3AF824069071}" srcOrd="0" destOrd="0" presId="urn:microsoft.com/office/officeart/2005/8/layout/vList5"/>
    <dgm:cxn modelId="{FEAC76BA-DA9B-4967-881B-89E39172D3F5}" type="presOf" srcId="{C8E043D8-E74B-491C-997E-B993FCC8FB33}" destId="{D160109E-917E-4536-8089-09BD89F02ED0}" srcOrd="0" destOrd="0" presId="urn:microsoft.com/office/officeart/2005/8/layout/vList5"/>
    <dgm:cxn modelId="{6E82C844-7F0B-49E8-8219-F8F711581D4A}" type="presParOf" srcId="{AEAEF129-6AB0-471E-9153-3AF824069071}" destId="{3CB0E3E8-48CA-440D-91C8-3C50D73AF682}" srcOrd="0" destOrd="0" presId="urn:microsoft.com/office/officeart/2005/8/layout/vList5"/>
    <dgm:cxn modelId="{CD8D040A-7A8D-415C-B7B6-D3675D46F908}" type="presParOf" srcId="{3CB0E3E8-48CA-440D-91C8-3C50D73AF682}" destId="{7A9E5007-62D7-48C7-AEAA-11988803667C}" srcOrd="0" destOrd="0" presId="urn:microsoft.com/office/officeart/2005/8/layout/vList5"/>
    <dgm:cxn modelId="{9E2D0E05-6625-43CA-8454-B858D8C85987}" type="presParOf" srcId="{AEAEF129-6AB0-471E-9153-3AF824069071}" destId="{6286A232-6321-42B1-8A75-BF42231BE41C}" srcOrd="1" destOrd="0" presId="urn:microsoft.com/office/officeart/2005/8/layout/vList5"/>
    <dgm:cxn modelId="{698DEA50-2493-4B05-81AF-63B86BBFD62B}" type="presParOf" srcId="{AEAEF129-6AB0-471E-9153-3AF824069071}" destId="{45C2BED0-9FE1-4EEC-B722-53473FF8BF66}" srcOrd="2" destOrd="0" presId="urn:microsoft.com/office/officeart/2005/8/layout/vList5"/>
    <dgm:cxn modelId="{7B9AC47B-AEFB-4327-AC65-C14E0A02428D}" type="presParOf" srcId="{45C2BED0-9FE1-4EEC-B722-53473FF8BF66}" destId="{D160109E-917E-4536-8089-09BD89F02ED0}" srcOrd="0"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9E5007-62D7-48C7-AEAA-11988803667C}">
      <dsp:nvSpPr>
        <dsp:cNvPr id="0" name=""/>
        <dsp:cNvSpPr/>
      </dsp:nvSpPr>
      <dsp:spPr>
        <a:xfrm>
          <a:off x="1080121" y="75"/>
          <a:ext cx="6069356" cy="30207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0">
            <a:lnSpc>
              <a:spcPct val="90000"/>
            </a:lnSpc>
            <a:spcBef>
              <a:spcPct val="0"/>
            </a:spcBef>
            <a:spcAft>
              <a:spcPct val="35000"/>
            </a:spcAft>
          </a:pPr>
          <a:r>
            <a:rPr lang="ru-RU" sz="3000" kern="1200" dirty="0" smtClean="0">
              <a:latin typeface="Times New Roman" pitchFamily="18" charset="0"/>
              <a:cs typeface="Times New Roman" pitchFamily="18" charset="0"/>
            </a:rPr>
            <a:t>Отдельный вариант использования обозначается на диаграмме эллипсом, внутри которого содержится его краткое название или имя в форме глагола с пояснительными </a:t>
          </a:r>
          <a:r>
            <a:rPr lang="ru-RU" sz="3000" kern="1200" dirty="0" smtClean="0">
              <a:latin typeface="Times New Roman" pitchFamily="18" charset="0"/>
              <a:cs typeface="Times New Roman" pitchFamily="18" charset="0"/>
            </a:rPr>
            <a:t>словами</a:t>
          </a:r>
          <a:endParaRPr lang="ru-RU" sz="3000" kern="1200" dirty="0">
            <a:latin typeface="Times New Roman" pitchFamily="18" charset="0"/>
            <a:cs typeface="Times New Roman" pitchFamily="18" charset="0"/>
          </a:endParaRPr>
        </a:p>
      </dsp:txBody>
      <dsp:txXfrm>
        <a:off x="1080121" y="75"/>
        <a:ext cx="6069356" cy="3020749"/>
      </dsp:txXfrm>
    </dsp:sp>
    <dsp:sp modelId="{D160109E-917E-4536-8089-09BD89F02ED0}">
      <dsp:nvSpPr>
        <dsp:cNvPr id="0" name=""/>
        <dsp:cNvSpPr/>
      </dsp:nvSpPr>
      <dsp:spPr>
        <a:xfrm>
          <a:off x="1080121" y="3171862"/>
          <a:ext cx="4299791" cy="30207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0">
            <a:lnSpc>
              <a:spcPct val="90000"/>
            </a:lnSpc>
            <a:spcBef>
              <a:spcPct val="0"/>
            </a:spcBef>
            <a:spcAft>
              <a:spcPct val="35000"/>
            </a:spcAft>
          </a:pPr>
          <a:endParaRPr lang="ru-RU" sz="3000" kern="1200" dirty="0"/>
        </a:p>
      </dsp:txBody>
      <dsp:txXfrm>
        <a:off x="1080121" y="3171862"/>
        <a:ext cx="4299791" cy="302074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EBD3F1-10A2-413F-91E4-17CB1A6F6DE8}" type="datetimeFigureOut">
              <a:rPr lang="ru-RU" smtClean="0"/>
              <a:t>05.03.2013</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0E7ECA-8B68-47DD-BE16-39D45D762D10}" type="slidenum">
              <a:rPr lang="ru-RU" smtClean="0"/>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19261B36-2559-4C24-8EA5-C9BC8908FCF0}" type="datetimeFigureOut">
              <a:rPr lang="ru-RU" smtClean="0"/>
              <a:pPr/>
              <a:t>05.03.2013</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42E9916-5EEB-4FC1-8D2C-162E73D7C5D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9261B36-2559-4C24-8EA5-C9BC8908FCF0}" type="datetimeFigureOut">
              <a:rPr lang="ru-RU" smtClean="0"/>
              <a:pPr/>
              <a:t>05.03.2013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2E9916-5EEB-4FC1-8D2C-162E73D7C5D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9261B36-2559-4C24-8EA5-C9BC8908FCF0}" type="datetimeFigureOut">
              <a:rPr lang="ru-RU" smtClean="0"/>
              <a:pPr/>
              <a:t>05.03.2013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2E9916-5EEB-4FC1-8D2C-162E73D7C5D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19261B36-2559-4C24-8EA5-C9BC8908FCF0}" type="datetimeFigureOut">
              <a:rPr lang="ru-RU" smtClean="0"/>
              <a:pPr/>
              <a:t>05.03.2013</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F42E9916-5EEB-4FC1-8D2C-162E73D7C5D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19261B36-2559-4C24-8EA5-C9BC8908FCF0}" type="datetimeFigureOut">
              <a:rPr lang="ru-RU" smtClean="0"/>
              <a:pPr/>
              <a:t>05.03.2013</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F42E9916-5EEB-4FC1-8D2C-162E73D7C5D2}"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19261B36-2559-4C24-8EA5-C9BC8908FCF0}" type="datetimeFigureOut">
              <a:rPr lang="ru-RU" smtClean="0"/>
              <a:pPr/>
              <a:t>05.03.2013</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F42E9916-5EEB-4FC1-8D2C-162E73D7C5D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19261B36-2559-4C24-8EA5-C9BC8908FCF0}" type="datetimeFigureOut">
              <a:rPr lang="ru-RU" smtClean="0"/>
              <a:pPr/>
              <a:t>05.03.2013</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F42E9916-5EEB-4FC1-8D2C-162E73D7C5D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9261B36-2559-4C24-8EA5-C9BC8908FCF0}" type="datetimeFigureOut">
              <a:rPr lang="ru-RU" smtClean="0"/>
              <a:pPr/>
              <a:t>05.03.2013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42E9916-5EEB-4FC1-8D2C-162E73D7C5D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19261B36-2559-4C24-8EA5-C9BC8908FCF0}" type="datetimeFigureOut">
              <a:rPr lang="ru-RU" smtClean="0"/>
              <a:pPr/>
              <a:t>05.03.2013</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F42E9916-5EEB-4FC1-8D2C-162E73D7C5D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19261B36-2559-4C24-8EA5-C9BC8908FCF0}" type="datetimeFigureOut">
              <a:rPr lang="ru-RU" smtClean="0"/>
              <a:pPr/>
              <a:t>05.03.2013</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F42E9916-5EEB-4FC1-8D2C-162E73D7C5D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19261B36-2559-4C24-8EA5-C9BC8908FCF0}" type="datetimeFigureOut">
              <a:rPr lang="ru-RU" smtClean="0"/>
              <a:pPr/>
              <a:t>05.03.2013</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F42E9916-5EEB-4FC1-8D2C-162E73D7C5D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9261B36-2559-4C24-8EA5-C9BC8908FCF0}" type="datetimeFigureOut">
              <a:rPr lang="ru-RU" smtClean="0"/>
              <a:pPr/>
              <a:t>05.03.2013</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42E9916-5EEB-4FC1-8D2C-162E73D7C5D2}"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60648"/>
            <a:ext cx="8062912" cy="5358457"/>
          </a:xfrm>
        </p:spPr>
        <p:txBody>
          <a:bodyPr>
            <a:normAutofit fontScale="90000"/>
          </a:bodyPr>
          <a:lstStyle/>
          <a:p>
            <a:pPr algn="ctr"/>
            <a:r>
              <a:rPr lang="ru-RU" sz="2200" dirty="0" smtClean="0">
                <a:solidFill>
                  <a:srgbClr val="FF0000"/>
                </a:solidFill>
                <a:latin typeface="Constantia" pitchFamily="18" charset="0"/>
              </a:rPr>
              <a:t/>
            </a:r>
            <a:br>
              <a:rPr lang="ru-RU" sz="2200" dirty="0" smtClean="0">
                <a:solidFill>
                  <a:srgbClr val="FF0000"/>
                </a:solidFill>
                <a:latin typeface="Constantia" pitchFamily="18" charset="0"/>
              </a:rPr>
            </a:br>
            <a:r>
              <a:rPr lang="ru-RU" sz="2200" dirty="0" smtClean="0">
                <a:solidFill>
                  <a:srgbClr val="FF0000"/>
                </a:solidFill>
                <a:latin typeface="Constantia" pitchFamily="18" charset="0"/>
              </a:rPr>
              <a:t/>
            </a:r>
            <a:br>
              <a:rPr lang="ru-RU" sz="2200" dirty="0" smtClean="0">
                <a:solidFill>
                  <a:srgbClr val="FF0000"/>
                </a:solidFill>
                <a:latin typeface="Constantia" pitchFamily="18" charset="0"/>
              </a:rPr>
            </a:br>
            <a:r>
              <a:rPr lang="ru-RU" sz="2200" b="1" dirty="0" smtClean="0">
                <a:solidFill>
                  <a:schemeClr val="tx2">
                    <a:lumMod val="75000"/>
                  </a:schemeClr>
                </a:solidFill>
                <a:latin typeface="Times New Roman" pitchFamily="18" charset="0"/>
                <a:cs typeface="Times New Roman" pitchFamily="18" charset="0"/>
              </a:rPr>
              <a:t>Государственное бюджетное образовательное учреждение</a:t>
            </a:r>
            <a:br>
              <a:rPr lang="ru-RU" sz="2200" b="1" dirty="0" smtClean="0">
                <a:solidFill>
                  <a:schemeClr val="tx2">
                    <a:lumMod val="75000"/>
                  </a:schemeClr>
                </a:solidFill>
                <a:latin typeface="Times New Roman" pitchFamily="18" charset="0"/>
                <a:cs typeface="Times New Roman" pitchFamily="18" charset="0"/>
              </a:rPr>
            </a:br>
            <a:r>
              <a:rPr lang="ru-RU" sz="2200" b="1" dirty="0" smtClean="0">
                <a:solidFill>
                  <a:schemeClr val="tx2">
                    <a:lumMod val="75000"/>
                  </a:schemeClr>
                </a:solidFill>
                <a:latin typeface="Times New Roman" pitchFamily="18" charset="0"/>
                <a:cs typeface="Times New Roman" pitchFamily="18" charset="0"/>
              </a:rPr>
              <a:t>среднего профессионального образования</a:t>
            </a:r>
            <a:br>
              <a:rPr lang="ru-RU" sz="2200" b="1" dirty="0" smtClean="0">
                <a:solidFill>
                  <a:schemeClr val="tx2">
                    <a:lumMod val="75000"/>
                  </a:schemeClr>
                </a:solidFill>
                <a:latin typeface="Times New Roman" pitchFamily="18" charset="0"/>
                <a:cs typeface="Times New Roman" pitchFamily="18" charset="0"/>
              </a:rPr>
            </a:br>
            <a:r>
              <a:rPr lang="ru-RU" sz="2200" b="1" dirty="0" smtClean="0">
                <a:solidFill>
                  <a:schemeClr val="tx2">
                    <a:lumMod val="75000"/>
                  </a:schemeClr>
                </a:solidFill>
                <a:latin typeface="Times New Roman" pitchFamily="18" charset="0"/>
                <a:cs typeface="Times New Roman" pitchFamily="18" charset="0"/>
              </a:rPr>
              <a:t>«Новороссийский колледж строительства и экономики»</a:t>
            </a:r>
            <a:br>
              <a:rPr lang="ru-RU" sz="2200" b="1" dirty="0" smtClean="0">
                <a:solidFill>
                  <a:schemeClr val="tx2">
                    <a:lumMod val="75000"/>
                  </a:schemeClr>
                </a:solidFill>
                <a:latin typeface="Times New Roman" pitchFamily="18" charset="0"/>
                <a:cs typeface="Times New Roman" pitchFamily="18" charset="0"/>
              </a:rPr>
            </a:br>
            <a:r>
              <a:rPr lang="ru-RU" sz="2200" b="1" dirty="0" smtClean="0">
                <a:solidFill>
                  <a:schemeClr val="tx2">
                    <a:lumMod val="75000"/>
                  </a:schemeClr>
                </a:solidFill>
                <a:latin typeface="Times New Roman" pitchFamily="18" charset="0"/>
                <a:cs typeface="Times New Roman" pitchFamily="18" charset="0"/>
              </a:rPr>
              <a:t>Краснодарского края</a:t>
            </a:r>
            <a:br>
              <a:rPr lang="ru-RU" sz="2200" b="1" dirty="0" smtClean="0">
                <a:solidFill>
                  <a:schemeClr val="tx2">
                    <a:lumMod val="75000"/>
                  </a:schemeClr>
                </a:solidFill>
                <a:latin typeface="Times New Roman" pitchFamily="18" charset="0"/>
                <a:cs typeface="Times New Roman" pitchFamily="18" charset="0"/>
              </a:rPr>
            </a:br>
            <a:r>
              <a:rPr lang="ru-RU" sz="1800" b="1" dirty="0" smtClean="0">
                <a:solidFill>
                  <a:srgbClr val="FF0000"/>
                </a:solidFill>
                <a:latin typeface="Times New Roman" pitchFamily="18" charset="0"/>
                <a:cs typeface="Times New Roman" pitchFamily="18" charset="0"/>
              </a:rPr>
              <a:t/>
            </a:r>
            <a:br>
              <a:rPr lang="ru-RU" sz="1800" b="1" dirty="0" smtClean="0">
                <a:solidFill>
                  <a:srgbClr val="FF0000"/>
                </a:solidFill>
                <a:latin typeface="Times New Roman" pitchFamily="18" charset="0"/>
                <a:cs typeface="Times New Roman" pitchFamily="18" charset="0"/>
              </a:rPr>
            </a:br>
            <a:r>
              <a:rPr lang="ru-RU" sz="1800" b="1" dirty="0" smtClean="0">
                <a:solidFill>
                  <a:srgbClr val="FF0000"/>
                </a:solidFill>
                <a:latin typeface="Times New Roman" pitchFamily="18" charset="0"/>
                <a:cs typeface="Times New Roman" pitchFamily="18" charset="0"/>
              </a:rPr>
              <a:t/>
            </a:r>
            <a:br>
              <a:rPr lang="ru-RU" sz="1800" b="1" dirty="0" smtClean="0">
                <a:solidFill>
                  <a:srgbClr val="FF0000"/>
                </a:solidFill>
                <a:latin typeface="Times New Roman" pitchFamily="18" charset="0"/>
                <a:cs typeface="Times New Roman" pitchFamily="18" charset="0"/>
              </a:rPr>
            </a:br>
            <a:r>
              <a:rPr lang="ru-RU" b="1" dirty="0" smtClean="0">
                <a:latin typeface="Times New Roman" pitchFamily="18" charset="0"/>
                <a:cs typeface="Times New Roman" pitchFamily="18" charset="0"/>
              </a:rPr>
              <a:t>Презентация по дисциплине</a:t>
            </a:r>
            <a:br>
              <a:rPr lang="ru-RU"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«Разработка, внедрение и адаптация программного обеспечения отраслевой направленности»</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для специальности 230701 «Прикладная информатика»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(по отраслям)</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Язык </a:t>
            </a:r>
            <a:r>
              <a:rPr lang="en-US" b="1" dirty="0" smtClean="0">
                <a:latin typeface="Times New Roman" pitchFamily="18" charset="0"/>
                <a:cs typeface="Times New Roman" pitchFamily="18" charset="0"/>
              </a:rPr>
              <a:t>UML.</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Диаграмма вариантов </a:t>
            </a:r>
            <a:r>
              <a:rPr lang="ru-RU" b="1" dirty="0" smtClean="0">
                <a:latin typeface="Times New Roman" pitchFamily="18" charset="0"/>
                <a:cs typeface="Times New Roman" pitchFamily="18" charset="0"/>
              </a:rPr>
              <a:t>использования</a:t>
            </a:r>
            <a:endParaRPr lang="ru-RU"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23528" y="5870104"/>
            <a:ext cx="5868144" cy="987896"/>
          </a:xfrm>
        </p:spPr>
        <p:txBody>
          <a:bodyPr>
            <a:normAutofit/>
          </a:bodyPr>
          <a:lstStyle/>
          <a:p>
            <a:pPr algn="l"/>
            <a:r>
              <a:rPr lang="ru-RU" b="1" dirty="0" smtClean="0">
                <a:solidFill>
                  <a:srgbClr val="FFC000"/>
                </a:solidFill>
                <a:latin typeface="Times New Roman" pitchFamily="18" charset="0"/>
                <a:cs typeface="Times New Roman" pitchFamily="18" charset="0"/>
              </a:rPr>
              <a:t>Преподаватель Белова С.В</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advTm="401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Y:\Мишанкина Л.Г\Photos\Компьютер\hack1.jpg"/>
          <p:cNvPicPr>
            <a:picLocks noChangeAspect="1" noChangeArrowheads="1"/>
          </p:cNvPicPr>
          <p:nvPr/>
        </p:nvPicPr>
        <p:blipFill>
          <a:blip r:embed="rId2" cstate="print"/>
          <a:srcRect/>
          <a:stretch>
            <a:fillRect/>
          </a:stretch>
        </p:blipFill>
        <p:spPr bwMode="auto">
          <a:xfrm>
            <a:off x="179512" y="3356992"/>
            <a:ext cx="4475990" cy="3356992"/>
          </a:xfrm>
          <a:prstGeom prst="rect">
            <a:avLst/>
          </a:prstGeom>
          <a:noFill/>
          <a:effectLst>
            <a:outerShdw blurRad="76200" dir="18900000" sy="23000" kx="-1200000" algn="bl" rotWithShape="0">
              <a:prstClr val="black">
                <a:alpha val="20000"/>
              </a:prstClr>
            </a:outerShdw>
            <a:softEdge rad="127000"/>
          </a:effectLst>
        </p:spPr>
      </p:pic>
      <p:sp>
        <p:nvSpPr>
          <p:cNvPr id="3" name="Содержимое 2"/>
          <p:cNvSpPr>
            <a:spLocks noGrp="1"/>
          </p:cNvSpPr>
          <p:nvPr>
            <p:ph idx="1"/>
          </p:nvPr>
        </p:nvSpPr>
        <p:spPr>
          <a:xfrm>
            <a:off x="467544" y="188640"/>
            <a:ext cx="8229600" cy="6266168"/>
          </a:xfrm>
        </p:spPr>
        <p:txBody>
          <a:bodyPr>
            <a:normAutofit/>
          </a:bodyPr>
          <a:lstStyle/>
          <a:p>
            <a:pPr algn="ctr">
              <a:buNone/>
            </a:pPr>
            <a:r>
              <a:rPr lang="ru-RU" sz="3200" dirty="0" smtClean="0">
                <a:solidFill>
                  <a:schemeClr val="tx2">
                    <a:lumMod val="75000"/>
                  </a:schemeClr>
                </a:solidFill>
                <a:latin typeface="Times New Roman" pitchFamily="18" charset="0"/>
                <a:cs typeface="Times New Roman" pitchFamily="18" charset="0"/>
              </a:rPr>
              <a:t>Вариант использования представляет собой последовательность действий, выполняемых системой в ответ на событие, инициируемое некоторым внешним объектом (действующим</a:t>
            </a:r>
            <a:r>
              <a:rPr lang="ru-RU" sz="3200" i="1" dirty="0" smtClean="0">
                <a:solidFill>
                  <a:schemeClr val="tx2">
                    <a:lumMod val="75000"/>
                  </a:schemeClr>
                </a:solidFill>
                <a:latin typeface="Times New Roman" pitchFamily="18" charset="0"/>
                <a:cs typeface="Times New Roman" pitchFamily="18" charset="0"/>
              </a:rPr>
              <a:t> </a:t>
            </a:r>
            <a:r>
              <a:rPr lang="ru-RU" sz="3200" dirty="0" smtClean="0">
                <a:solidFill>
                  <a:schemeClr val="tx2">
                    <a:lumMod val="75000"/>
                  </a:schemeClr>
                </a:solidFill>
                <a:latin typeface="Times New Roman" pitchFamily="18" charset="0"/>
                <a:cs typeface="Times New Roman" pitchFamily="18" charset="0"/>
              </a:rPr>
              <a:t>лицом</a:t>
            </a:r>
            <a:r>
              <a:rPr lang="ru-RU" sz="3200" i="1" dirty="0" smtClean="0">
                <a:solidFill>
                  <a:schemeClr val="tx2">
                    <a:lumMod val="75000"/>
                  </a:schemeClr>
                </a:solidFill>
                <a:latin typeface="Times New Roman" pitchFamily="18" charset="0"/>
                <a:cs typeface="Times New Roman" pitchFamily="18" charset="0"/>
              </a:rPr>
              <a:t>). </a:t>
            </a:r>
            <a:r>
              <a:rPr lang="ru-RU" sz="3200" dirty="0" smtClean="0">
                <a:solidFill>
                  <a:schemeClr val="tx2">
                    <a:lumMod val="75000"/>
                  </a:schemeClr>
                </a:solidFill>
                <a:latin typeface="Times New Roman" pitchFamily="18" charset="0"/>
                <a:cs typeface="Times New Roman" pitchFamily="18" charset="0"/>
              </a:rPr>
              <a:t>Вариант использования описывает типичное взаимодействие между пользователем и </a:t>
            </a:r>
            <a:r>
              <a:rPr lang="ru-RU" sz="3200" dirty="0" smtClean="0">
                <a:solidFill>
                  <a:schemeClr val="tx2">
                    <a:lumMod val="75000"/>
                  </a:schemeClr>
                </a:solidFill>
                <a:latin typeface="Times New Roman" pitchFamily="18" charset="0"/>
                <a:cs typeface="Times New Roman" pitchFamily="18" charset="0"/>
              </a:rPr>
              <a:t>системой</a:t>
            </a:r>
            <a:endParaRPr lang="ru-RU" sz="3200" dirty="0" smtClean="0">
              <a:solidFill>
                <a:schemeClr val="tx2">
                  <a:lumMod val="75000"/>
                </a:schemeClr>
              </a:solidFill>
              <a:latin typeface="Times New Roman" pitchFamily="18" charset="0"/>
              <a:cs typeface="Times New Roman" pitchFamily="18" charset="0"/>
            </a:endParaRPr>
          </a:p>
          <a:p>
            <a:pPr>
              <a:buNone/>
            </a:pPr>
            <a:r>
              <a:rPr lang="ru-RU" sz="2400" dirty="0" smtClean="0">
                <a:solidFill>
                  <a:schemeClr val="tx2">
                    <a:lumMod val="75000"/>
                  </a:schemeClr>
                </a:solidFill>
                <a:latin typeface="Arial Narrow" pitchFamily="34" charset="0"/>
              </a:rPr>
              <a:t>.</a:t>
            </a:r>
          </a:p>
          <a:p>
            <a:endParaRPr lang="ru-RU" dirty="0"/>
          </a:p>
        </p:txBody>
      </p:sp>
    </p:spTree>
  </p:cSld>
  <p:clrMapOvr>
    <a:masterClrMapping/>
  </p:clrMapOvr>
  <p:transition advTm="1110">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Скругленный прямоугольник 9"/>
          <p:cNvSpPr/>
          <p:nvPr/>
        </p:nvSpPr>
        <p:spPr>
          <a:xfrm>
            <a:off x="683568" y="3789040"/>
            <a:ext cx="3168352" cy="27363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Содержимое 2"/>
          <p:cNvSpPr>
            <a:spLocks noGrp="1"/>
          </p:cNvSpPr>
          <p:nvPr>
            <p:ph idx="1"/>
          </p:nvPr>
        </p:nvSpPr>
        <p:spPr>
          <a:xfrm>
            <a:off x="457200" y="332656"/>
            <a:ext cx="8229600" cy="2304256"/>
          </a:xfrm>
        </p:spPr>
        <p:txBody>
          <a:bodyPr>
            <a:normAutofit fontScale="85000" lnSpcReduction="20000"/>
          </a:bodyPr>
          <a:lstStyle/>
          <a:p>
            <a:endParaRPr lang="ru-RU" sz="2000" dirty="0" smtClean="0">
              <a:latin typeface="Arial Narrow" pitchFamily="34" charset="0"/>
            </a:endParaRPr>
          </a:p>
          <a:p>
            <a:endParaRPr lang="ru-RU" sz="2000" dirty="0" smtClean="0">
              <a:latin typeface="Arial Narrow" pitchFamily="34" charset="0"/>
            </a:endParaRPr>
          </a:p>
          <a:p>
            <a:endParaRPr lang="ru-RU" sz="2000" dirty="0" smtClean="0">
              <a:latin typeface="Arial Narrow" pitchFamily="34" charset="0"/>
            </a:endParaRPr>
          </a:p>
          <a:p>
            <a:endParaRPr lang="ru-RU" sz="2000" dirty="0" smtClean="0">
              <a:latin typeface="Arial Narrow" pitchFamily="34" charset="0"/>
            </a:endParaRPr>
          </a:p>
          <a:p>
            <a:endParaRPr lang="ru-RU" sz="2000" dirty="0" smtClean="0">
              <a:latin typeface="Arial Narrow" pitchFamily="34" charset="0"/>
            </a:endParaRPr>
          </a:p>
          <a:p>
            <a:endParaRPr lang="ru-RU" sz="2000" dirty="0" smtClean="0">
              <a:latin typeface="Arial Narrow" pitchFamily="34" charset="0"/>
            </a:endParaRPr>
          </a:p>
          <a:p>
            <a:endParaRPr lang="ru-RU" sz="2000" dirty="0" smtClean="0">
              <a:latin typeface="Arial Narrow" pitchFamily="34" charset="0"/>
            </a:endParaRPr>
          </a:p>
          <a:p>
            <a:pPr>
              <a:buNone/>
            </a:pPr>
            <a:r>
              <a:rPr lang="ru-RU" sz="2000" dirty="0" smtClean="0">
                <a:latin typeface="Arial Narrow" pitchFamily="34" charset="0"/>
              </a:rPr>
              <a:t>                       </a:t>
            </a:r>
          </a:p>
          <a:p>
            <a:endParaRPr lang="ru-RU" sz="2000" dirty="0" smtClean="0">
              <a:latin typeface="Arial Narrow" pitchFamily="34" charset="0"/>
            </a:endParaRPr>
          </a:p>
          <a:p>
            <a:pPr algn="ctr">
              <a:buNone/>
            </a:pPr>
            <a:endParaRPr lang="ru-RU" sz="2000" dirty="0" smtClean="0">
              <a:latin typeface="Arial Narrow" pitchFamily="34" charset="0"/>
            </a:endParaRPr>
          </a:p>
          <a:p>
            <a:pPr algn="ctr">
              <a:buNone/>
            </a:pPr>
            <a:endParaRPr lang="ru-RU" sz="2000" dirty="0" smtClean="0">
              <a:latin typeface="Arial Narrow" pitchFamily="34" charset="0"/>
            </a:endParaRPr>
          </a:p>
          <a:p>
            <a:pPr algn="ctr">
              <a:buNone/>
            </a:pPr>
            <a:endParaRPr lang="ru-RU" sz="2000" dirty="0" smtClean="0">
              <a:latin typeface="Arial Narrow" pitchFamily="34" charset="0"/>
            </a:endParaRPr>
          </a:p>
          <a:p>
            <a:pPr algn="ctr">
              <a:buNone/>
            </a:pPr>
            <a:endParaRPr lang="ru-RU" sz="2000" dirty="0" smtClean="0">
              <a:latin typeface="Arial Narrow" pitchFamily="34" charset="0"/>
            </a:endParaRPr>
          </a:p>
          <a:p>
            <a:pPr algn="ctr">
              <a:buNone/>
            </a:pPr>
            <a:endParaRPr lang="ru-RU" sz="2000" dirty="0" smtClean="0">
              <a:latin typeface="Arial Narrow" pitchFamily="34" charset="0"/>
            </a:endParaRPr>
          </a:p>
          <a:p>
            <a:pPr algn="ctr">
              <a:buNone/>
            </a:pPr>
            <a:endParaRPr lang="ru-RU" sz="2000" dirty="0" smtClean="0">
              <a:latin typeface="Arial Narrow" pitchFamily="34" charset="0"/>
            </a:endParaRPr>
          </a:p>
          <a:p>
            <a:endParaRPr lang="ru-RU" sz="2000" dirty="0" smtClean="0">
              <a:latin typeface="Arial Narrow" pitchFamily="34" charset="0"/>
            </a:endParaRPr>
          </a:p>
          <a:p>
            <a:endParaRPr lang="ru-RU" sz="2000" dirty="0">
              <a:latin typeface="Arial Narrow" pitchFamily="34" charset="0"/>
            </a:endParaRPr>
          </a:p>
        </p:txBody>
      </p:sp>
      <p:sp>
        <p:nvSpPr>
          <p:cNvPr id="9" name="Скругленный прямоугольник 8"/>
          <p:cNvSpPr/>
          <p:nvPr/>
        </p:nvSpPr>
        <p:spPr>
          <a:xfrm>
            <a:off x="467544" y="332656"/>
            <a:ext cx="8352928" cy="31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Действующее лицо (</a:t>
            </a:r>
            <a:r>
              <a:rPr lang="en-US" sz="2800" dirty="0" smtClean="0">
                <a:solidFill>
                  <a:schemeClr val="tx1"/>
                </a:solidFill>
                <a:latin typeface="Times New Roman" pitchFamily="18" charset="0"/>
                <a:cs typeface="Times New Roman" pitchFamily="18" charset="0"/>
              </a:rPr>
              <a:t>actor</a:t>
            </a:r>
            <a:r>
              <a:rPr lang="ru-RU" sz="2800" dirty="0" smtClean="0">
                <a:solidFill>
                  <a:schemeClr val="tx1"/>
                </a:solidFill>
                <a:latin typeface="Times New Roman" pitchFamily="18" charset="0"/>
                <a:cs typeface="Times New Roman" pitchFamily="18" charset="0"/>
              </a:rPr>
              <a:t>) - это роль, которую пользователь играет по отношению к системе.</a:t>
            </a:r>
            <a:r>
              <a:rPr lang="ru-RU" sz="2800" i="1" dirty="0" smtClean="0">
                <a:solidFill>
                  <a:schemeClr val="tx1"/>
                </a:solidFill>
                <a:latin typeface="Times New Roman" pitchFamily="18" charset="0"/>
                <a:cs typeface="Times New Roman" pitchFamily="18" charset="0"/>
              </a:rPr>
              <a:t> </a:t>
            </a:r>
            <a:r>
              <a:rPr lang="ru-RU" sz="2800" dirty="0" smtClean="0">
                <a:solidFill>
                  <a:schemeClr val="tx1"/>
                </a:solidFill>
                <a:latin typeface="Times New Roman" pitchFamily="18" charset="0"/>
                <a:cs typeface="Times New Roman" pitchFamily="18" charset="0"/>
              </a:rPr>
              <a:t>Действующие лица представляют собой роли, а не конкретных людей или наименования работ. Несмотря на то, что на диаграммах вариантов использования они изображаются в виде стилизованных человеческих </a:t>
            </a:r>
            <a:r>
              <a:rPr lang="ru-RU" sz="2800" dirty="0" smtClean="0">
                <a:solidFill>
                  <a:schemeClr val="tx1"/>
                </a:solidFill>
                <a:latin typeface="Times New Roman" pitchFamily="18" charset="0"/>
                <a:cs typeface="Times New Roman" pitchFamily="18" charset="0"/>
              </a:rPr>
              <a:t>фигурок</a:t>
            </a:r>
            <a:endParaRPr lang="ru-RU" sz="2800" dirty="0"/>
          </a:p>
        </p:txBody>
      </p:sp>
      <p:grpSp>
        <p:nvGrpSpPr>
          <p:cNvPr id="11" name="Группа 10"/>
          <p:cNvGrpSpPr/>
          <p:nvPr/>
        </p:nvGrpSpPr>
        <p:grpSpPr>
          <a:xfrm>
            <a:off x="2123728" y="3933056"/>
            <a:ext cx="864096" cy="2376264"/>
            <a:chOff x="3779912" y="2708920"/>
            <a:chExt cx="864096" cy="2376264"/>
          </a:xfrm>
        </p:grpSpPr>
        <p:sp>
          <p:nvSpPr>
            <p:cNvPr id="4" name="Овал 3"/>
            <p:cNvSpPr/>
            <p:nvPr/>
          </p:nvSpPr>
          <p:spPr>
            <a:xfrm>
              <a:off x="3923928" y="2708920"/>
              <a:ext cx="576064" cy="576064"/>
            </a:xfrm>
            <a:prstGeom prst="ellipse">
              <a:avLst/>
            </a:prstGeom>
            <a:solidFill>
              <a:schemeClr val="accent2"/>
            </a:solidFill>
            <a:ln>
              <a:solidFill>
                <a:schemeClr val="accent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cxnSp>
          <p:nvCxnSpPr>
            <p:cNvPr id="6" name="Прямая соединительная линия 5"/>
            <p:cNvCxnSpPr>
              <a:stCxn id="4" idx="4"/>
            </p:cNvCxnSpPr>
            <p:nvPr/>
          </p:nvCxnSpPr>
          <p:spPr>
            <a:xfrm>
              <a:off x="4211960" y="3284984"/>
              <a:ext cx="0" cy="1152128"/>
            </a:xfrm>
            <a:prstGeom prst="line">
              <a:avLst/>
            </a:prstGeom>
            <a:ln>
              <a:solidFill>
                <a:schemeClr val="accent2">
                  <a:lumMod val="75000"/>
                </a:schemeClr>
              </a:solidFill>
            </a:ln>
          </p:spPr>
          <p:style>
            <a:lnRef idx="2">
              <a:schemeClr val="accent1"/>
            </a:lnRef>
            <a:fillRef idx="1">
              <a:schemeClr val="lt1"/>
            </a:fillRef>
            <a:effectRef idx="0">
              <a:schemeClr val="accent1"/>
            </a:effectRef>
            <a:fontRef idx="minor">
              <a:schemeClr val="dk1"/>
            </a:fontRef>
          </p:style>
        </p:cxnSp>
        <p:cxnSp>
          <p:nvCxnSpPr>
            <p:cNvPr id="8" name="Прямая соединительная линия 7"/>
            <p:cNvCxnSpPr/>
            <p:nvPr/>
          </p:nvCxnSpPr>
          <p:spPr>
            <a:xfrm>
              <a:off x="4211960" y="4437112"/>
              <a:ext cx="432048" cy="648072"/>
            </a:xfrm>
            <a:prstGeom prst="line">
              <a:avLst/>
            </a:prstGeom>
            <a:ln>
              <a:solidFill>
                <a:schemeClr val="accent2">
                  <a:lumMod val="75000"/>
                </a:schemeClr>
              </a:solidFill>
            </a:ln>
          </p:spPr>
          <p:style>
            <a:lnRef idx="2">
              <a:schemeClr val="accent1"/>
            </a:lnRef>
            <a:fillRef idx="1">
              <a:schemeClr val="lt1"/>
            </a:fillRef>
            <a:effectRef idx="0">
              <a:schemeClr val="accent1"/>
            </a:effectRef>
            <a:fontRef idx="minor">
              <a:schemeClr val="dk1"/>
            </a:fontRef>
          </p:style>
        </p:cxnSp>
        <p:cxnSp>
          <p:nvCxnSpPr>
            <p:cNvPr id="12" name="Прямая соединительная линия 11"/>
            <p:cNvCxnSpPr/>
            <p:nvPr/>
          </p:nvCxnSpPr>
          <p:spPr>
            <a:xfrm flipH="1">
              <a:off x="3851920" y="4437112"/>
              <a:ext cx="360040" cy="648072"/>
            </a:xfrm>
            <a:prstGeom prst="line">
              <a:avLst/>
            </a:prstGeom>
            <a:ln>
              <a:solidFill>
                <a:schemeClr val="accent2">
                  <a:lumMod val="75000"/>
                </a:schemeClr>
              </a:solidFill>
            </a:ln>
          </p:spPr>
          <p:style>
            <a:lnRef idx="2">
              <a:schemeClr val="accent1"/>
            </a:lnRef>
            <a:fillRef idx="1">
              <a:schemeClr val="lt1"/>
            </a:fillRef>
            <a:effectRef idx="0">
              <a:schemeClr val="accent1"/>
            </a:effectRef>
            <a:fontRef idx="minor">
              <a:schemeClr val="dk1"/>
            </a:fontRef>
          </p:style>
        </p:cxnSp>
        <p:cxnSp>
          <p:nvCxnSpPr>
            <p:cNvPr id="19" name="Прямая соединительная линия 18"/>
            <p:cNvCxnSpPr/>
            <p:nvPr/>
          </p:nvCxnSpPr>
          <p:spPr>
            <a:xfrm>
              <a:off x="3779912" y="3501008"/>
              <a:ext cx="792088" cy="0"/>
            </a:xfrm>
            <a:prstGeom prst="line">
              <a:avLst/>
            </a:prstGeom>
            <a:ln>
              <a:solidFill>
                <a:schemeClr val="accent2">
                  <a:lumMod val="75000"/>
                </a:schemeClr>
              </a:solidFill>
            </a:ln>
          </p:spPr>
          <p:style>
            <a:lnRef idx="2">
              <a:schemeClr val="accent1"/>
            </a:lnRef>
            <a:fillRef idx="1">
              <a:schemeClr val="lt1"/>
            </a:fillRef>
            <a:effectRef idx="0">
              <a:schemeClr val="accent1"/>
            </a:effectRef>
            <a:fontRef idx="minor">
              <a:schemeClr val="dk1"/>
            </a:fontRef>
          </p:style>
        </p:cxnSp>
      </p:grpSp>
    </p:spTree>
    <p:custDataLst>
      <p:tags r:id="rId1"/>
    </p:custDataLst>
  </p:cSld>
  <p:clrMapOvr>
    <a:masterClrMapping/>
  </p:clrMapOvr>
  <p:transition advTm="9968">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400" b="1" dirty="0" smtClean="0">
                <a:latin typeface="Times New Roman" pitchFamily="18" charset="0"/>
                <a:cs typeface="Times New Roman" pitchFamily="18" charset="0"/>
              </a:rPr>
              <a:t>Действующие лица делятся на три основных типа:</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endParaRPr lang="ru-RU" dirty="0"/>
          </a:p>
        </p:txBody>
      </p:sp>
      <p:sp>
        <p:nvSpPr>
          <p:cNvPr id="4" name="Прямоугольник 3"/>
          <p:cNvSpPr/>
          <p:nvPr/>
        </p:nvSpPr>
        <p:spPr>
          <a:xfrm>
            <a:off x="1043608" y="1988840"/>
            <a:ext cx="7488832"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latin typeface="Times New Roman" pitchFamily="18" charset="0"/>
                <a:cs typeface="Times New Roman" pitchFamily="18" charset="0"/>
              </a:rPr>
              <a:t>Первый тип действующих лиц - это физические личности, или пользователи </a:t>
            </a:r>
            <a:r>
              <a:rPr lang="ru-RU" sz="2400" dirty="0" smtClean="0">
                <a:latin typeface="Times New Roman" pitchFamily="18" charset="0"/>
                <a:cs typeface="Times New Roman" pitchFamily="18" charset="0"/>
              </a:rPr>
              <a:t>системы</a:t>
            </a:r>
            <a:endParaRPr lang="ru-RU" sz="2400" dirty="0">
              <a:latin typeface="Times New Roman" pitchFamily="18" charset="0"/>
              <a:cs typeface="Times New Roman" pitchFamily="18" charset="0"/>
            </a:endParaRPr>
          </a:p>
        </p:txBody>
      </p:sp>
      <p:sp>
        <p:nvSpPr>
          <p:cNvPr id="5" name="Прямоугольник 4"/>
          <p:cNvSpPr/>
          <p:nvPr/>
        </p:nvSpPr>
        <p:spPr>
          <a:xfrm>
            <a:off x="971600" y="3501008"/>
            <a:ext cx="7488832"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latin typeface="Times New Roman" pitchFamily="18" charset="0"/>
                <a:cs typeface="Times New Roman" pitchFamily="18" charset="0"/>
              </a:rPr>
              <a:t>Вторым типом действующих лиц является другая система</a:t>
            </a:r>
            <a:endParaRPr lang="ru-RU" sz="2400" dirty="0">
              <a:latin typeface="Times New Roman" pitchFamily="18" charset="0"/>
              <a:cs typeface="Times New Roman" pitchFamily="18" charset="0"/>
            </a:endParaRPr>
          </a:p>
        </p:txBody>
      </p:sp>
      <p:sp>
        <p:nvSpPr>
          <p:cNvPr id="6" name="Прямоугольник 5"/>
          <p:cNvSpPr/>
          <p:nvPr/>
        </p:nvSpPr>
        <p:spPr>
          <a:xfrm>
            <a:off x="971600" y="5085184"/>
            <a:ext cx="74888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latin typeface="Times New Roman" pitchFamily="18" charset="0"/>
                <a:cs typeface="Times New Roman" pitchFamily="18" charset="0"/>
              </a:rPr>
              <a:t>Наиболее распространенный тип действующего </a:t>
            </a:r>
            <a:r>
              <a:rPr lang="ru-RU" sz="2400" dirty="0" smtClean="0">
                <a:latin typeface="Times New Roman" pitchFamily="18" charset="0"/>
                <a:cs typeface="Times New Roman" pitchFamily="18" charset="0"/>
              </a:rPr>
              <a:t>лица, третий, </a:t>
            </a:r>
            <a:r>
              <a:rPr lang="ru-RU" sz="2400" dirty="0" smtClean="0">
                <a:latin typeface="Times New Roman" pitchFamily="18" charset="0"/>
                <a:cs typeface="Times New Roman" pitchFamily="18" charset="0"/>
              </a:rPr>
              <a:t>- это время</a:t>
            </a:r>
            <a:endParaRPr lang="ru-RU" sz="2400" dirty="0">
              <a:latin typeface="Times New Roman" pitchFamily="18" charset="0"/>
              <a:cs typeface="Times New Roman" pitchFamily="18" charset="0"/>
            </a:endParaRPr>
          </a:p>
        </p:txBody>
      </p:sp>
    </p:spTree>
    <p:custDataLst>
      <p:tags r:id="rId1"/>
    </p:custDataLst>
  </p:cSld>
  <p:clrMapOvr>
    <a:masterClrMapping/>
  </p:clrMapOvr>
  <p:transition advTm="64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683568" y="267494"/>
            <a:ext cx="8003232" cy="569218"/>
          </a:xfrm>
        </p:spPr>
        <p:txBody>
          <a:bodyPr>
            <a:noAutofit/>
          </a:bodyPr>
          <a:lstStyle/>
          <a:p>
            <a:pPr algn="ctr"/>
            <a:r>
              <a:rPr lang="ru-RU" sz="2800" b="1" dirty="0" smtClean="0">
                <a:latin typeface="Times New Roman" pitchFamily="18" charset="0"/>
                <a:cs typeface="Times New Roman" pitchFamily="18" charset="0"/>
              </a:rPr>
              <a:t>Пример диаграммы вариантов использования для банковского автомата </a:t>
            </a:r>
            <a:endParaRPr lang="ru-RU" sz="2800" b="1" dirty="0">
              <a:latin typeface="Times New Roman" pitchFamily="18" charset="0"/>
              <a:cs typeface="Times New Roman" pitchFamily="18" charset="0"/>
            </a:endParaRPr>
          </a:p>
        </p:txBody>
      </p:sp>
      <p:graphicFrame>
        <p:nvGraphicFramePr>
          <p:cNvPr id="6146" name="Object 2"/>
          <p:cNvGraphicFramePr>
            <a:graphicFrameLocks noChangeAspect="1"/>
          </p:cNvGraphicFramePr>
          <p:nvPr/>
        </p:nvGraphicFramePr>
        <p:xfrm>
          <a:off x="1619672" y="1124744"/>
          <a:ext cx="6189232" cy="5602884"/>
        </p:xfrm>
        <a:graphic>
          <a:graphicData uri="http://schemas.openxmlformats.org/presentationml/2006/ole">
            <p:oleObj spid="_x0000_s6146" name="Точечный рисунок" r:id="rId3" imgW="6335009" imgH="5733333" progId="PBrush">
              <p:embed/>
            </p:oleObj>
          </a:graphicData>
        </a:graphic>
      </p:graphicFrame>
    </p:spTree>
  </p:cSld>
  <p:clrMapOvr>
    <a:masterClrMapping/>
  </p:clrMapOvr>
  <p:transition advTm="2688">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20688"/>
            <a:ext cx="8229600" cy="1584176"/>
          </a:xfrm>
        </p:spPr>
        <p:txBody>
          <a:bodyPr>
            <a:normAutofit fontScale="90000"/>
          </a:bodyPr>
          <a:lstStyle/>
          <a:p>
            <a:pPr algn="ctr"/>
            <a:r>
              <a:rPr lang="ru-RU" sz="5300" dirty="0" smtClean="0">
                <a:latin typeface="Times New Roman" pitchFamily="18" charset="0"/>
                <a:cs typeface="Times New Roman" pitchFamily="18" charset="0"/>
              </a:rPr>
              <a:t>Конкретная  цель  диаграмм  вариантов  использования  </a:t>
            </a:r>
            <a:br>
              <a:rPr lang="ru-RU" sz="5300" dirty="0" smtClean="0">
                <a:latin typeface="Times New Roman" pitchFamily="18" charset="0"/>
                <a:cs typeface="Times New Roman" pitchFamily="18" charset="0"/>
              </a:rPr>
            </a:br>
            <a:r>
              <a:rPr lang="ru-RU" sz="2000" dirty="0" smtClean="0"/>
              <a:t/>
            </a:r>
            <a:br>
              <a:rPr lang="ru-RU" sz="2000" dirty="0" smtClean="0"/>
            </a:br>
            <a:r>
              <a:rPr lang="ru-RU" sz="2000" dirty="0" smtClean="0"/>
              <a:t/>
            </a:r>
            <a:br>
              <a:rPr lang="ru-RU" sz="2000" dirty="0" smtClean="0"/>
            </a:br>
            <a:endParaRPr lang="ru-RU" dirty="0"/>
          </a:p>
        </p:txBody>
      </p:sp>
      <p:sp>
        <p:nvSpPr>
          <p:cNvPr id="4" name="Овал 3"/>
          <p:cNvSpPr/>
          <p:nvPr/>
        </p:nvSpPr>
        <p:spPr>
          <a:xfrm>
            <a:off x="683568" y="2564904"/>
            <a:ext cx="7920880" cy="38884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Times New Roman" pitchFamily="18" charset="0"/>
                <a:cs typeface="Times New Roman" pitchFamily="18" charset="0"/>
              </a:rPr>
              <a:t>документирование  вариантов использования, действующих лиц и связей между </a:t>
            </a:r>
            <a:r>
              <a:rPr lang="ru-RU" sz="4000" dirty="0" smtClean="0">
                <a:latin typeface="Times New Roman" pitchFamily="18" charset="0"/>
                <a:cs typeface="Times New Roman" pitchFamily="18" charset="0"/>
              </a:rPr>
              <a:t>ними</a:t>
            </a:r>
            <a:endParaRPr lang="ru-RU" sz="4000" dirty="0">
              <a:latin typeface="Times New Roman" pitchFamily="18" charset="0"/>
              <a:cs typeface="Times New Roman" pitchFamily="18" charset="0"/>
            </a:endParaRPr>
          </a:p>
        </p:txBody>
      </p:sp>
    </p:spTree>
    <p:custDataLst>
      <p:tags r:id="rId1"/>
    </p:custDataLst>
  </p:cSld>
  <p:clrMapOvr>
    <a:masterClrMapping/>
  </p:clrMapOvr>
  <p:transition advTm="45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p:cBhvr>
                                        <p:cTn id="6" dur="2000" fill="hold"/>
                                        <p:tgtEl>
                                          <p:spTgt spid="4"/>
                                        </p:tgtEl>
                                        <p:attrNameLst>
                                          <p:attrName>fillcolor</p:attrName>
                                        </p:attrNameLst>
                                      </p:cBhvr>
                                      <p:to>
                                        <a:schemeClr val="accent2"/>
                                      </p:to>
                                    </p:animClr>
                                    <p:set>
                                      <p:cBhvr>
                                        <p:cTn id="7" dur="2000" fill="hold"/>
                                        <p:tgtEl>
                                          <p:spTgt spid="4"/>
                                        </p:tgtEl>
                                        <p:attrNameLst>
                                          <p:attrName>fill.type</p:attrName>
                                        </p:attrNameLst>
                                      </p:cBhvr>
                                      <p:to>
                                        <p:strVal val="solid"/>
                                      </p:to>
                                    </p:set>
                                    <p:set>
                                      <p:cBhvr>
                                        <p:cTn id="8" dur="2000" fill="hold"/>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000" b="1" dirty="0" smtClean="0">
                <a:latin typeface="Times New Roman" pitchFamily="18" charset="0"/>
                <a:cs typeface="Times New Roman" pitchFamily="18" charset="0"/>
              </a:rPr>
              <a:t>Правила разработки диаграммы вариантов    использования:</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marL="521208" lvl="0" indent="-457200">
              <a:buFont typeface="+mj-lt"/>
              <a:buAutoNum type="arabicParenR"/>
            </a:pPr>
            <a:endParaRPr lang="ru-RU" sz="3200" dirty="0" smtClean="0">
              <a:latin typeface="Arial Narrow" pitchFamily="34" charset="0"/>
            </a:endParaRPr>
          </a:p>
          <a:p>
            <a:pPr marL="521208" lvl="0" indent="-457200">
              <a:buFont typeface="+mj-lt"/>
              <a:buAutoNum type="arabicParenR"/>
            </a:pPr>
            <a:endParaRPr lang="ru-RU" sz="3200" dirty="0" smtClean="0">
              <a:latin typeface="Arial Narrow" pitchFamily="34" charset="0"/>
            </a:endParaRPr>
          </a:p>
          <a:p>
            <a:pPr marL="521208" indent="-457200">
              <a:buFont typeface="+mj-lt"/>
              <a:buAutoNum type="arabicParenR"/>
            </a:pPr>
            <a:endParaRPr lang="ru-RU" sz="3200" dirty="0" smtClean="0">
              <a:latin typeface="Arial Narrow" pitchFamily="34" charset="0"/>
            </a:endParaRPr>
          </a:p>
          <a:p>
            <a:pPr marL="521208" indent="-457200">
              <a:buFont typeface="+mj-lt"/>
              <a:buAutoNum type="arabicParenR"/>
            </a:pPr>
            <a:endParaRPr lang="ru-RU" sz="3200" dirty="0" smtClean="0">
              <a:latin typeface="Arial Narrow" pitchFamily="34" charset="0"/>
            </a:endParaRPr>
          </a:p>
          <a:p>
            <a:endParaRPr lang="ru-RU" dirty="0"/>
          </a:p>
        </p:txBody>
      </p:sp>
      <p:sp>
        <p:nvSpPr>
          <p:cNvPr id="4" name="Прямоугольник 3"/>
          <p:cNvSpPr/>
          <p:nvPr/>
        </p:nvSpPr>
        <p:spPr>
          <a:xfrm>
            <a:off x="467544" y="1484784"/>
            <a:ext cx="8424936"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ts val="600"/>
              </a:spcBef>
            </a:pPr>
            <a:r>
              <a:rPr lang="ru-RU" sz="2400" dirty="0" smtClean="0">
                <a:latin typeface="Times New Roman" pitchFamily="18" charset="0"/>
                <a:cs typeface="Times New Roman" pitchFamily="18" charset="0"/>
              </a:rPr>
              <a:t>Не моделируйте связи между действующими лицами. По определению действующие лица находятся вне сферы действия </a:t>
            </a:r>
            <a:r>
              <a:rPr lang="ru-RU" sz="2400" dirty="0" smtClean="0">
                <a:latin typeface="Times New Roman" pitchFamily="18" charset="0"/>
                <a:cs typeface="Times New Roman" pitchFamily="18" charset="0"/>
              </a:rPr>
              <a:t>системы</a:t>
            </a:r>
            <a:endParaRPr lang="ru-RU" sz="2400" dirty="0" smtClean="0">
              <a:latin typeface="Times New Roman" pitchFamily="18" charset="0"/>
              <a:cs typeface="Times New Roman" pitchFamily="18" charset="0"/>
            </a:endParaRPr>
          </a:p>
          <a:p>
            <a:pPr algn="ctr"/>
            <a:endParaRPr lang="ru-RU" sz="2800" dirty="0"/>
          </a:p>
        </p:txBody>
      </p:sp>
      <p:sp>
        <p:nvSpPr>
          <p:cNvPr id="5" name="Прямоугольник 4"/>
          <p:cNvSpPr/>
          <p:nvPr/>
        </p:nvSpPr>
        <p:spPr>
          <a:xfrm>
            <a:off x="395536" y="3284984"/>
            <a:ext cx="8496944"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ts val="1200"/>
              </a:spcBef>
            </a:pPr>
            <a:r>
              <a:rPr lang="ru-RU" sz="2400" dirty="0" smtClean="0">
                <a:latin typeface="Times New Roman" pitchFamily="18" charset="0"/>
                <a:cs typeface="Times New Roman" pitchFamily="18" charset="0"/>
              </a:rPr>
              <a:t>Не соединяйте стрелкой два варианта использования. Диаграммы данного типа описывают только, какие варианты использования доступны системе, а не порядок их </a:t>
            </a:r>
            <a:r>
              <a:rPr lang="ru-RU" sz="2400" dirty="0" smtClean="0">
                <a:latin typeface="Times New Roman" pitchFamily="18" charset="0"/>
                <a:cs typeface="Times New Roman" pitchFamily="18" charset="0"/>
              </a:rPr>
              <a:t>выполнения </a:t>
            </a:r>
            <a:endParaRPr lang="ru-RU" sz="2400" dirty="0" smtClean="0">
              <a:latin typeface="Times New Roman" pitchFamily="18" charset="0"/>
              <a:cs typeface="Times New Roman" pitchFamily="18" charset="0"/>
            </a:endParaRPr>
          </a:p>
          <a:p>
            <a:pPr algn="ctr"/>
            <a:endParaRPr lang="ru-RU" sz="2400" dirty="0"/>
          </a:p>
        </p:txBody>
      </p:sp>
      <p:sp>
        <p:nvSpPr>
          <p:cNvPr id="6" name="Прямоугольник 5"/>
          <p:cNvSpPr/>
          <p:nvPr/>
        </p:nvSpPr>
        <p:spPr>
          <a:xfrm>
            <a:off x="395536" y="5157192"/>
            <a:ext cx="8496944"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21208" indent="-457200" algn="ctr"/>
            <a:r>
              <a:rPr lang="ru-RU" sz="2400" dirty="0" smtClean="0">
                <a:latin typeface="Times New Roman" pitchFamily="18" charset="0"/>
                <a:cs typeface="Times New Roman" pitchFamily="18" charset="0"/>
              </a:rPr>
              <a:t>Каждый вариант использования должен быть инициирован действующим лицом. Это означает, что всегда должна быть стрелка, начинающаяся на действующем лице и заканчивающаяся на варианте </a:t>
            </a:r>
            <a:r>
              <a:rPr lang="ru-RU" sz="2400" dirty="0" smtClean="0">
                <a:latin typeface="Times New Roman" pitchFamily="18" charset="0"/>
                <a:cs typeface="Times New Roman" pitchFamily="18" charset="0"/>
              </a:rPr>
              <a:t>использования</a:t>
            </a:r>
            <a:endParaRPr lang="ru-RU" sz="2400" dirty="0" smtClean="0">
              <a:latin typeface="Times New Roman" pitchFamily="18" charset="0"/>
              <a:cs typeface="Times New Roman" pitchFamily="18" charset="0"/>
            </a:endParaRPr>
          </a:p>
        </p:txBody>
      </p:sp>
    </p:spTree>
    <p:custDataLst>
      <p:tags r:id="rId1"/>
    </p:custDataLst>
  </p:cSld>
  <p:clrMapOvr>
    <a:masterClrMapping/>
  </p:clrMapOvr>
  <p:transition advTm="1273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ppt_x"/>
                                          </p:val>
                                        </p:tav>
                                        <p:tav tm="100000">
                                          <p:val>
                                            <p:strVal val="#ppt_x"/>
                                          </p:val>
                                        </p:tav>
                                      </p:tavLst>
                                    </p:anim>
                                    <p:anim calcmode="lin" valueType="num">
                                      <p:cBhvr additive="base">
                                        <p:cTn id="8" dur="3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3000" fill="hold"/>
                                        <p:tgtEl>
                                          <p:spTgt spid="5"/>
                                        </p:tgtEl>
                                        <p:attrNameLst>
                                          <p:attrName>ppt_x</p:attrName>
                                        </p:attrNameLst>
                                      </p:cBhvr>
                                      <p:tavLst>
                                        <p:tav tm="0">
                                          <p:val>
                                            <p:strVal val="#ppt_x"/>
                                          </p:val>
                                        </p:tav>
                                        <p:tav tm="100000">
                                          <p:val>
                                            <p:strVal val="#ppt_x"/>
                                          </p:val>
                                        </p:tav>
                                      </p:tavLst>
                                    </p:anim>
                                    <p:anim calcmode="lin" valueType="num">
                                      <p:cBhvr additive="base">
                                        <p:cTn id="14" dur="3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3000" fill="hold"/>
                                        <p:tgtEl>
                                          <p:spTgt spid="6"/>
                                        </p:tgtEl>
                                        <p:attrNameLst>
                                          <p:attrName>ppt_x</p:attrName>
                                        </p:attrNameLst>
                                      </p:cBhvr>
                                      <p:tavLst>
                                        <p:tav tm="0">
                                          <p:val>
                                            <p:strVal val="#ppt_x"/>
                                          </p:val>
                                        </p:tav>
                                        <p:tav tm="100000">
                                          <p:val>
                                            <p:strVal val="#ppt_x"/>
                                          </p:val>
                                        </p:tav>
                                      </p:tavLst>
                                    </p:anim>
                                    <p:anim calcmode="lin" valueType="num">
                                      <p:cBhvr additive="base">
                                        <p:cTn id="20"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549894"/>
          </a:xfrm>
        </p:spPr>
        <p:txBody>
          <a:bodyPr>
            <a:normAutofit fontScale="90000"/>
          </a:bodyPr>
          <a:lstStyle/>
          <a:p>
            <a:pPr algn="ctr"/>
            <a:r>
              <a:rPr lang="ru-RU" sz="4400" b="1" dirty="0" smtClean="0">
                <a:latin typeface="Times New Roman" pitchFamily="18" charset="0"/>
                <a:cs typeface="Times New Roman" pitchFamily="18" charset="0"/>
              </a:rPr>
              <a:t>Как обнаружить варианты использования?</a:t>
            </a:r>
            <a:r>
              <a:rPr lang="ru-RU" dirty="0" smtClean="0"/>
              <a:t/>
            </a:r>
            <a:br>
              <a:rPr lang="ru-RU" dirty="0" smtClean="0"/>
            </a:br>
            <a:endParaRPr lang="ru-RU" dirty="0"/>
          </a:p>
        </p:txBody>
      </p:sp>
      <p:sp>
        <p:nvSpPr>
          <p:cNvPr id="3" name="Содержимое 2"/>
          <p:cNvSpPr>
            <a:spLocks noGrp="1"/>
          </p:cNvSpPr>
          <p:nvPr>
            <p:ph idx="1"/>
          </p:nvPr>
        </p:nvSpPr>
        <p:spPr>
          <a:xfrm>
            <a:off x="457200" y="1412776"/>
            <a:ext cx="8229600" cy="5042032"/>
          </a:xfrm>
        </p:spPr>
        <p:txBody>
          <a:bodyPr/>
          <a:lstStyle/>
          <a:p>
            <a:pPr marL="578358" lvl="0" indent="-514350">
              <a:buSzPct val="84000"/>
              <a:buFont typeface="+mj-lt"/>
              <a:buAutoNum type="arabicPeriod"/>
            </a:pPr>
            <a:r>
              <a:rPr lang="ru-RU" dirty="0" smtClean="0">
                <a:solidFill>
                  <a:schemeClr val="tx2">
                    <a:lumMod val="50000"/>
                  </a:schemeClr>
                </a:solidFill>
                <a:latin typeface="Times New Roman" pitchFamily="18" charset="0"/>
                <a:cs typeface="Times New Roman" pitchFamily="18" charset="0"/>
              </a:rPr>
              <a:t>Прочитать любую документацию заказчика.</a:t>
            </a:r>
          </a:p>
          <a:p>
            <a:pPr marL="578358" lvl="0" indent="-514350">
              <a:buSzPct val="84000"/>
              <a:buFont typeface="+mj-lt"/>
              <a:buAutoNum type="arabicPeriod"/>
            </a:pPr>
            <a:r>
              <a:rPr lang="ru-RU" dirty="0" smtClean="0">
                <a:solidFill>
                  <a:schemeClr val="tx2">
                    <a:lumMod val="50000"/>
                  </a:schemeClr>
                </a:solidFill>
                <a:latin typeface="Times New Roman" pitchFamily="18" charset="0"/>
                <a:cs typeface="Times New Roman" pitchFamily="18" charset="0"/>
              </a:rPr>
              <a:t>Рассмотреть области использования системы.</a:t>
            </a:r>
          </a:p>
          <a:p>
            <a:pPr marL="578358" lvl="0" indent="-514350">
              <a:buSzPct val="84000"/>
              <a:buFont typeface="+mj-lt"/>
              <a:buAutoNum type="arabicPeriod"/>
            </a:pPr>
            <a:r>
              <a:rPr lang="ru-RU" dirty="0" smtClean="0">
                <a:solidFill>
                  <a:schemeClr val="tx2">
                    <a:lumMod val="50000"/>
                  </a:schemeClr>
                </a:solidFill>
                <a:latin typeface="Times New Roman" pitchFamily="18" charset="0"/>
                <a:cs typeface="Times New Roman" pitchFamily="18" charset="0"/>
              </a:rPr>
              <a:t>Учесть мнение каждого из заинтересованных лиц проекта.</a:t>
            </a:r>
          </a:p>
          <a:p>
            <a:pPr marL="578358" lvl="0" indent="-514350">
              <a:buSzPct val="84000"/>
              <a:buFont typeface="+mj-lt"/>
              <a:buAutoNum type="arabicPeriod"/>
            </a:pPr>
            <a:r>
              <a:rPr lang="ru-RU" dirty="0" smtClean="0">
                <a:solidFill>
                  <a:schemeClr val="tx2">
                    <a:lumMod val="50000"/>
                  </a:schemeClr>
                </a:solidFill>
                <a:latin typeface="Times New Roman" pitchFamily="18" charset="0"/>
                <a:cs typeface="Times New Roman" pitchFamily="18" charset="0"/>
              </a:rPr>
              <a:t>Учесть реакцию системы на внешние события.</a:t>
            </a:r>
          </a:p>
          <a:p>
            <a:pPr marL="578358" indent="-514350">
              <a:buNone/>
            </a:pPr>
            <a:endParaRPr lang="ru-RU" dirty="0"/>
          </a:p>
        </p:txBody>
      </p:sp>
      <p:pic>
        <p:nvPicPr>
          <p:cNvPr id="7170" name="Picture 2" descr="Y:\Мишанкина Л.Г\Photos\Компьютер\s3.JPG"/>
          <p:cNvPicPr>
            <a:picLocks noChangeAspect="1" noChangeArrowheads="1"/>
          </p:cNvPicPr>
          <p:nvPr/>
        </p:nvPicPr>
        <p:blipFill>
          <a:blip r:embed="rId3" cstate="print"/>
          <a:srcRect/>
          <a:stretch>
            <a:fillRect/>
          </a:stretch>
        </p:blipFill>
        <p:spPr bwMode="auto">
          <a:xfrm>
            <a:off x="5334000" y="4488160"/>
            <a:ext cx="3810000" cy="2369840"/>
          </a:xfrm>
          <a:prstGeom prst="rect">
            <a:avLst/>
          </a:prstGeom>
          <a:noFill/>
          <a:effectLst>
            <a:outerShdw blurRad="76200" dir="13500000" sy="23000" kx="1200000" algn="br" rotWithShape="0">
              <a:prstClr val="black">
                <a:alpha val="20000"/>
              </a:prstClr>
            </a:outerShdw>
            <a:softEdge rad="63500"/>
          </a:effectLst>
        </p:spPr>
      </p:pic>
    </p:spTree>
    <p:custDataLst>
      <p:tags r:id="rId1"/>
    </p:custDataLst>
  </p:cSld>
  <p:clrMapOvr>
    <a:masterClrMapping/>
  </p:clrMapOvr>
  <p:transition advTm="9548">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477886"/>
          </a:xfrm>
        </p:spPr>
        <p:txBody>
          <a:bodyPr>
            <a:noAutofit/>
          </a:bodyPr>
          <a:lstStyle/>
          <a:p>
            <a:pPr algn="ctr"/>
            <a:r>
              <a:rPr lang="ru-RU" sz="2800" b="1" dirty="0" smtClean="0">
                <a:latin typeface="Times New Roman" pitchFamily="18" charset="0"/>
                <a:cs typeface="Times New Roman" pitchFamily="18" charset="0"/>
              </a:rPr>
              <a:t>Как убедиться, что обнаружены все варианты использования?</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Для этого следует задать себе вопросы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0" y="1484784"/>
            <a:ext cx="9144000" cy="5373216"/>
          </a:xfrm>
        </p:spPr>
        <p:txBody>
          <a:bodyPr>
            <a:normAutofit fontScale="47500" lnSpcReduction="20000"/>
          </a:bodyPr>
          <a:lstStyle/>
          <a:p>
            <a:pPr marL="578358" lvl="0" indent="-514350">
              <a:buFont typeface="+mj-lt"/>
              <a:buAutoNum type="arabicParenR"/>
            </a:pPr>
            <a:endParaRPr lang="ru-RU" sz="3200" dirty="0" smtClean="0">
              <a:latin typeface="Arial Narrow" pitchFamily="34" charset="0"/>
            </a:endParaRPr>
          </a:p>
          <a:p>
            <a:pPr marL="578358" lvl="0" indent="-514350">
              <a:buSzPct val="85000"/>
              <a:buFont typeface="+mj-lt"/>
              <a:buAutoNum type="arabicPeriod"/>
            </a:pPr>
            <a:r>
              <a:rPr lang="ru-RU" sz="4200" dirty="0" smtClean="0">
                <a:solidFill>
                  <a:schemeClr val="tx2">
                    <a:lumMod val="50000"/>
                  </a:schemeClr>
                </a:solidFill>
                <a:latin typeface="Times New Roman" pitchFamily="18" charset="0"/>
                <a:cs typeface="Times New Roman" pitchFamily="18" charset="0"/>
              </a:rPr>
              <a:t>Присутствует ли каждое функциональное требование хотя бы в одном варианте использования?</a:t>
            </a:r>
          </a:p>
          <a:p>
            <a:pPr marL="578358" lvl="0" indent="-514350">
              <a:buSzPct val="85000"/>
              <a:buFont typeface="+mj-lt"/>
              <a:buAutoNum type="arabicPeriod"/>
            </a:pPr>
            <a:r>
              <a:rPr lang="ru-RU" sz="4200" dirty="0" smtClean="0">
                <a:solidFill>
                  <a:schemeClr val="tx2">
                    <a:lumMod val="50000"/>
                  </a:schemeClr>
                </a:solidFill>
                <a:latin typeface="Times New Roman" pitchFamily="18" charset="0"/>
                <a:cs typeface="Times New Roman" pitchFamily="18" charset="0"/>
              </a:rPr>
              <a:t>Учли ли вы, как с системой будет работать каждое заинтересованное лицо?</a:t>
            </a:r>
          </a:p>
          <a:p>
            <a:pPr marL="578358" lvl="0" indent="-514350">
              <a:buSzPct val="85000"/>
              <a:buFont typeface="+mj-lt"/>
              <a:buAutoNum type="arabicPeriod"/>
            </a:pPr>
            <a:r>
              <a:rPr lang="ru-RU" sz="4200" dirty="0" smtClean="0">
                <a:solidFill>
                  <a:schemeClr val="tx2">
                    <a:lumMod val="50000"/>
                  </a:schemeClr>
                </a:solidFill>
                <a:latin typeface="Times New Roman" pitchFamily="18" charset="0"/>
                <a:cs typeface="Times New Roman" pitchFamily="18" charset="0"/>
              </a:rPr>
              <a:t>Какую информацию каждое заинтересованное лицо будет передавать системе?</a:t>
            </a:r>
          </a:p>
          <a:p>
            <a:pPr marL="578358" lvl="0" indent="-514350">
              <a:buSzPct val="85000"/>
              <a:buFont typeface="+mj-lt"/>
              <a:buAutoNum type="arabicPeriod"/>
            </a:pPr>
            <a:r>
              <a:rPr lang="ru-RU" sz="4200" dirty="0" smtClean="0">
                <a:solidFill>
                  <a:schemeClr val="tx2">
                    <a:lumMod val="50000"/>
                  </a:schemeClr>
                </a:solidFill>
                <a:latin typeface="Times New Roman" pitchFamily="18" charset="0"/>
                <a:cs typeface="Times New Roman" pitchFamily="18" charset="0"/>
              </a:rPr>
              <a:t>Какую информацию каждое заинтересованное лицо будет получать от системы?</a:t>
            </a:r>
          </a:p>
          <a:p>
            <a:pPr marL="578358" lvl="0" indent="-514350">
              <a:buSzPct val="85000"/>
              <a:buFont typeface="+mj-lt"/>
              <a:buAutoNum type="arabicPeriod"/>
            </a:pPr>
            <a:r>
              <a:rPr lang="ru-RU" sz="4200" dirty="0" smtClean="0">
                <a:solidFill>
                  <a:schemeClr val="tx2">
                    <a:lumMod val="50000"/>
                  </a:schemeClr>
                </a:solidFill>
                <a:latin typeface="Times New Roman" pitchFamily="18" charset="0"/>
                <a:cs typeface="Times New Roman" pitchFamily="18" charset="0"/>
              </a:rPr>
              <a:t>Учли ли вы проблемы, связанные с эксплуатацией? Кто-то должен будет запускать готовую систему и выключать ее.</a:t>
            </a:r>
          </a:p>
          <a:p>
            <a:pPr marL="578358" lvl="0" indent="-514350">
              <a:buSzPct val="85000"/>
              <a:buFont typeface="+mj-lt"/>
              <a:buAutoNum type="arabicPeriod"/>
            </a:pPr>
            <a:r>
              <a:rPr lang="ru-RU" sz="4200" dirty="0" smtClean="0">
                <a:solidFill>
                  <a:schemeClr val="tx2">
                    <a:lumMod val="50000"/>
                  </a:schemeClr>
                </a:solidFill>
                <a:latin typeface="Times New Roman" pitchFamily="18" charset="0"/>
                <a:cs typeface="Times New Roman" pitchFamily="18" charset="0"/>
              </a:rPr>
              <a:t>Учли ли вы все внешние системы, с которыми будет взаимодействовать данная?</a:t>
            </a:r>
          </a:p>
          <a:p>
            <a:pPr marL="578358" lvl="0" indent="-514350">
              <a:buSzPct val="85000"/>
              <a:buFont typeface="+mj-lt"/>
              <a:buAutoNum type="arabicPeriod"/>
            </a:pPr>
            <a:r>
              <a:rPr lang="ru-RU" sz="4200" dirty="0" smtClean="0">
                <a:solidFill>
                  <a:schemeClr val="tx2">
                    <a:lumMod val="50000"/>
                  </a:schemeClr>
                </a:solidFill>
                <a:latin typeface="Times New Roman" pitchFamily="18" charset="0"/>
                <a:cs typeface="Times New Roman" pitchFamily="18" charset="0"/>
              </a:rPr>
              <a:t>Какой информацией каждая внешняя система будет обмениваться с данной?</a:t>
            </a:r>
          </a:p>
          <a:p>
            <a:pPr marL="578358" indent="-514350" algn="ctr">
              <a:buSzPct val="85000"/>
              <a:buNone/>
            </a:pPr>
            <a:endParaRPr lang="ru-RU" sz="4200" dirty="0" smtClean="0">
              <a:solidFill>
                <a:schemeClr val="tx2">
                  <a:lumMod val="50000"/>
                </a:schemeClr>
              </a:solidFill>
              <a:latin typeface="Times New Roman" pitchFamily="18" charset="0"/>
              <a:cs typeface="Times New Roman" pitchFamily="18" charset="0"/>
            </a:endParaRPr>
          </a:p>
          <a:p>
            <a:pPr marL="578358" indent="-514350" algn="ctr">
              <a:buSzPct val="85000"/>
              <a:buNone/>
            </a:pPr>
            <a:r>
              <a:rPr lang="ru-RU" sz="4200" dirty="0" smtClean="0">
                <a:solidFill>
                  <a:schemeClr val="tx2">
                    <a:lumMod val="50000"/>
                  </a:schemeClr>
                </a:solidFill>
                <a:latin typeface="Times New Roman" pitchFamily="18" charset="0"/>
                <a:cs typeface="Times New Roman" pitchFamily="18" charset="0"/>
              </a:rPr>
              <a:t>Детали </a:t>
            </a:r>
            <a:r>
              <a:rPr lang="ru-RU" sz="4200" dirty="0" smtClean="0">
                <a:solidFill>
                  <a:schemeClr val="tx2">
                    <a:lumMod val="50000"/>
                  </a:schemeClr>
                </a:solidFill>
                <a:latin typeface="Times New Roman" pitchFamily="18" charset="0"/>
                <a:cs typeface="Times New Roman" pitchFamily="18" charset="0"/>
              </a:rPr>
              <a:t>варианта использования, т.е. как будут происходить действия в нем, описывают в документе, называемом «Потоком событий». Этот документ подробно описывает, что будут делать пользователи системы, а что сама система.</a:t>
            </a:r>
          </a:p>
          <a:p>
            <a:endParaRPr lang="ru-RU" dirty="0"/>
          </a:p>
        </p:txBody>
      </p:sp>
    </p:spTree>
    <p:custDataLst>
      <p:tags r:id="rId1"/>
    </p:custDataLst>
  </p:cSld>
  <p:clrMapOvr>
    <a:masterClrMapping/>
  </p:clrMapOvr>
  <p:transition advTm="3067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amond(in)">
                                      <p:cBhvr>
                                        <p:cTn id="13" dur="2000"/>
                                        <p:tgtEl>
                                          <p:spTgt spid="3">
                                            <p:txEl>
                                              <p:pRg st="3" end="3"/>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amond(in)">
                                      <p:cBhvr>
                                        <p:cTn id="16" dur="2000"/>
                                        <p:tgtEl>
                                          <p:spTgt spid="3">
                                            <p:txEl>
                                              <p:pRg st="4" end="4"/>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diamond(in)">
                                      <p:cBhvr>
                                        <p:cTn id="19" dur="2000"/>
                                        <p:tgtEl>
                                          <p:spTgt spid="3">
                                            <p:txEl>
                                              <p:pRg st="5" end="5"/>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diamond(in)">
                                      <p:cBhvr>
                                        <p:cTn id="22" dur="2000"/>
                                        <p:tgtEl>
                                          <p:spTgt spid="3">
                                            <p:txEl>
                                              <p:pRg st="6" end="6"/>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diamond(in)">
                                      <p:cBhvr>
                                        <p:cTn id="25" dur="2000"/>
                                        <p:tgtEl>
                                          <p:spTgt spid="3">
                                            <p:txEl>
                                              <p:pRg st="7" end="7"/>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diamond(in)">
                                      <p:cBhvr>
                                        <p:cTn id="28"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Y:\Мишанкина Л.Г\Photos\Компьютер\clip2089.jpg"/>
          <p:cNvPicPr>
            <a:picLocks noChangeAspect="1" noChangeArrowheads="1"/>
          </p:cNvPicPr>
          <p:nvPr/>
        </p:nvPicPr>
        <p:blipFill>
          <a:blip r:embed="rId2" cstate="print"/>
          <a:srcRect/>
          <a:stretch>
            <a:fillRect/>
          </a:stretch>
        </p:blipFill>
        <p:spPr bwMode="auto">
          <a:xfrm>
            <a:off x="7788896" y="5042729"/>
            <a:ext cx="1355104" cy="1815271"/>
          </a:xfrm>
          <a:prstGeom prst="rect">
            <a:avLst/>
          </a:prstGeom>
          <a:noFill/>
          <a:effectLst>
            <a:softEdge rad="63500"/>
          </a:effectLst>
        </p:spPr>
      </p:pic>
      <p:sp>
        <p:nvSpPr>
          <p:cNvPr id="3" name="Содержимое 2"/>
          <p:cNvSpPr>
            <a:spLocks noGrp="1"/>
          </p:cNvSpPr>
          <p:nvPr>
            <p:ph idx="1"/>
          </p:nvPr>
        </p:nvSpPr>
        <p:spPr>
          <a:xfrm>
            <a:off x="323528" y="404664"/>
            <a:ext cx="8363272" cy="6050144"/>
          </a:xfrm>
        </p:spPr>
        <p:txBody>
          <a:bodyPr>
            <a:normAutofit fontScale="62500" lnSpcReduction="20000"/>
          </a:bodyPr>
          <a:lstStyle/>
          <a:p>
            <a:pPr marL="0" indent="384048" algn="just">
              <a:lnSpc>
                <a:spcPct val="120000"/>
              </a:lnSpc>
              <a:spcBef>
                <a:spcPts val="0"/>
              </a:spcBef>
              <a:buNone/>
            </a:pPr>
            <a:r>
              <a:rPr lang="ru-RU" sz="3800" dirty="0" smtClean="0">
                <a:solidFill>
                  <a:schemeClr val="tx2">
                    <a:lumMod val="75000"/>
                  </a:schemeClr>
                </a:solidFill>
                <a:latin typeface="Times New Roman" pitchFamily="18" charset="0"/>
                <a:cs typeface="Times New Roman" pitchFamily="18" charset="0"/>
              </a:rPr>
              <a:t>Варианты использования не зависят от реализации. Создаваемый набор вариантов использования должен дать пользователям возможность увидеть всю систему целиком. Поэтому вариантов использования должно быть достаточно для того, чтобы полностью описать действия системы. Модель типичной системы состоит из 20 – 50 вариантов использования.</a:t>
            </a:r>
          </a:p>
          <a:p>
            <a:pPr marL="0" indent="384048" algn="just">
              <a:lnSpc>
                <a:spcPct val="120000"/>
              </a:lnSpc>
              <a:spcBef>
                <a:spcPts val="0"/>
              </a:spcBef>
              <a:buNone/>
            </a:pPr>
            <a:r>
              <a:rPr lang="ru-RU" sz="3800" i="1" dirty="0" smtClean="0">
                <a:solidFill>
                  <a:schemeClr val="tx2">
                    <a:lumMod val="75000"/>
                  </a:schemeClr>
                </a:solidFill>
                <a:latin typeface="Times New Roman" pitchFamily="18" charset="0"/>
                <a:cs typeface="Times New Roman" pitchFamily="18" charset="0"/>
              </a:rPr>
              <a:t>. </a:t>
            </a:r>
            <a:r>
              <a:rPr lang="ru-RU" sz="3800" dirty="0" smtClean="0">
                <a:solidFill>
                  <a:schemeClr val="tx2">
                    <a:lumMod val="75000"/>
                  </a:schemeClr>
                </a:solidFill>
                <a:latin typeface="Times New Roman" pitchFamily="18" charset="0"/>
                <a:cs typeface="Times New Roman" pitchFamily="18" charset="0"/>
              </a:rPr>
              <a:t>Названия вариантов использования должны быть деловыми, а не техническими терминами, имеющими значение для заказчика. </a:t>
            </a:r>
          </a:p>
          <a:p>
            <a:pPr marL="0" indent="384048" algn="just">
              <a:lnSpc>
                <a:spcPct val="120000"/>
              </a:lnSpc>
              <a:spcBef>
                <a:spcPts val="0"/>
              </a:spcBef>
              <a:buNone/>
            </a:pPr>
            <a:r>
              <a:rPr lang="ru-RU" sz="3800" dirty="0" smtClean="0">
                <a:solidFill>
                  <a:schemeClr val="tx2">
                    <a:lumMod val="75000"/>
                  </a:schemeClr>
                </a:solidFill>
                <a:latin typeface="Times New Roman" pitchFamily="18" charset="0"/>
                <a:cs typeface="Times New Roman" pitchFamily="18" charset="0"/>
              </a:rPr>
              <a:t>Варианты использования обычно называют глаголами или глагольными фразами, описывая при этом, что пользователь видит как конечный результат процесса. Нужно заострить внимание на результате, который потребитель ожидает от системы, а не на действиях, которые надо предпринять для достижения этого результата.</a:t>
            </a:r>
          </a:p>
          <a:p>
            <a:endParaRPr lang="ru-RU" dirty="0"/>
          </a:p>
        </p:txBody>
      </p:sp>
    </p:spTree>
  </p:cSld>
  <p:clrMapOvr>
    <a:masterClrMapping/>
  </p:clrMapOvr>
  <p:transition advTm="1969">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6048672"/>
          </a:xfrm>
        </p:spPr>
        <p:txBody>
          <a:bodyPr>
            <a:noAutofit/>
          </a:bodyPr>
          <a:lstStyle/>
          <a:p>
            <a:r>
              <a:rPr lang="ru-RU" sz="2800" b="1" dirty="0" smtClean="0">
                <a:latin typeface="Times New Roman" pitchFamily="18" charset="0"/>
                <a:cs typeface="Times New Roman" pitchFamily="18" charset="0"/>
              </a:rPr>
              <a:t>Задачи:</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1. Образовательные:</a:t>
            </a:r>
            <a:r>
              <a:rPr lang="ru-RU" sz="2800" b="1" dirty="0" smtClean="0">
                <a:latin typeface="Times New Roman" pitchFamily="18" charset="0"/>
                <a:cs typeface="Times New Roman" pitchFamily="18" charset="0"/>
              </a:rPr>
              <a:t> Передача знаний по синтаксису языка моделирования </a:t>
            </a:r>
            <a:r>
              <a:rPr lang="en-US" sz="2800" b="1" dirty="0" smtClean="0">
                <a:latin typeface="Times New Roman" pitchFamily="18" charset="0"/>
                <a:cs typeface="Times New Roman" pitchFamily="18" charset="0"/>
              </a:rPr>
              <a:t>UML</a:t>
            </a:r>
            <a:r>
              <a:rPr lang="ru-RU" sz="2800" b="1" dirty="0" smtClean="0">
                <a:latin typeface="Times New Roman" pitchFamily="18" charset="0"/>
                <a:cs typeface="Times New Roman" pitchFamily="18" charset="0"/>
              </a:rPr>
              <a:t>, семантике его языковых конструкций, структуре диаграмм.</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2. Воспитательные:</a:t>
            </a:r>
            <a:r>
              <a:rPr lang="ru-RU" sz="2800" b="1" dirty="0" smtClean="0">
                <a:latin typeface="Times New Roman" pitchFamily="18" charset="0"/>
                <a:cs typeface="Times New Roman" pitchFamily="18" charset="0"/>
              </a:rPr>
              <a:t>     Формирование информационной культуры, понятия о языке </a:t>
            </a:r>
            <a:r>
              <a:rPr lang="en-US" sz="2800" b="1" dirty="0" smtClean="0">
                <a:latin typeface="Times New Roman" pitchFamily="18" charset="0"/>
                <a:cs typeface="Times New Roman" pitchFamily="18" charset="0"/>
              </a:rPr>
              <a:t>UML</a:t>
            </a:r>
            <a:r>
              <a:rPr lang="ru-RU" sz="2800" b="1" dirty="0" smtClean="0">
                <a:latin typeface="Times New Roman" pitchFamily="18" charset="0"/>
                <a:cs typeface="Times New Roman" pitchFamily="18" charset="0"/>
              </a:rPr>
              <a:t>, как наиболее распространенном языке визуального моделирования систем.</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3. Развивающие:</a:t>
            </a:r>
            <a:r>
              <a:rPr lang="ru-RU" sz="2800" b="1" dirty="0" smtClean="0">
                <a:latin typeface="Times New Roman" pitchFamily="18" charset="0"/>
                <a:cs typeface="Times New Roman" pitchFamily="18" charset="0"/>
              </a:rPr>
              <a:t>     Развитие навыков усвоения теоретического материала.</a:t>
            </a:r>
            <a:endParaRPr lang="ru-RU" sz="2800" b="1" dirty="0">
              <a:latin typeface="Times New Roman" pitchFamily="18" charset="0"/>
              <a:cs typeface="Times New Roman" pitchFamily="18" charset="0"/>
            </a:endParaRPr>
          </a:p>
        </p:txBody>
      </p:sp>
    </p:spTree>
  </p:cSld>
  <p:clrMapOvr>
    <a:masterClrMapping/>
  </p:clrMapOvr>
  <p:transition advTm="3765"/>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Y:\Мишанкина Л.Г\Photos\Компьютер\Whost.jpg"/>
          <p:cNvPicPr>
            <a:picLocks noChangeAspect="1" noChangeArrowheads="1"/>
          </p:cNvPicPr>
          <p:nvPr/>
        </p:nvPicPr>
        <p:blipFill>
          <a:blip r:embed="rId3" cstate="print"/>
          <a:srcRect/>
          <a:stretch>
            <a:fillRect/>
          </a:stretch>
        </p:blipFill>
        <p:spPr bwMode="auto">
          <a:xfrm>
            <a:off x="0" y="0"/>
            <a:ext cx="3760254" cy="2808312"/>
          </a:xfrm>
          <a:prstGeom prst="rect">
            <a:avLst/>
          </a:prstGeom>
          <a:noFill/>
          <a:ln w="34925">
            <a:solidFill>
              <a:srgbClr val="FFFFFF"/>
            </a:solidFill>
          </a:ln>
          <a:effectLst>
            <a:outerShdw blurRad="317500" dir="2700000" algn="ctr">
              <a:srgbClr val="000000">
                <a:alpha val="43000"/>
              </a:srgbClr>
            </a:outerShdw>
            <a:softEdge rad="63500"/>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sp>
        <p:nvSpPr>
          <p:cNvPr id="3" name="Содержимое 2"/>
          <p:cNvSpPr>
            <a:spLocks noGrp="1"/>
          </p:cNvSpPr>
          <p:nvPr>
            <p:ph idx="1"/>
          </p:nvPr>
        </p:nvSpPr>
        <p:spPr>
          <a:xfrm>
            <a:off x="0" y="0"/>
            <a:ext cx="9144000" cy="6858000"/>
          </a:xfrm>
        </p:spPr>
        <p:txBody>
          <a:bodyPr>
            <a:noAutofit/>
          </a:bodyPr>
          <a:lstStyle/>
          <a:p>
            <a:pPr algn="ctr">
              <a:buNone/>
            </a:pPr>
            <a:r>
              <a:rPr lang="ru-RU" sz="2400" dirty="0" smtClean="0">
                <a:solidFill>
                  <a:schemeClr val="tx2">
                    <a:lumMod val="50000"/>
                  </a:schemeClr>
                </a:solidFill>
                <a:latin typeface="Times New Roman" pitchFamily="18" charset="0"/>
                <a:cs typeface="Times New Roman" pitchFamily="18" charset="0"/>
              </a:rPr>
              <a:t>Унифицированный язык моделирования </a:t>
            </a:r>
            <a:r>
              <a:rPr lang="en-US" sz="2400" dirty="0" smtClean="0">
                <a:solidFill>
                  <a:schemeClr val="tx2">
                    <a:lumMod val="50000"/>
                  </a:schemeClr>
                </a:solidFill>
                <a:latin typeface="Times New Roman" pitchFamily="18" charset="0"/>
                <a:cs typeface="Times New Roman" pitchFamily="18" charset="0"/>
              </a:rPr>
              <a:t> UML</a:t>
            </a:r>
          </a:p>
          <a:p>
            <a:pPr algn="ctr">
              <a:buNone/>
            </a:pPr>
            <a:r>
              <a:rPr lang="en-US" sz="2400" dirty="0" smtClean="0">
                <a:solidFill>
                  <a:schemeClr val="tx2">
                    <a:lumMod val="50000"/>
                  </a:schemeClr>
                </a:solidFill>
                <a:latin typeface="Times New Roman" pitchFamily="18" charset="0"/>
                <a:cs typeface="Times New Roman" pitchFamily="18" charset="0"/>
              </a:rPr>
              <a:t> </a:t>
            </a:r>
            <a:r>
              <a:rPr lang="ru-RU" sz="2400" dirty="0" smtClean="0">
                <a:solidFill>
                  <a:schemeClr val="tx2">
                    <a:lumMod val="50000"/>
                  </a:schemeClr>
                </a:solidFill>
                <a:latin typeface="Times New Roman" pitchFamily="18" charset="0"/>
                <a:cs typeface="Times New Roman" pitchFamily="18" charset="0"/>
              </a:rPr>
              <a:t>является графическим языком для визуализации, конструирования и документирования систем, в которых большая роль принадлежит программному обеспечению.</a:t>
            </a:r>
          </a:p>
          <a:p>
            <a:endParaRPr lang="ru-RU" sz="2400" dirty="0" smtClean="0">
              <a:solidFill>
                <a:schemeClr val="tx2">
                  <a:lumMod val="50000"/>
                </a:schemeClr>
              </a:solidFill>
              <a:latin typeface="Times New Roman" pitchFamily="18" charset="0"/>
              <a:cs typeface="Times New Roman" pitchFamily="18" charset="0"/>
            </a:endParaRPr>
          </a:p>
          <a:p>
            <a:pPr algn="ctr">
              <a:buNone/>
            </a:pPr>
            <a:r>
              <a:rPr lang="ru-RU" sz="2400" b="1" dirty="0" smtClean="0">
                <a:solidFill>
                  <a:schemeClr val="tx2">
                    <a:lumMod val="50000"/>
                  </a:schemeClr>
                </a:solidFill>
                <a:latin typeface="Times New Roman" pitchFamily="18" charset="0"/>
                <a:cs typeface="Times New Roman" pitchFamily="18" charset="0"/>
              </a:rPr>
              <a:t>Язык UML </a:t>
            </a:r>
            <a:r>
              <a:rPr lang="ru-RU" sz="2400" dirty="0" smtClean="0">
                <a:solidFill>
                  <a:schemeClr val="tx2">
                    <a:lumMod val="50000"/>
                  </a:schemeClr>
                </a:solidFill>
                <a:latin typeface="Times New Roman" pitchFamily="18" charset="0"/>
                <a:cs typeface="Times New Roman" pitchFamily="18" charset="0"/>
              </a:rPr>
              <a:t>представляет собой общецелевой язык визуального моделирования, который разработан для спецификации, визуализации, проектирования и документирования компонентов программного обеспечения, бизнес-процессов и других систем. Язык UML одновременно является простым и мощным средством моделирования, который может быть эффективно использован для построения концептуальных, логических и графических моделей сложных систем самого различного целевого назначения. Этот язык вобрал в себя наилучшие качества методов программной инженерии, которые с успехом использовались на протяжении последних лет при моделировании больших и сложных систем. </a:t>
            </a:r>
          </a:p>
          <a:p>
            <a:endParaRPr lang="ru-RU" sz="2400" dirty="0" smtClean="0">
              <a:latin typeface="Arial Narrow" pitchFamily="34" charset="0"/>
            </a:endParaRPr>
          </a:p>
        </p:txBody>
      </p:sp>
    </p:spTree>
    <p:custDataLst>
      <p:tags r:id="rId1"/>
    </p:custDataLst>
  </p:cSld>
  <p:clrMapOvr>
    <a:masterClrMapping/>
  </p:clrMapOvr>
  <p:transition advTm="5094">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02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Y:\Мишанкина Л.Г\Photos\Компьютер\kod.virusa.jpg"/>
          <p:cNvPicPr>
            <a:picLocks noChangeAspect="1" noChangeArrowheads="1"/>
          </p:cNvPicPr>
          <p:nvPr/>
        </p:nvPicPr>
        <p:blipFill>
          <a:blip r:embed="rId3" cstate="print"/>
          <a:srcRect/>
          <a:stretch>
            <a:fillRect/>
          </a:stretch>
        </p:blipFill>
        <p:spPr bwMode="auto">
          <a:xfrm>
            <a:off x="0" y="0"/>
            <a:ext cx="9144000" cy="6881200"/>
          </a:xfrm>
          <a:prstGeom prst="rect">
            <a:avLst/>
          </a:prstGeom>
          <a:noFill/>
        </p:spPr>
      </p:pic>
      <p:sp>
        <p:nvSpPr>
          <p:cNvPr id="2" name="Заголовок 1"/>
          <p:cNvSpPr>
            <a:spLocks noGrp="1"/>
          </p:cNvSpPr>
          <p:nvPr>
            <p:ph type="title"/>
          </p:nvPr>
        </p:nvSpPr>
        <p:spPr/>
        <p:txBody>
          <a:bodyPr/>
          <a:lstStyle/>
          <a:p>
            <a:r>
              <a:rPr lang="ru-RU" b="1" dirty="0" smtClean="0">
                <a:latin typeface="Times New Roman" pitchFamily="18" charset="0"/>
                <a:cs typeface="Times New Roman" pitchFamily="18" charset="0"/>
              </a:rPr>
              <a:t>Цели создания языка </a:t>
            </a:r>
            <a:r>
              <a:rPr lang="en-US" b="1" dirty="0" smtClean="0">
                <a:latin typeface="Times New Roman" pitchFamily="18" charset="0"/>
                <a:cs typeface="Times New Roman" pitchFamily="18" charset="0"/>
              </a:rPr>
              <a:t>UML</a:t>
            </a:r>
            <a:r>
              <a:rPr lang="ru-RU"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lvl="0">
              <a:buFont typeface="Wingdings" pitchFamily="2" charset="2"/>
              <a:buChar char="v"/>
            </a:pPr>
            <a:endParaRPr lang="ru-RU" dirty="0" smtClean="0">
              <a:latin typeface="Arial Narrow" pitchFamily="34" charset="0"/>
            </a:endParaRPr>
          </a:p>
          <a:p>
            <a:pPr lvl="0">
              <a:buFont typeface="Wingdings" pitchFamily="2" charset="2"/>
              <a:buChar char="v"/>
            </a:pPr>
            <a:endParaRPr lang="ru-RU" dirty="0" smtClean="0">
              <a:latin typeface="Arial Narrow" pitchFamily="34" charset="0"/>
            </a:endParaRPr>
          </a:p>
          <a:p>
            <a:pPr lvl="0">
              <a:buFont typeface="Wingdings" pitchFamily="2" charset="2"/>
              <a:buChar char="v"/>
            </a:pPr>
            <a:endParaRPr lang="ru-RU" dirty="0" smtClean="0">
              <a:latin typeface="Arial Narrow" pitchFamily="34" charset="0"/>
            </a:endParaRPr>
          </a:p>
          <a:p>
            <a:pPr lvl="0">
              <a:buFont typeface="Wingdings" pitchFamily="2" charset="2"/>
              <a:buChar char="v"/>
            </a:pPr>
            <a:endParaRPr lang="ru-RU" dirty="0" smtClean="0">
              <a:latin typeface="Arial Narrow" pitchFamily="34" charset="0"/>
            </a:endParaRPr>
          </a:p>
          <a:p>
            <a:pPr lvl="0">
              <a:buFont typeface="Wingdings" pitchFamily="2" charset="2"/>
              <a:buChar char="v"/>
            </a:pPr>
            <a:endParaRPr lang="ru-RU" dirty="0" smtClean="0">
              <a:latin typeface="Arial Narrow" pitchFamily="34" charset="0"/>
            </a:endParaRPr>
          </a:p>
          <a:p>
            <a:pPr lvl="0">
              <a:buFont typeface="Wingdings" pitchFamily="2" charset="2"/>
              <a:buChar char="v"/>
            </a:pPr>
            <a:endParaRPr lang="ru-RU" dirty="0" smtClean="0">
              <a:latin typeface="Arial Narrow" pitchFamily="34" charset="0"/>
            </a:endParaRPr>
          </a:p>
          <a:p>
            <a:endParaRPr lang="ru-RU" dirty="0"/>
          </a:p>
        </p:txBody>
      </p:sp>
      <p:sp>
        <p:nvSpPr>
          <p:cNvPr id="5" name="Скругленный прямоугольник 4"/>
          <p:cNvSpPr/>
          <p:nvPr/>
        </p:nvSpPr>
        <p:spPr>
          <a:xfrm>
            <a:off x="1331640" y="1772816"/>
            <a:ext cx="6912768"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sz="2400" dirty="0" smtClean="0">
                <a:latin typeface="Times New Roman" pitchFamily="18" charset="0"/>
                <a:cs typeface="Times New Roman" pitchFamily="18" charset="0"/>
              </a:rPr>
              <a:t>моделировать системы целиком, от концепции до конечного </a:t>
            </a:r>
            <a:r>
              <a:rPr lang="ru-RU" sz="2400" dirty="0" smtClean="0">
                <a:latin typeface="Times New Roman" pitchFamily="18" charset="0"/>
                <a:cs typeface="Times New Roman" pitchFamily="18" charset="0"/>
              </a:rPr>
              <a:t>продукта</a:t>
            </a:r>
            <a:endParaRPr lang="ru-RU" sz="2400" dirty="0" smtClean="0">
              <a:latin typeface="Times New Roman" pitchFamily="18" charset="0"/>
              <a:cs typeface="Times New Roman" pitchFamily="18" charset="0"/>
            </a:endParaRPr>
          </a:p>
          <a:p>
            <a:pPr algn="ctr"/>
            <a:endParaRPr lang="ru-RU" dirty="0"/>
          </a:p>
        </p:txBody>
      </p:sp>
      <p:sp>
        <p:nvSpPr>
          <p:cNvPr id="6" name="Скругленный прямоугольник 5"/>
          <p:cNvSpPr/>
          <p:nvPr/>
        </p:nvSpPr>
        <p:spPr>
          <a:xfrm>
            <a:off x="1331640" y="3573016"/>
            <a:ext cx="698477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sz="2400" dirty="0" smtClean="0">
                <a:latin typeface="Times New Roman" pitchFamily="18" charset="0"/>
                <a:cs typeface="Times New Roman" pitchFamily="18" charset="0"/>
              </a:rPr>
              <a:t>решить проблему сложности </a:t>
            </a:r>
            <a:r>
              <a:rPr lang="ru-RU" sz="2400" dirty="0" smtClean="0">
                <a:latin typeface="Times New Roman" pitchFamily="18" charset="0"/>
                <a:cs typeface="Times New Roman" pitchFamily="18" charset="0"/>
              </a:rPr>
              <a:t>систем</a:t>
            </a:r>
            <a:endParaRPr lang="ru-RU" sz="2400" dirty="0" smtClean="0">
              <a:latin typeface="Times New Roman" pitchFamily="18" charset="0"/>
              <a:cs typeface="Times New Roman" pitchFamily="18" charset="0"/>
            </a:endParaRPr>
          </a:p>
          <a:p>
            <a:pPr algn="ctr"/>
            <a:endParaRPr lang="ru-RU" dirty="0"/>
          </a:p>
        </p:txBody>
      </p:sp>
      <p:sp>
        <p:nvSpPr>
          <p:cNvPr id="7" name="Скругленный прямоугольник 6"/>
          <p:cNvSpPr/>
          <p:nvPr/>
        </p:nvSpPr>
        <p:spPr>
          <a:xfrm>
            <a:off x="1331640" y="5229200"/>
            <a:ext cx="6768752"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sz="2400" dirty="0" smtClean="0">
                <a:latin typeface="Times New Roman" pitchFamily="18" charset="0"/>
                <a:cs typeface="Times New Roman" pitchFamily="18" charset="0"/>
              </a:rPr>
              <a:t>создать такой язык моделирования, который может использоваться не только людьми, но и </a:t>
            </a:r>
            <a:r>
              <a:rPr lang="ru-RU" sz="2400" dirty="0" smtClean="0">
                <a:latin typeface="Times New Roman" pitchFamily="18" charset="0"/>
                <a:cs typeface="Times New Roman" pitchFamily="18" charset="0"/>
              </a:rPr>
              <a:t>компьютерами</a:t>
            </a:r>
            <a:endParaRPr lang="ru-RU" sz="2400" dirty="0" smtClean="0">
              <a:latin typeface="Times New Roman" pitchFamily="18" charset="0"/>
              <a:cs typeface="Times New Roman" pitchFamily="18" charset="0"/>
            </a:endParaRPr>
          </a:p>
          <a:p>
            <a:pPr algn="ctr"/>
            <a:endParaRPr lang="ru-RU" dirty="0"/>
          </a:p>
        </p:txBody>
      </p:sp>
    </p:spTree>
    <p:custDataLst>
      <p:tags r:id="rId1"/>
    </p:custDataLst>
  </p:cSld>
  <p:clrMapOvr>
    <a:masterClrMapping/>
  </p:clrMapOvr>
  <p:transition advTm="11109">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3000" fill="hold"/>
                                        <p:tgtEl>
                                          <p:spTgt spid="5"/>
                                        </p:tgtEl>
                                        <p:attrNameLst>
                                          <p:attrName>ppt_x</p:attrName>
                                        </p:attrNameLst>
                                      </p:cBhvr>
                                      <p:tavLst>
                                        <p:tav tm="0">
                                          <p:val>
                                            <p:strVal val="#ppt_x"/>
                                          </p:val>
                                        </p:tav>
                                        <p:tav tm="100000">
                                          <p:val>
                                            <p:strVal val="#ppt_x"/>
                                          </p:val>
                                        </p:tav>
                                      </p:tavLst>
                                    </p:anim>
                                    <p:anim calcmode="lin" valueType="num">
                                      <p:cBhvr additive="base">
                                        <p:cTn id="8" dur="3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3000" fill="hold"/>
                                        <p:tgtEl>
                                          <p:spTgt spid="6"/>
                                        </p:tgtEl>
                                        <p:attrNameLst>
                                          <p:attrName>ppt_x</p:attrName>
                                        </p:attrNameLst>
                                      </p:cBhvr>
                                      <p:tavLst>
                                        <p:tav tm="0">
                                          <p:val>
                                            <p:strVal val="#ppt_x"/>
                                          </p:val>
                                        </p:tav>
                                        <p:tav tm="100000">
                                          <p:val>
                                            <p:strVal val="#ppt_x"/>
                                          </p:val>
                                        </p:tav>
                                      </p:tavLst>
                                    </p:anim>
                                    <p:anim calcmode="lin" valueType="num">
                                      <p:cBhvr additive="base">
                                        <p:cTn id="14"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3000" fill="hold"/>
                                        <p:tgtEl>
                                          <p:spTgt spid="7"/>
                                        </p:tgtEl>
                                        <p:attrNameLst>
                                          <p:attrName>ppt_x</p:attrName>
                                        </p:attrNameLst>
                                      </p:cBhvr>
                                      <p:tavLst>
                                        <p:tav tm="0">
                                          <p:val>
                                            <p:strVal val="#ppt_x"/>
                                          </p:val>
                                        </p:tav>
                                        <p:tav tm="100000">
                                          <p:val>
                                            <p:strVal val="#ppt_x"/>
                                          </p:val>
                                        </p:tav>
                                      </p:tavLst>
                                    </p:anim>
                                    <p:anim calcmode="lin" valueType="num">
                                      <p:cBhvr additive="base">
                                        <p:cTn id="20" dur="3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217290"/>
          </a:xfrm>
        </p:spPr>
        <p:txBody>
          <a:bodyPr>
            <a:normAutofit/>
          </a:bodyPr>
          <a:lstStyle/>
          <a:p>
            <a:pPr algn="ctr"/>
            <a:r>
              <a:rPr lang="ru-RU" sz="4400" b="1" dirty="0" smtClean="0">
                <a:latin typeface="Times New Roman" pitchFamily="18" charset="0"/>
                <a:cs typeface="Times New Roman" pitchFamily="18" charset="0"/>
              </a:rPr>
              <a:t>Задачи языка </a:t>
            </a:r>
            <a:r>
              <a:rPr lang="en-US" sz="4400" b="1" dirty="0" smtClean="0">
                <a:latin typeface="Times New Roman" pitchFamily="18" charset="0"/>
                <a:cs typeface="Times New Roman" pitchFamily="18" charset="0"/>
              </a:rPr>
              <a:t>UML</a:t>
            </a:r>
            <a:r>
              <a:rPr lang="ru-RU" sz="4400" b="1" dirty="0" smtClean="0">
                <a:latin typeface="Times New Roman" pitchFamily="18" charset="0"/>
                <a:cs typeface="Times New Roman" pitchFamily="18" charset="0"/>
              </a:rPr>
              <a:t>:</a:t>
            </a:r>
            <a:endParaRPr lang="ru-RU" sz="44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484784"/>
            <a:ext cx="8229600" cy="4970024"/>
          </a:xfrm>
        </p:spPr>
        <p:txBody>
          <a:bodyPr>
            <a:normAutofit/>
          </a:bodyPr>
          <a:lstStyle/>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ru-RU"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pPr lvl="0">
              <a:buFont typeface="Wingdings" pitchFamily="2" charset="2"/>
              <a:buChar char="v"/>
            </a:pPr>
            <a:endParaRPr lang="en-US" sz="3600" dirty="0" smtClean="0">
              <a:latin typeface="Arial Narrow" pitchFamily="34" charset="0"/>
            </a:endParaRPr>
          </a:p>
          <a:p>
            <a:endParaRPr lang="ru-RU" dirty="0"/>
          </a:p>
        </p:txBody>
      </p:sp>
      <p:sp>
        <p:nvSpPr>
          <p:cNvPr id="4" name="Скругленный прямоугольник 3"/>
          <p:cNvSpPr/>
          <p:nvPr/>
        </p:nvSpPr>
        <p:spPr>
          <a:xfrm>
            <a:off x="323528" y="1196752"/>
            <a:ext cx="8568952"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ts val="1800"/>
              </a:spcBef>
            </a:pPr>
            <a:r>
              <a:rPr lang="ru-RU" dirty="0" smtClean="0">
                <a:latin typeface="Times New Roman" pitchFamily="18" charset="0"/>
                <a:cs typeface="Times New Roman" pitchFamily="18" charset="0"/>
              </a:rPr>
              <a:t>Предоставить в распоряжение пользователей легко воспринимаемый и выразительный язык визуального моделирования, специально предназначенный для разработки и документирования моделей сложных систем самого различного целевого </a:t>
            </a:r>
            <a:r>
              <a:rPr lang="ru-RU" dirty="0" smtClean="0">
                <a:latin typeface="Times New Roman" pitchFamily="18" charset="0"/>
                <a:cs typeface="Times New Roman" pitchFamily="18" charset="0"/>
              </a:rPr>
              <a:t>назначения</a:t>
            </a:r>
            <a:endParaRPr lang="ru-RU" dirty="0" smtClean="0">
              <a:latin typeface="Times New Roman" pitchFamily="18" charset="0"/>
              <a:cs typeface="Times New Roman" pitchFamily="18" charset="0"/>
            </a:endParaRPr>
          </a:p>
          <a:p>
            <a:pPr algn="ctr"/>
            <a:endParaRPr lang="ru-RU" dirty="0"/>
          </a:p>
        </p:txBody>
      </p:sp>
      <p:sp>
        <p:nvSpPr>
          <p:cNvPr id="5" name="Скругленный прямоугольник 4"/>
          <p:cNvSpPr/>
          <p:nvPr/>
        </p:nvSpPr>
        <p:spPr>
          <a:xfrm>
            <a:off x="323528" y="2780928"/>
            <a:ext cx="856895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dirty="0" smtClean="0">
                <a:latin typeface="Times New Roman" pitchFamily="18" charset="0"/>
                <a:cs typeface="Times New Roman" pitchFamily="18" charset="0"/>
              </a:rPr>
              <a:t>Снабдить исходные понятия языка UML возможностью расширения и специализации для более точного представления моделей систем в конкретной предметной области</a:t>
            </a:r>
            <a:r>
              <a:rPr lang="ru-RU" dirty="0" smtClean="0">
                <a:latin typeface="Times New Roman" pitchFamily="18" charset="0"/>
                <a:cs typeface="Times New Roman" pitchFamily="18" charset="0"/>
              </a:rPr>
              <a:t>.</a:t>
            </a:r>
            <a:endParaRPr lang="ru-RU" dirty="0"/>
          </a:p>
        </p:txBody>
      </p:sp>
      <p:sp>
        <p:nvSpPr>
          <p:cNvPr id="6" name="Скругленный прямоугольник 5"/>
          <p:cNvSpPr/>
          <p:nvPr/>
        </p:nvSpPr>
        <p:spPr>
          <a:xfrm>
            <a:off x="251520" y="3933056"/>
            <a:ext cx="8640960"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Описание языка UML должно поддерживать такую спецификацию моделей, которая не зависит от конкретных языков программирования и инструментальных средств проектирования программных </a:t>
            </a:r>
            <a:r>
              <a:rPr lang="ru-RU" dirty="0" smtClean="0">
                <a:latin typeface="Times New Roman" pitchFamily="18" charset="0"/>
                <a:cs typeface="Times New Roman" pitchFamily="18" charset="0"/>
              </a:rPr>
              <a:t>систем</a:t>
            </a:r>
            <a:endParaRPr lang="ru-RU" dirty="0">
              <a:latin typeface="Times New Roman" pitchFamily="18" charset="0"/>
              <a:cs typeface="Times New Roman" pitchFamily="18" charset="0"/>
            </a:endParaRPr>
          </a:p>
        </p:txBody>
      </p:sp>
      <p:sp>
        <p:nvSpPr>
          <p:cNvPr id="7" name="Скругленный прямоугольник 6"/>
          <p:cNvSpPr/>
          <p:nvPr/>
        </p:nvSpPr>
        <p:spPr>
          <a:xfrm>
            <a:off x="251520" y="5157192"/>
            <a:ext cx="871296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Поощрять развитие рынка объектных инструментальных средств. Способствовать распространению объектных технологий и соответствующих понятий </a:t>
            </a:r>
            <a:r>
              <a:rPr lang="ru-RU" dirty="0" smtClean="0">
                <a:latin typeface="Times New Roman" pitchFamily="18" charset="0"/>
                <a:cs typeface="Times New Roman" pitchFamily="18" charset="0"/>
              </a:rPr>
              <a:t>ООАП</a:t>
            </a:r>
            <a:endParaRPr lang="ru-RU" dirty="0" smtClean="0">
              <a:latin typeface="Times New Roman" pitchFamily="18" charset="0"/>
              <a:cs typeface="Times New Roman" pitchFamily="18" charset="0"/>
            </a:endParaRPr>
          </a:p>
          <a:p>
            <a:pPr lvl="0" algn="ctr"/>
            <a:r>
              <a:rPr lang="ru-RU" dirty="0" smtClean="0">
                <a:latin typeface="Arial Narrow" pitchFamily="34" charset="0"/>
              </a:rPr>
              <a:t> </a:t>
            </a:r>
          </a:p>
        </p:txBody>
      </p:sp>
      <p:sp>
        <p:nvSpPr>
          <p:cNvPr id="8" name="Скругленный прямоугольник 7"/>
          <p:cNvSpPr/>
          <p:nvPr/>
        </p:nvSpPr>
        <p:spPr>
          <a:xfrm>
            <a:off x="251520" y="6021288"/>
            <a:ext cx="871296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dirty="0" smtClean="0">
                <a:latin typeface="Times New Roman" pitchFamily="18" charset="0"/>
                <a:cs typeface="Times New Roman" pitchFamily="18" charset="0"/>
              </a:rPr>
              <a:t>Интегрировать в себя новейшие и наилучшие достижения практики </a:t>
            </a:r>
            <a:r>
              <a:rPr lang="ru-RU" dirty="0" smtClean="0">
                <a:latin typeface="Times New Roman" pitchFamily="18" charset="0"/>
                <a:cs typeface="Times New Roman" pitchFamily="18" charset="0"/>
              </a:rPr>
              <a:t>ООАП </a:t>
            </a:r>
            <a:endParaRPr lang="ru-RU" dirty="0" smtClean="0">
              <a:latin typeface="Times New Roman" pitchFamily="18" charset="0"/>
              <a:cs typeface="Times New Roman" pitchFamily="18" charset="0"/>
            </a:endParaRPr>
          </a:p>
          <a:p>
            <a:pPr algn="ctr"/>
            <a:endParaRPr lang="ru-RU" dirty="0"/>
          </a:p>
        </p:txBody>
      </p:sp>
    </p:spTree>
    <p:custDataLst>
      <p:tags r:id="rId1"/>
    </p:custDataLst>
  </p:cSld>
  <p:clrMapOvr>
    <a:masterClrMapping/>
  </p:clrMapOvr>
  <p:transition advTm="8750">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0"/>
                                  </p:stCondLst>
                                  <p:childTnLst>
                                    <p:animClr clrSpc="hsl">
                                      <p:cBhvr override="childStyle">
                                        <p:cTn id="6" dur="1000" fill="hold"/>
                                        <p:tgtEl>
                                          <p:spTgt spid="4"/>
                                        </p:tgtEl>
                                        <p:attrNameLst>
                                          <p:attrName>style.color</p:attrName>
                                        </p:attrNameLst>
                                      </p:cBhvr>
                                      <p:by>
                                        <p:hsl h="-7200000" s="0" l="0"/>
                                      </p:by>
                                    </p:animClr>
                                    <p:animClr clrSpc="hsl">
                                      <p:cBhvr>
                                        <p:cTn id="7" dur="1000" fill="hold"/>
                                        <p:tgtEl>
                                          <p:spTgt spid="4"/>
                                        </p:tgtEl>
                                        <p:attrNameLst>
                                          <p:attrName>fillcolor</p:attrName>
                                        </p:attrNameLst>
                                      </p:cBhvr>
                                      <p:by>
                                        <p:hsl h="-7200000" s="0" l="0"/>
                                      </p:by>
                                    </p:animClr>
                                    <p:animClr clrSpc="hsl">
                                      <p:cBhvr>
                                        <p:cTn id="8" dur="1000" fill="hold"/>
                                        <p:tgtEl>
                                          <p:spTgt spid="4"/>
                                        </p:tgtEl>
                                        <p:attrNameLst>
                                          <p:attrName>stroke.color</p:attrName>
                                        </p:attrNameLst>
                                      </p:cBhvr>
                                      <p:by>
                                        <p:hsl h="-7200000" s="0" l="0"/>
                                      </p:by>
                                    </p:animClr>
                                    <p:set>
                                      <p:cBhvr>
                                        <p:cTn id="9" dur="1000" fill="hold"/>
                                        <p:tgtEl>
                                          <p:spTgt spid="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mph" presetSubtype="0" fill="hold" grpId="0" nodeType="clickEffect">
                                  <p:stCondLst>
                                    <p:cond delay="0"/>
                                  </p:stCondLst>
                                  <p:childTnLst>
                                    <p:animClr clrSpc="hsl">
                                      <p:cBhvr override="childStyle">
                                        <p:cTn id="13" dur="1000" fill="hold"/>
                                        <p:tgtEl>
                                          <p:spTgt spid="5"/>
                                        </p:tgtEl>
                                        <p:attrNameLst>
                                          <p:attrName>style.color</p:attrName>
                                        </p:attrNameLst>
                                      </p:cBhvr>
                                      <p:by>
                                        <p:hsl h="-7200000" s="0" l="0"/>
                                      </p:by>
                                    </p:animClr>
                                    <p:animClr clrSpc="hsl">
                                      <p:cBhvr>
                                        <p:cTn id="14" dur="1000" fill="hold"/>
                                        <p:tgtEl>
                                          <p:spTgt spid="5"/>
                                        </p:tgtEl>
                                        <p:attrNameLst>
                                          <p:attrName>fillcolor</p:attrName>
                                        </p:attrNameLst>
                                      </p:cBhvr>
                                      <p:by>
                                        <p:hsl h="-7200000" s="0" l="0"/>
                                      </p:by>
                                    </p:animClr>
                                    <p:animClr clrSpc="hsl">
                                      <p:cBhvr>
                                        <p:cTn id="15" dur="1000" fill="hold"/>
                                        <p:tgtEl>
                                          <p:spTgt spid="5"/>
                                        </p:tgtEl>
                                        <p:attrNameLst>
                                          <p:attrName>stroke.color</p:attrName>
                                        </p:attrNameLst>
                                      </p:cBhvr>
                                      <p:by>
                                        <p:hsl h="-7200000" s="0" l="0"/>
                                      </p:by>
                                    </p:animClr>
                                    <p:set>
                                      <p:cBhvr>
                                        <p:cTn id="16" dur="1000" fill="hold"/>
                                        <p:tgtEl>
                                          <p:spTgt spid="5"/>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2" presetClass="emph" presetSubtype="0" fill="hold" grpId="0" nodeType="clickEffect">
                                  <p:stCondLst>
                                    <p:cond delay="0"/>
                                  </p:stCondLst>
                                  <p:childTnLst>
                                    <p:animClr clrSpc="hsl">
                                      <p:cBhvr override="childStyle">
                                        <p:cTn id="20" dur="1000" fill="hold"/>
                                        <p:tgtEl>
                                          <p:spTgt spid="6"/>
                                        </p:tgtEl>
                                        <p:attrNameLst>
                                          <p:attrName>style.color</p:attrName>
                                        </p:attrNameLst>
                                      </p:cBhvr>
                                      <p:by>
                                        <p:hsl h="-7200000" s="0" l="0"/>
                                      </p:by>
                                    </p:animClr>
                                    <p:animClr clrSpc="hsl">
                                      <p:cBhvr>
                                        <p:cTn id="21" dur="1000" fill="hold"/>
                                        <p:tgtEl>
                                          <p:spTgt spid="6"/>
                                        </p:tgtEl>
                                        <p:attrNameLst>
                                          <p:attrName>fillcolor</p:attrName>
                                        </p:attrNameLst>
                                      </p:cBhvr>
                                      <p:by>
                                        <p:hsl h="-7200000" s="0" l="0"/>
                                      </p:by>
                                    </p:animClr>
                                    <p:animClr clrSpc="hsl">
                                      <p:cBhvr>
                                        <p:cTn id="22" dur="1000" fill="hold"/>
                                        <p:tgtEl>
                                          <p:spTgt spid="6"/>
                                        </p:tgtEl>
                                        <p:attrNameLst>
                                          <p:attrName>stroke.color</p:attrName>
                                        </p:attrNameLst>
                                      </p:cBhvr>
                                      <p:by>
                                        <p:hsl h="-7200000" s="0" l="0"/>
                                      </p:by>
                                    </p:animClr>
                                    <p:set>
                                      <p:cBhvr>
                                        <p:cTn id="23" dur="1000" fill="hold"/>
                                        <p:tgtEl>
                                          <p:spTgt spid="6"/>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2" presetClass="emph" presetSubtype="0" fill="hold" grpId="0" nodeType="clickEffect">
                                  <p:stCondLst>
                                    <p:cond delay="0"/>
                                  </p:stCondLst>
                                  <p:childTnLst>
                                    <p:animClr clrSpc="hsl">
                                      <p:cBhvr override="childStyle">
                                        <p:cTn id="27" dur="1000" fill="hold"/>
                                        <p:tgtEl>
                                          <p:spTgt spid="7"/>
                                        </p:tgtEl>
                                        <p:attrNameLst>
                                          <p:attrName>style.color</p:attrName>
                                        </p:attrNameLst>
                                      </p:cBhvr>
                                      <p:by>
                                        <p:hsl h="-7200000" s="0" l="0"/>
                                      </p:by>
                                    </p:animClr>
                                    <p:animClr clrSpc="hsl">
                                      <p:cBhvr>
                                        <p:cTn id="28" dur="1000" fill="hold"/>
                                        <p:tgtEl>
                                          <p:spTgt spid="7"/>
                                        </p:tgtEl>
                                        <p:attrNameLst>
                                          <p:attrName>fillcolor</p:attrName>
                                        </p:attrNameLst>
                                      </p:cBhvr>
                                      <p:by>
                                        <p:hsl h="-7200000" s="0" l="0"/>
                                      </p:by>
                                    </p:animClr>
                                    <p:animClr clrSpc="hsl">
                                      <p:cBhvr>
                                        <p:cTn id="29" dur="1000" fill="hold"/>
                                        <p:tgtEl>
                                          <p:spTgt spid="7"/>
                                        </p:tgtEl>
                                        <p:attrNameLst>
                                          <p:attrName>stroke.color</p:attrName>
                                        </p:attrNameLst>
                                      </p:cBhvr>
                                      <p:by>
                                        <p:hsl h="-7200000" s="0" l="0"/>
                                      </p:by>
                                    </p:animClr>
                                    <p:set>
                                      <p:cBhvr>
                                        <p:cTn id="30" dur="1000" fill="hold"/>
                                        <p:tgtEl>
                                          <p:spTgt spid="7"/>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2" presetClass="emph" presetSubtype="0" fill="hold" grpId="0" nodeType="clickEffect">
                                  <p:stCondLst>
                                    <p:cond delay="0"/>
                                  </p:stCondLst>
                                  <p:childTnLst>
                                    <p:animClr clrSpc="hsl">
                                      <p:cBhvr override="childStyle">
                                        <p:cTn id="34" dur="1000" fill="hold"/>
                                        <p:tgtEl>
                                          <p:spTgt spid="8"/>
                                        </p:tgtEl>
                                        <p:attrNameLst>
                                          <p:attrName>style.color</p:attrName>
                                        </p:attrNameLst>
                                      </p:cBhvr>
                                      <p:by>
                                        <p:hsl h="-7200000" s="0" l="0"/>
                                      </p:by>
                                    </p:animClr>
                                    <p:animClr clrSpc="hsl">
                                      <p:cBhvr>
                                        <p:cTn id="35" dur="1000" fill="hold"/>
                                        <p:tgtEl>
                                          <p:spTgt spid="8"/>
                                        </p:tgtEl>
                                        <p:attrNameLst>
                                          <p:attrName>fillcolor</p:attrName>
                                        </p:attrNameLst>
                                      </p:cBhvr>
                                      <p:by>
                                        <p:hsl h="-7200000" s="0" l="0"/>
                                      </p:by>
                                    </p:animClr>
                                    <p:animClr clrSpc="hsl">
                                      <p:cBhvr>
                                        <p:cTn id="36" dur="1000" fill="hold"/>
                                        <p:tgtEl>
                                          <p:spTgt spid="8"/>
                                        </p:tgtEl>
                                        <p:attrNameLst>
                                          <p:attrName>stroke.color</p:attrName>
                                        </p:attrNameLst>
                                      </p:cBhvr>
                                      <p:by>
                                        <p:hsl h="-7200000" s="0" l="0"/>
                                      </p:by>
                                    </p:animClr>
                                    <p:set>
                                      <p:cBhvr>
                                        <p:cTn id="3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145282"/>
          </a:xfrm>
        </p:spPr>
        <p:txBody>
          <a:bodyPr>
            <a:normAutofit fontScale="90000"/>
          </a:bodyPr>
          <a:lstStyle/>
          <a:p>
            <a:pPr algn="ctr"/>
            <a:r>
              <a:rPr lang="ru-RU" sz="4400" b="1" dirty="0" smtClean="0">
                <a:latin typeface="Times New Roman" pitchFamily="18" charset="0"/>
                <a:cs typeface="Times New Roman" pitchFamily="18" charset="0"/>
              </a:rPr>
              <a:t>В терминах </a:t>
            </a:r>
            <a:r>
              <a:rPr lang="ru-RU" sz="4400" b="1" dirty="0" smtClean="0">
                <a:solidFill>
                  <a:schemeClr val="accent6">
                    <a:lumMod val="60000"/>
                    <a:lumOff val="40000"/>
                  </a:schemeClr>
                </a:solidFill>
                <a:latin typeface="Times New Roman" pitchFamily="18" charset="0"/>
                <a:cs typeface="Times New Roman" pitchFamily="18" charset="0"/>
              </a:rPr>
              <a:t>языка UML </a:t>
            </a:r>
            <a:r>
              <a:rPr lang="ru-RU" sz="4400" b="1" dirty="0" smtClean="0">
                <a:latin typeface="Times New Roman" pitchFamily="18" charset="0"/>
                <a:cs typeface="Times New Roman" pitchFamily="18" charset="0"/>
              </a:rPr>
              <a:t>определены следующие виды диаграмм: </a:t>
            </a:r>
          </a:p>
        </p:txBody>
      </p:sp>
      <p:sp>
        <p:nvSpPr>
          <p:cNvPr id="3" name="Содержимое 2"/>
          <p:cNvSpPr>
            <a:spLocks noGrp="1"/>
          </p:cNvSpPr>
          <p:nvPr>
            <p:ph idx="1"/>
          </p:nvPr>
        </p:nvSpPr>
        <p:spPr/>
        <p:txBody>
          <a:bodyPr>
            <a:normAutofit fontScale="77500" lnSpcReduction="20000"/>
          </a:bodyPr>
          <a:lstStyle/>
          <a:p>
            <a:endParaRPr lang="ru-RU" sz="2900" dirty="0" smtClean="0">
              <a:latin typeface="Arial Narrow" pitchFamily="34" charset="0"/>
            </a:endParaRP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Диаграмма вариантов использования (</a:t>
            </a:r>
            <a:r>
              <a:rPr lang="ru-RU" sz="2900" dirty="0" err="1" smtClean="0">
                <a:solidFill>
                  <a:schemeClr val="tx2">
                    <a:lumMod val="50000"/>
                  </a:schemeClr>
                </a:solidFill>
                <a:latin typeface="Times New Roman" pitchFamily="18" charset="0"/>
                <a:cs typeface="Times New Roman" pitchFamily="18" charset="0"/>
              </a:rPr>
              <a:t>use</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case</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Диаграмма классов (</a:t>
            </a:r>
            <a:r>
              <a:rPr lang="ru-RU" sz="2900" dirty="0" err="1" smtClean="0">
                <a:solidFill>
                  <a:schemeClr val="tx2">
                    <a:lumMod val="50000"/>
                  </a:schemeClr>
                </a:solidFill>
                <a:latin typeface="Times New Roman" pitchFamily="18" charset="0"/>
                <a:cs typeface="Times New Roman" pitchFamily="18" charset="0"/>
              </a:rPr>
              <a:t>class</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Диаграммы поведения (</a:t>
            </a:r>
            <a:r>
              <a:rPr lang="ru-RU" sz="2900" dirty="0" err="1" smtClean="0">
                <a:solidFill>
                  <a:schemeClr val="tx2">
                    <a:lumMod val="50000"/>
                  </a:schemeClr>
                </a:solidFill>
                <a:latin typeface="Times New Roman" pitchFamily="18" charset="0"/>
                <a:cs typeface="Times New Roman" pitchFamily="18" charset="0"/>
              </a:rPr>
              <a:t>behavior</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diagrams</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Диаграмма состояний (</a:t>
            </a:r>
            <a:r>
              <a:rPr lang="ru-RU" sz="2900" dirty="0" err="1" smtClean="0">
                <a:solidFill>
                  <a:schemeClr val="tx2">
                    <a:lumMod val="50000"/>
                  </a:schemeClr>
                </a:solidFill>
                <a:latin typeface="Times New Roman" pitchFamily="18" charset="0"/>
                <a:cs typeface="Times New Roman" pitchFamily="18" charset="0"/>
              </a:rPr>
              <a:t>statechart</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Диаграмма деятельности (</a:t>
            </a:r>
            <a:r>
              <a:rPr lang="ru-RU" sz="2900" dirty="0" err="1" smtClean="0">
                <a:solidFill>
                  <a:schemeClr val="tx2">
                    <a:lumMod val="50000"/>
                  </a:schemeClr>
                </a:solidFill>
                <a:latin typeface="Times New Roman" pitchFamily="18" charset="0"/>
                <a:cs typeface="Times New Roman" pitchFamily="18" charset="0"/>
              </a:rPr>
              <a:t>activity</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Диаграммы взаимодействия (</a:t>
            </a:r>
            <a:r>
              <a:rPr lang="ru-RU" sz="2900" dirty="0" err="1" smtClean="0">
                <a:solidFill>
                  <a:schemeClr val="tx2">
                    <a:lumMod val="50000"/>
                  </a:schemeClr>
                </a:solidFill>
                <a:latin typeface="Times New Roman" pitchFamily="18" charset="0"/>
                <a:cs typeface="Times New Roman" pitchFamily="18" charset="0"/>
              </a:rPr>
              <a:t>interaction</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diagrams</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Диаграмма последовательности (</a:t>
            </a:r>
            <a:r>
              <a:rPr lang="ru-RU" sz="2900" dirty="0" err="1" smtClean="0">
                <a:solidFill>
                  <a:schemeClr val="tx2">
                    <a:lumMod val="50000"/>
                  </a:schemeClr>
                </a:solidFill>
                <a:latin typeface="Times New Roman" pitchFamily="18" charset="0"/>
                <a:cs typeface="Times New Roman" pitchFamily="18" charset="0"/>
              </a:rPr>
              <a:t>sequence</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Диаграмма кооперации (</a:t>
            </a:r>
            <a:r>
              <a:rPr lang="ru-RU" sz="2900" dirty="0" err="1" smtClean="0">
                <a:solidFill>
                  <a:schemeClr val="tx2">
                    <a:lumMod val="50000"/>
                  </a:schemeClr>
                </a:solidFill>
                <a:latin typeface="Times New Roman" pitchFamily="18" charset="0"/>
                <a:cs typeface="Times New Roman" pitchFamily="18" charset="0"/>
              </a:rPr>
              <a:t>collaboration</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Диаграммы реализации (</a:t>
            </a:r>
            <a:r>
              <a:rPr lang="ru-RU" sz="2900" dirty="0" err="1" smtClean="0">
                <a:solidFill>
                  <a:schemeClr val="tx2">
                    <a:lumMod val="50000"/>
                  </a:schemeClr>
                </a:solidFill>
                <a:latin typeface="Times New Roman" pitchFamily="18" charset="0"/>
                <a:cs typeface="Times New Roman" pitchFamily="18" charset="0"/>
              </a:rPr>
              <a:t>implementation</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diagrams</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Диаграмма компонентов (</a:t>
            </a:r>
            <a:r>
              <a:rPr lang="ru-RU" sz="2900" dirty="0" err="1" smtClean="0">
                <a:solidFill>
                  <a:schemeClr val="tx2">
                    <a:lumMod val="50000"/>
                  </a:schemeClr>
                </a:solidFill>
                <a:latin typeface="Times New Roman" pitchFamily="18" charset="0"/>
                <a:cs typeface="Times New Roman" pitchFamily="18" charset="0"/>
              </a:rPr>
              <a:t>component</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a:t>
            </a:r>
            <a:r>
              <a:rPr lang="ru-RU" sz="2900" dirty="0" smtClean="0">
                <a:solidFill>
                  <a:schemeClr val="tx2">
                    <a:lumMod val="50000"/>
                  </a:schemeClr>
                </a:solidFill>
                <a:latin typeface="Times New Roman" pitchFamily="18" charset="0"/>
                <a:cs typeface="Times New Roman" pitchFamily="18" charset="0"/>
              </a:rPr>
              <a:t>) </a:t>
            </a:r>
          </a:p>
          <a:p>
            <a:pPr marL="578358" lvl="0" indent="-514350">
              <a:buFont typeface="+mj-lt"/>
              <a:buAutoNum type="arabicPeriod"/>
            </a:pPr>
            <a:r>
              <a:rPr lang="ru-RU" sz="2900" dirty="0" smtClean="0">
                <a:solidFill>
                  <a:schemeClr val="tx2">
                    <a:lumMod val="50000"/>
                  </a:schemeClr>
                </a:solidFill>
                <a:latin typeface="Times New Roman" pitchFamily="18" charset="0"/>
                <a:cs typeface="Times New Roman" pitchFamily="18" charset="0"/>
              </a:rPr>
              <a:t>Диаграмма развертывания (</a:t>
            </a:r>
            <a:r>
              <a:rPr lang="ru-RU" sz="2900" dirty="0" err="1" smtClean="0">
                <a:solidFill>
                  <a:schemeClr val="tx2">
                    <a:lumMod val="50000"/>
                  </a:schemeClr>
                </a:solidFill>
                <a:latin typeface="Times New Roman" pitchFamily="18" charset="0"/>
                <a:cs typeface="Times New Roman" pitchFamily="18" charset="0"/>
              </a:rPr>
              <a:t>deployment</a:t>
            </a:r>
            <a:r>
              <a:rPr lang="ru-RU" sz="2900" dirty="0" smtClean="0">
                <a:solidFill>
                  <a:schemeClr val="tx2">
                    <a:lumMod val="50000"/>
                  </a:schemeClr>
                </a:solidFill>
                <a:latin typeface="Times New Roman" pitchFamily="18" charset="0"/>
                <a:cs typeface="Times New Roman" pitchFamily="18" charset="0"/>
              </a:rPr>
              <a:t> </a:t>
            </a:r>
            <a:r>
              <a:rPr lang="ru-RU" sz="2900" dirty="0" err="1" smtClean="0">
                <a:solidFill>
                  <a:schemeClr val="tx2">
                    <a:lumMod val="50000"/>
                  </a:schemeClr>
                </a:solidFill>
                <a:latin typeface="Times New Roman" pitchFamily="18" charset="0"/>
                <a:cs typeface="Times New Roman" pitchFamily="18" charset="0"/>
              </a:rPr>
              <a:t>diagram</a:t>
            </a:r>
            <a:r>
              <a:rPr lang="ru-RU" sz="2900" dirty="0" smtClean="0">
                <a:solidFill>
                  <a:schemeClr val="tx2">
                    <a:lumMod val="50000"/>
                  </a:schemeClr>
                </a:solidFill>
                <a:latin typeface="Times New Roman" pitchFamily="18" charset="0"/>
                <a:cs typeface="Times New Roman" pitchFamily="18" charset="0"/>
              </a:rPr>
              <a:t>) </a:t>
            </a:r>
          </a:p>
          <a:p>
            <a:endParaRPr lang="ru-RU" dirty="0"/>
          </a:p>
        </p:txBody>
      </p:sp>
    </p:spTree>
    <p:custDataLst>
      <p:tags r:id="rId1"/>
    </p:custDataLst>
  </p:cSld>
  <p:clrMapOvr>
    <a:masterClrMapping/>
  </p:clrMapOvr>
  <p:transition advTm="6344">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ox(in)">
                                      <p:cBhvr>
                                        <p:cTn id="10" dur="500"/>
                                        <p:tgtEl>
                                          <p:spTgt spid="3">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ox(in)">
                                      <p:cBhvr>
                                        <p:cTn id="13" dur="500"/>
                                        <p:tgtEl>
                                          <p:spTgt spid="3">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ox(in)">
                                      <p:cBhvr>
                                        <p:cTn id="16" dur="500"/>
                                        <p:tgtEl>
                                          <p:spTgt spid="3">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ox(in)">
                                      <p:cBhvr>
                                        <p:cTn id="19" dur="500"/>
                                        <p:tgtEl>
                                          <p:spTgt spid="3">
                                            <p:txEl>
                                              <p:pRg st="5" end="5"/>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ox(in)">
                                      <p:cBhvr>
                                        <p:cTn id="25" dur="500"/>
                                        <p:tgtEl>
                                          <p:spTgt spid="3">
                                            <p:txEl>
                                              <p:pRg st="7" end="7"/>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ox(in)">
                                      <p:cBhvr>
                                        <p:cTn id="28" dur="500"/>
                                        <p:tgtEl>
                                          <p:spTgt spid="3">
                                            <p:txEl>
                                              <p:pRg st="8" end="8"/>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ox(in)">
                                      <p:cBhvr>
                                        <p:cTn id="31" dur="500"/>
                                        <p:tgtEl>
                                          <p:spTgt spid="3">
                                            <p:txEl>
                                              <p:pRg st="9" end="9"/>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ox(in)">
                                      <p:cBhvr>
                                        <p:cTn id="34" dur="500"/>
                                        <p:tgtEl>
                                          <p:spTgt spid="3">
                                            <p:txEl>
                                              <p:pRg st="10" end="10"/>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ox(in)">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549894"/>
          </a:xfrm>
        </p:spPr>
        <p:txBody>
          <a:bodyPr>
            <a:normAutofit fontScale="90000"/>
          </a:bodyPr>
          <a:lstStyle/>
          <a:p>
            <a:pPr algn="ctr"/>
            <a:r>
              <a:rPr lang="ru-RU" b="1" dirty="0" smtClean="0">
                <a:latin typeface="Times New Roman" pitchFamily="18" charset="0"/>
                <a:cs typeface="Times New Roman" pitchFamily="18" charset="0"/>
              </a:rPr>
              <a:t>Интегрированная модель сложной системы в нотации UML</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endParaRPr lang="ru-RU" dirty="0"/>
          </a:p>
        </p:txBody>
      </p:sp>
      <p:graphicFrame>
        <p:nvGraphicFramePr>
          <p:cNvPr id="2050" name="Object 2"/>
          <p:cNvGraphicFramePr>
            <a:graphicFrameLocks noChangeAspect="1"/>
          </p:cNvGraphicFramePr>
          <p:nvPr/>
        </p:nvGraphicFramePr>
        <p:xfrm>
          <a:off x="1547665" y="2094430"/>
          <a:ext cx="6230930" cy="4070874"/>
        </p:xfrm>
        <a:graphic>
          <a:graphicData uri="http://schemas.openxmlformats.org/presentationml/2006/ole">
            <p:oleObj spid="_x0000_s2050" name="Точечный рисунок" r:id="rId4" imgW="4285714" imgH="2800741" progId="PBrush">
              <p:embed/>
            </p:oleObj>
          </a:graphicData>
        </a:graphic>
      </p:graphicFrame>
    </p:spTree>
    <p:custDataLst>
      <p:tags r:id="rId2"/>
    </p:custDataLst>
  </p:cSld>
  <p:clrMapOvr>
    <a:masterClrMapping/>
  </p:clrMapOvr>
  <p:transition advTm="3235">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399032"/>
          </a:xfrm>
        </p:spPr>
        <p:txBody>
          <a:bodyPr/>
          <a:lstStyle/>
          <a:p>
            <a:pPr algn="ctr"/>
            <a:r>
              <a:rPr lang="ru-RU" b="1" dirty="0" smtClean="0">
                <a:latin typeface="Times New Roman" pitchFamily="18" charset="0"/>
                <a:cs typeface="Times New Roman" pitchFamily="18" charset="0"/>
              </a:rPr>
              <a:t>Диаграмма вариантов использования</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395536" y="1556792"/>
            <a:ext cx="8496944" cy="4572000"/>
          </a:xfrm>
        </p:spPr>
        <p:txBody>
          <a:bodyPr>
            <a:noAutofit/>
          </a:bodyPr>
          <a:lstStyle/>
          <a:p>
            <a:pPr algn="ctr">
              <a:buNone/>
            </a:pPr>
            <a:r>
              <a:rPr lang="ru-RU" sz="2800" dirty="0" smtClean="0">
                <a:solidFill>
                  <a:schemeClr val="tx2">
                    <a:lumMod val="50000"/>
                  </a:schemeClr>
                </a:solidFill>
                <a:latin typeface="Times New Roman" pitchFamily="18" charset="0"/>
                <a:cs typeface="Times New Roman" pitchFamily="18" charset="0"/>
              </a:rPr>
              <a:t>Конструкция или стандартный элемент языка UML  - вариант использования применяется для спецификации общих особенностей поведения системы без рассмотрения внутренней структуры этой сущности. Каждый вариант использования определяет последовательность действий, которые должны быть выполнены проектируемой системой при взаимодействии ее с соответствующим лицом. Диаграмма </a:t>
            </a:r>
            <a:r>
              <a:rPr lang="ru-RU" sz="2800" dirty="0" smtClean="0">
                <a:solidFill>
                  <a:schemeClr val="tx2">
                    <a:lumMod val="50000"/>
                  </a:schemeClr>
                </a:solidFill>
                <a:latin typeface="Times New Roman" pitchFamily="18" charset="0"/>
                <a:cs typeface="Times New Roman" pitchFamily="18" charset="0"/>
              </a:rPr>
              <a:t>вариантов использования </a:t>
            </a:r>
            <a:r>
              <a:rPr lang="ru-RU" sz="2800" dirty="0" smtClean="0">
                <a:solidFill>
                  <a:schemeClr val="tx2">
                    <a:lumMod val="50000"/>
                  </a:schemeClr>
                </a:solidFill>
                <a:latin typeface="Times New Roman" pitchFamily="18" charset="0"/>
                <a:cs typeface="Times New Roman" pitchFamily="18" charset="0"/>
              </a:rPr>
              <a:t>может дополняться пояснительным текстом, который раскрывает смысл или семантику составляющих ее компонентов. </a:t>
            </a:r>
          </a:p>
          <a:p>
            <a:endParaRPr lang="ru-RU" sz="2800" dirty="0"/>
          </a:p>
        </p:txBody>
      </p:sp>
    </p:spTree>
  </p:cSld>
  <p:clrMapOvr>
    <a:masterClrMapping/>
  </p:clrMapOvr>
  <p:transition advTm="14812">
    <p:cover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395536" y="332656"/>
          <a:ext cx="8229600" cy="6192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Овал 5"/>
          <p:cNvSpPr/>
          <p:nvPr/>
        </p:nvSpPr>
        <p:spPr>
          <a:xfrm>
            <a:off x="2483768" y="3933056"/>
            <a:ext cx="3096344" cy="1800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sz="1600" dirty="0" smtClean="0">
                <a:latin typeface="Arial Narrow" pitchFamily="34" charset="0"/>
              </a:rPr>
              <a:t>Проверить состояние текущего счета клиента банка</a:t>
            </a:r>
          </a:p>
          <a:p>
            <a:pPr algn="ctr"/>
            <a:endParaRPr lang="ru-RU" sz="1600" dirty="0">
              <a:latin typeface="Arial Narrow" pitchFamily="34" charset="0"/>
            </a:endParaRPr>
          </a:p>
        </p:txBody>
      </p:sp>
    </p:spTree>
    <p:custDataLst>
      <p:tags r:id="rId1"/>
    </p:custDataLst>
  </p:cSld>
  <p:clrMapOvr>
    <a:masterClrMapping/>
  </p:clrMapOvr>
  <p:transition advTm="6906">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7A9E5007-62D7-48C7-AEAA-11988803667C}"/>
                                            </p:graphicEl>
                                          </p:spTgt>
                                        </p:tgtEl>
                                        <p:attrNameLst>
                                          <p:attrName>style.visibility</p:attrName>
                                        </p:attrNameLst>
                                      </p:cBhvr>
                                      <p:to>
                                        <p:strVal val="visible"/>
                                      </p:to>
                                    </p:set>
                                    <p:animEffect transition="in" filter="fade">
                                      <p:cBhvr>
                                        <p:cTn id="7" dur="2000"/>
                                        <p:tgtEl>
                                          <p:spTgt spid="4">
                                            <p:graphicEl>
                                              <a:dgm id="{7A9E5007-62D7-48C7-AEAA-11988803667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D160109E-917E-4536-8089-09BD89F02ED0}"/>
                                            </p:graphicEl>
                                          </p:spTgt>
                                        </p:tgtEl>
                                        <p:attrNameLst>
                                          <p:attrName>style.visibility</p:attrName>
                                        </p:attrNameLst>
                                      </p:cBhvr>
                                      <p:to>
                                        <p:strVal val="visible"/>
                                      </p:to>
                                    </p:set>
                                    <p:animEffect transition="in" filter="fade">
                                      <p:cBhvr>
                                        <p:cTn id="12" dur="2000"/>
                                        <p:tgtEl>
                                          <p:spTgt spid="4">
                                            <p:graphicEl>
                                              <a:dgm id="{D160109E-917E-4536-8089-09BD89F02ED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
</p:tagLst>
</file>

<file path=ppt/tags/tag10.xml><?xml version="1.0" encoding="utf-8"?>
<p:tagLst xmlns:a="http://schemas.openxmlformats.org/drawingml/2006/main" xmlns:r="http://schemas.openxmlformats.org/officeDocument/2006/relationships" xmlns:p="http://schemas.openxmlformats.org/presentationml/2006/main">
  <p:tag name="TIMING" val="|1.1|3.6|3.9"/>
</p:tagLst>
</file>

<file path=ppt/tags/tag11.xml><?xml version="1.0" encoding="utf-8"?>
<p:tagLst xmlns:a="http://schemas.openxmlformats.org/drawingml/2006/main" xmlns:r="http://schemas.openxmlformats.org/officeDocument/2006/relationships" xmlns:p="http://schemas.openxmlformats.org/presentationml/2006/main">
  <p:tag name="TIMING" val="|1.7"/>
</p:tagLst>
</file>

<file path=ppt/tags/tag12.xml><?xml version="1.0" encoding="utf-8"?>
<p:tagLst xmlns:a="http://schemas.openxmlformats.org/drawingml/2006/main" xmlns:r="http://schemas.openxmlformats.org/officeDocument/2006/relationships" xmlns:p="http://schemas.openxmlformats.org/presentationml/2006/main">
  <p:tag name="TIMING" val="|2.9"/>
</p:tagLst>
</file>

<file path=ppt/tags/tag2.xml><?xml version="1.0" encoding="utf-8"?>
<p:tagLst xmlns:a="http://schemas.openxmlformats.org/drawingml/2006/main" xmlns:r="http://schemas.openxmlformats.org/officeDocument/2006/relationships" xmlns:p="http://schemas.openxmlformats.org/presentationml/2006/main">
  <p:tag name="TIMING" val="|0.7|3.4|3.3"/>
</p:tagLst>
</file>

<file path=ppt/tags/tag3.xml><?xml version="1.0" encoding="utf-8"?>
<p:tagLst xmlns:a="http://schemas.openxmlformats.org/drawingml/2006/main" xmlns:r="http://schemas.openxmlformats.org/officeDocument/2006/relationships" xmlns:p="http://schemas.openxmlformats.org/presentationml/2006/main">
  <p:tag name="TIMING" val="|0.9|1.5|1.5|1.4|1.6"/>
</p:tagLst>
</file>

<file path=ppt/tags/tag4.xml><?xml version="1.0" encoding="utf-8"?>
<p:tagLst xmlns:a="http://schemas.openxmlformats.org/drawingml/2006/main" xmlns:r="http://schemas.openxmlformats.org/officeDocument/2006/relationships" xmlns:p="http://schemas.openxmlformats.org/presentationml/2006/main">
  <p:tag name="TIMING" val="|0.4"/>
</p:tagLst>
</file>

<file path=ppt/tags/tag5.xml><?xml version="1.0" encoding="utf-8"?>
<p:tagLst xmlns:a="http://schemas.openxmlformats.org/drawingml/2006/main" xmlns:r="http://schemas.openxmlformats.org/officeDocument/2006/relationships" xmlns:p="http://schemas.openxmlformats.org/presentationml/2006/main">
  <p:tag name="TIMING" val="|0.8"/>
</p:tagLst>
</file>

<file path=ppt/tags/tag6.xml><?xml version="1.0" encoding="utf-8"?>
<p:tagLst xmlns:a="http://schemas.openxmlformats.org/drawingml/2006/main" xmlns:r="http://schemas.openxmlformats.org/officeDocument/2006/relationships" xmlns:p="http://schemas.openxmlformats.org/presentationml/2006/main">
  <p:tag name="TIMING" val="|0.7|2.5|1.8"/>
</p:tagLst>
</file>

<file path=ppt/tags/tag7.xml><?xml version="1.0" encoding="utf-8"?>
<p:tagLst xmlns:a="http://schemas.openxmlformats.org/drawingml/2006/main" xmlns:r="http://schemas.openxmlformats.org/officeDocument/2006/relationships" xmlns:p="http://schemas.openxmlformats.org/presentationml/2006/main">
  <p:tag name="TIMING" val="|6.3|1.7"/>
</p:tagLst>
</file>

<file path=ppt/tags/tag8.xml><?xml version="1.0" encoding="utf-8"?>
<p:tagLst xmlns:a="http://schemas.openxmlformats.org/drawingml/2006/main" xmlns:r="http://schemas.openxmlformats.org/officeDocument/2006/relationships" xmlns:p="http://schemas.openxmlformats.org/presentationml/2006/main">
  <p:tag name="TIMING" val="|1.2|1.5|1.5"/>
</p:tagLst>
</file>

<file path=ppt/tags/tag9.xml><?xml version="1.0" encoding="utf-8"?>
<p:tagLst xmlns:a="http://schemas.openxmlformats.org/drawingml/2006/main" xmlns:r="http://schemas.openxmlformats.org/officeDocument/2006/relationships" xmlns:p="http://schemas.openxmlformats.org/presentationml/2006/main">
  <p:tag name="TIMING" val="|1.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151</TotalTime>
  <Words>904</Words>
  <Application>Microsoft Office PowerPoint</Application>
  <PresentationFormat>Экран (4:3)</PresentationFormat>
  <Paragraphs>106</Paragraphs>
  <Slides>18</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18</vt:i4>
      </vt:variant>
    </vt:vector>
  </HeadingPairs>
  <TitlesOfParts>
    <vt:vector size="20" baseType="lpstr">
      <vt:lpstr>Яркая</vt:lpstr>
      <vt:lpstr>Точечный рисунок</vt:lpstr>
      <vt:lpstr>  Государственное бюджетное образовательное учреждение среднего профессионального образования «Новороссийский колледж строительства и экономики» Краснодарского края   Презентация по дисциплине «Разработка, внедрение и адаптация программного обеспечения отраслевой направленности» для специальности 230701 «Прикладная информатика»  (по отраслям)  Язык UML. Диаграмма вариантов использования</vt:lpstr>
      <vt:lpstr>Задачи:  1. Образовательные: Передача знаний по синтаксису языка моделирования UML, семантике его языковых конструкций, структуре диаграмм.  2. Воспитательные:     Формирование информационной культуры, понятия о языке UML, как наиболее распространенном языке визуального моделирования систем.  3. Развивающие:     Развитие навыков усвоения теоретического материала.</vt:lpstr>
      <vt:lpstr>Слайд 3</vt:lpstr>
      <vt:lpstr>Цели создания языка UML:</vt:lpstr>
      <vt:lpstr>Задачи языка UML:</vt:lpstr>
      <vt:lpstr>В терминах языка UML определены следующие виды диаграмм: </vt:lpstr>
      <vt:lpstr>Интегрированная модель сложной системы в нотации UML</vt:lpstr>
      <vt:lpstr>Диаграмма вариантов использования</vt:lpstr>
      <vt:lpstr>Слайд 9</vt:lpstr>
      <vt:lpstr>Слайд 10</vt:lpstr>
      <vt:lpstr>Слайд 11</vt:lpstr>
      <vt:lpstr>Действующие лица делятся на три основных типа:</vt:lpstr>
      <vt:lpstr>Пример диаграммы вариантов использования для банковского автомата </vt:lpstr>
      <vt:lpstr>Конкретная  цель  диаграмм  вариантов  использования     </vt:lpstr>
      <vt:lpstr>Правила разработки диаграммы вариантов    использования: </vt:lpstr>
      <vt:lpstr>Как обнаружить варианты использования? </vt:lpstr>
      <vt:lpstr>Как убедиться, что обнаружены все варианты использования?  Для этого следует задать себе вопросы : </vt:lpstr>
      <vt:lpstr>Слайд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Язык UML. Диаграмма вариантов использования.</dc:title>
  <dc:creator>user</dc:creator>
  <cp:lastModifiedBy>user</cp:lastModifiedBy>
  <cp:revision>64</cp:revision>
  <dcterms:created xsi:type="dcterms:W3CDTF">2013-03-04T04:22:39Z</dcterms:created>
  <dcterms:modified xsi:type="dcterms:W3CDTF">2013-03-05T11:48:41Z</dcterms:modified>
</cp:coreProperties>
</file>