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4"/>
  </p:notesMasterIdLst>
  <p:sldIdLst>
    <p:sldId id="256" r:id="rId2"/>
    <p:sldId id="269" r:id="rId3"/>
    <p:sldId id="270" r:id="rId4"/>
    <p:sldId id="273" r:id="rId5"/>
    <p:sldId id="271" r:id="rId6"/>
    <p:sldId id="274" r:id="rId7"/>
    <p:sldId id="275" r:id="rId8"/>
    <p:sldId id="289" r:id="rId9"/>
    <p:sldId id="276" r:id="rId10"/>
    <p:sldId id="277" r:id="rId11"/>
    <p:sldId id="278" r:id="rId12"/>
    <p:sldId id="290" r:id="rId13"/>
    <p:sldId id="272" r:id="rId14"/>
    <p:sldId id="285" r:id="rId15"/>
    <p:sldId id="287" r:id="rId16"/>
    <p:sldId id="286" r:id="rId17"/>
    <p:sldId id="288" r:id="rId18"/>
    <p:sldId id="279" r:id="rId19"/>
    <p:sldId id="280" r:id="rId20"/>
    <p:sldId id="282" r:id="rId21"/>
    <p:sldId id="283" r:id="rId22"/>
    <p:sldId id="28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009999"/>
    <a:srgbClr val="D60093"/>
    <a:srgbClr val="FF3399"/>
    <a:srgbClr val="00FF00"/>
    <a:srgbClr val="99CC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9" autoAdjust="0"/>
    <p:restoredTop sz="94660"/>
  </p:normalViewPr>
  <p:slideViewPr>
    <p:cSldViewPr>
      <p:cViewPr>
        <p:scale>
          <a:sx n="90" d="100"/>
          <a:sy n="90" d="100"/>
        </p:scale>
        <p:origin x="-152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3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05BF17-7024-4A61-98BC-875844931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4471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77375F-D3EF-4EDA-A8C5-D8EFC73C135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4107E-CA87-425B-944B-F2828E9A1B53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49657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9658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D59F5B4-6DC0-4A4E-A007-C751E07EC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EBCA8-C2CC-4A0B-969A-AF273F2DBC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A78A-EC8C-48DA-A45B-B69FD3446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3A77-DF42-4CD0-8B1D-1B27E5872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E75D5-4E33-488D-8AE9-464934E21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B4F7-2893-4801-883C-CBCF5A2B1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E744-3EAA-4B32-862C-0268FEAB7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FE8C1-2F83-4E3C-9719-B8880E220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0972D-F81C-4854-BC18-1378F07DD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33C9C-53BF-4E84-AF0B-EA971C447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A74D8-ADF0-4055-8029-E39C25DA2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848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4849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48633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8634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635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636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8D6A49B6-2743-4212-8DDD-12F509795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8637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340768"/>
            <a:ext cx="8497887" cy="223205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Компьютерные вирусы: методы распространения, профилактика заражения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06925" y="4005263"/>
            <a:ext cx="4537075" cy="1871662"/>
          </a:xfrm>
        </p:spPr>
        <p:txBody>
          <a:bodyPr/>
          <a:lstStyle/>
          <a:p>
            <a:pPr eaLnBrk="1" hangingPunct="1">
              <a:defRPr/>
            </a:pPr>
            <a:endParaRPr lang="ru-RU" sz="3600" b="1" dirty="0" smtClean="0">
              <a:solidFill>
                <a:srgbClr val="00CC66"/>
              </a:solidFill>
            </a:endParaRPr>
          </a:p>
          <a:p>
            <a:pPr eaLnBrk="1" hangingPunct="1">
              <a:defRPr/>
            </a:pPr>
            <a:r>
              <a:rPr lang="ru-RU" sz="3600" b="1" dirty="0" smtClean="0">
                <a:solidFill>
                  <a:srgbClr val="00CC66"/>
                </a:solidFill>
              </a:rPr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8313" y="5876925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36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4149080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По дисциплине «Информатика»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Для студентов всех специальностей 1 курса</a:t>
            </a:r>
          </a:p>
          <a:p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87727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Преподаватель: Ильичева Татьяна Евгеньевна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3326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Новороссийский колледж строительства и экономики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/>
              </a:rPr>
              <a:t>По степени воздействия вирусы делятся: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НЕОПАСНЫЕ 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не мешают работе компьютера, но уменьшающие объем оперативной памяти и памяти на дисках; действия таких вирусов проявляются в каких-либо графических или звуковых эффектах;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755650" y="4005263"/>
            <a:ext cx="7993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ОПАСНЫЕ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приводят к различным нарушениям в работе ПК;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611188" y="5229225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ОЧЕНЬ ОПАСНЫЕ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их действие может привести к потере программ, уничтожению данных!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/>
      <p:bldP spid="164869" grpId="0"/>
      <p:bldP spid="164871" grpId="0"/>
      <p:bldP spid="1648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w Cen MT Condensed" pitchFamily="34" charset="0"/>
              </a:rPr>
              <a:t>По особенностям алгоритма</a:t>
            </a:r>
            <a:r>
              <a:rPr lang="ru-RU" sz="3600" dirty="0" smtClean="0">
                <a:latin typeface="Tw Cen MT Condensed" pitchFamily="34" charset="0"/>
              </a:rPr>
              <a:t> </a:t>
            </a:r>
            <a:br>
              <a:rPr lang="ru-RU" sz="3600" dirty="0" smtClean="0">
                <a:latin typeface="Tw Cen MT Condensed" pitchFamily="34" charset="0"/>
              </a:rPr>
            </a:br>
            <a:r>
              <a:rPr lang="ru-RU" sz="3600" dirty="0" smtClean="0">
                <a:latin typeface="Tw Cen MT Condensed" pitchFamily="34" charset="0"/>
              </a:rPr>
              <a:t>вирусы имеют большое разнообразие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250825" y="1484313"/>
            <a:ext cx="8893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Простейшие вирусы 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не изменяют содержимое файлов, могут быть легко обнаружены и уничтожены</a:t>
            </a: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395288" y="2276475"/>
            <a:ext cx="8280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Черви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распространяются по компьютерным сетям, вычисляют адреса сетевых компьютеров и рассылают свои копии по этим адресам</a:t>
            </a: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395288" y="3429000"/>
            <a:ext cx="874871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Вирусы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невидимки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трудно обнаружить и обезвредить, подставляют вместо своего тела незараженные участки диска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68313" y="4581525"/>
            <a:ext cx="86756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Вирусы-мутанты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–содержат алгоритмы шифровки/расшифровки, наиболее трудно обнаружить</a:t>
            </a:r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539750" y="5516563"/>
            <a:ext cx="770413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Трояны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маскируются под полезную программу, разрушают загрузочный сектор и файловую систему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69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  <p:bldP spid="166917" grpId="0"/>
      <p:bldP spid="166918" grpId="0"/>
      <p:bldP spid="166919" grpId="0"/>
      <p:bldP spid="166920" grpId="0"/>
      <p:bldP spid="1669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essaysstudent.ru/articles/wp-content/uploads/2016/03/12475148-referat-po-psihologii-razvitie-lichnost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1015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121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056" y="190451"/>
            <a:ext cx="7956550" cy="115098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effectLst/>
                <a:latin typeface="Century Gothic" panose="020B0502020202020204" pitchFamily="34" charset="0"/>
              </a:rPr>
              <a:t>Лавинообразное заражение компьютеров почтовым вирусом: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250825" y="3573463"/>
            <a:ext cx="1223963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Адрес1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250825" y="4005263"/>
            <a:ext cx="1223963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Адрес2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3203575" y="4508500"/>
            <a:ext cx="1223963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Адрес3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3203575" y="4941888"/>
            <a:ext cx="1223963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Адрес4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3203575" y="2492375"/>
            <a:ext cx="1223963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Адрес1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3203575" y="2924175"/>
            <a:ext cx="1223963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Адрес2</a:t>
            </a:r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6227763" y="5300663"/>
            <a:ext cx="1223962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Адрес7</a:t>
            </a: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6227763" y="4508500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Адрес6</a:t>
            </a: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6227763" y="4076700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Адрес5</a:t>
            </a:r>
          </a:p>
        </p:txBody>
      </p:sp>
      <p:sp>
        <p:nvSpPr>
          <p:cNvPr id="153612" name="Rectangle 12"/>
          <p:cNvSpPr>
            <a:spLocks noChangeArrowheads="1"/>
          </p:cNvSpPr>
          <p:nvPr/>
        </p:nvSpPr>
        <p:spPr bwMode="auto">
          <a:xfrm>
            <a:off x="6227763" y="3284538"/>
            <a:ext cx="1223962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Адрес4</a:t>
            </a:r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6227763" y="2852738"/>
            <a:ext cx="1223962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Адрес3</a:t>
            </a: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6227763" y="2060575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Адрес2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6227763" y="1628775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Адрес1</a:t>
            </a:r>
          </a:p>
        </p:txBody>
      </p:sp>
      <p:sp>
        <p:nvSpPr>
          <p:cNvPr id="153616" name="Rectangle 16"/>
          <p:cNvSpPr>
            <a:spLocks noChangeArrowheads="1"/>
          </p:cNvSpPr>
          <p:nvPr/>
        </p:nvSpPr>
        <p:spPr bwMode="auto">
          <a:xfrm>
            <a:off x="6227763" y="5734050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Адрес8</a:t>
            </a:r>
          </a:p>
        </p:txBody>
      </p:sp>
      <p:sp>
        <p:nvSpPr>
          <p:cNvPr id="153617" name="AutoShape 17"/>
          <p:cNvSpPr>
            <a:spLocks noChangeArrowheads="1"/>
          </p:cNvSpPr>
          <p:nvPr/>
        </p:nvSpPr>
        <p:spPr bwMode="auto">
          <a:xfrm>
            <a:off x="1619250" y="3141663"/>
            <a:ext cx="1366838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18" name="AutoShape 18"/>
          <p:cNvSpPr>
            <a:spLocks noChangeArrowheads="1"/>
          </p:cNvSpPr>
          <p:nvPr/>
        </p:nvSpPr>
        <p:spPr bwMode="auto">
          <a:xfrm>
            <a:off x="1619250" y="4221163"/>
            <a:ext cx="1366838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19" name="AutoShape 19"/>
          <p:cNvSpPr>
            <a:spLocks noChangeArrowheads="1"/>
          </p:cNvSpPr>
          <p:nvPr/>
        </p:nvSpPr>
        <p:spPr bwMode="auto">
          <a:xfrm>
            <a:off x="4643438" y="5445125"/>
            <a:ext cx="1366837" cy="576263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0" name="AutoShape 20"/>
          <p:cNvSpPr>
            <a:spLocks noChangeArrowheads="1"/>
          </p:cNvSpPr>
          <p:nvPr/>
        </p:nvSpPr>
        <p:spPr bwMode="auto">
          <a:xfrm>
            <a:off x="4716463" y="4221163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1" name="AutoShape 21"/>
          <p:cNvSpPr>
            <a:spLocks noChangeArrowheads="1"/>
          </p:cNvSpPr>
          <p:nvPr/>
        </p:nvSpPr>
        <p:spPr bwMode="auto">
          <a:xfrm>
            <a:off x="4643438" y="2997200"/>
            <a:ext cx="1366837" cy="576263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2" name="AutoShape 22"/>
          <p:cNvSpPr>
            <a:spLocks noChangeArrowheads="1"/>
          </p:cNvSpPr>
          <p:nvPr/>
        </p:nvSpPr>
        <p:spPr bwMode="auto">
          <a:xfrm>
            <a:off x="4643438" y="17732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3" name="AutoShape 23"/>
          <p:cNvSpPr>
            <a:spLocks noChangeArrowheads="1"/>
          </p:cNvSpPr>
          <p:nvPr/>
        </p:nvSpPr>
        <p:spPr bwMode="auto">
          <a:xfrm>
            <a:off x="7596188" y="13414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4" name="AutoShape 24"/>
          <p:cNvSpPr>
            <a:spLocks noChangeArrowheads="1"/>
          </p:cNvSpPr>
          <p:nvPr/>
        </p:nvSpPr>
        <p:spPr bwMode="auto">
          <a:xfrm>
            <a:off x="7596188" y="19891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5" name="AutoShape 25"/>
          <p:cNvSpPr>
            <a:spLocks noChangeArrowheads="1"/>
          </p:cNvSpPr>
          <p:nvPr/>
        </p:nvSpPr>
        <p:spPr bwMode="auto">
          <a:xfrm>
            <a:off x="7596188" y="26368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6" name="AutoShape 26"/>
          <p:cNvSpPr>
            <a:spLocks noChangeArrowheads="1"/>
          </p:cNvSpPr>
          <p:nvPr/>
        </p:nvSpPr>
        <p:spPr bwMode="auto">
          <a:xfrm>
            <a:off x="7596188" y="32845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7" name="AutoShape 27"/>
          <p:cNvSpPr>
            <a:spLocks noChangeArrowheads="1"/>
          </p:cNvSpPr>
          <p:nvPr/>
        </p:nvSpPr>
        <p:spPr bwMode="auto">
          <a:xfrm>
            <a:off x="7596188" y="4005263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8" name="AutoShape 28"/>
          <p:cNvSpPr>
            <a:spLocks noChangeArrowheads="1"/>
          </p:cNvSpPr>
          <p:nvPr/>
        </p:nvSpPr>
        <p:spPr bwMode="auto">
          <a:xfrm>
            <a:off x="7596188" y="4652963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9" name="AutoShape 29"/>
          <p:cNvSpPr>
            <a:spLocks noChangeArrowheads="1"/>
          </p:cNvSpPr>
          <p:nvPr/>
        </p:nvSpPr>
        <p:spPr bwMode="auto">
          <a:xfrm>
            <a:off x="7596188" y="537368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30" name="AutoShape 30"/>
          <p:cNvSpPr>
            <a:spLocks noChangeArrowheads="1"/>
          </p:cNvSpPr>
          <p:nvPr/>
        </p:nvSpPr>
        <p:spPr bwMode="auto">
          <a:xfrm>
            <a:off x="7596188" y="602138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5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500"/>
                            </p:stCondLst>
                            <p:childTnLst>
                              <p:par>
                                <p:cTn id="9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5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15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15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5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  <p:bldP spid="153603" grpId="0" animBg="1"/>
      <p:bldP spid="153604" grpId="0" animBg="1"/>
      <p:bldP spid="153605" grpId="0" animBg="1"/>
      <p:bldP spid="153606" grpId="0" animBg="1"/>
      <p:bldP spid="153607" grpId="0" animBg="1"/>
      <p:bldP spid="153608" grpId="0" animBg="1"/>
      <p:bldP spid="153609" grpId="0" animBg="1"/>
      <p:bldP spid="153610" grpId="0" animBg="1"/>
      <p:bldP spid="153611" grpId="0" animBg="1"/>
      <p:bldP spid="153612" grpId="0" animBg="1"/>
      <p:bldP spid="153613" grpId="0" animBg="1"/>
      <p:bldP spid="153614" grpId="0" animBg="1"/>
      <p:bldP spid="153615" grpId="0" animBg="1"/>
      <p:bldP spid="153616" grpId="0" animBg="1"/>
      <p:bldP spid="153617" grpId="0" animBg="1"/>
      <p:bldP spid="153618" grpId="0" animBg="1"/>
      <p:bldP spid="153619" grpId="0" animBg="1"/>
      <p:bldP spid="153620" grpId="0" animBg="1"/>
      <p:bldP spid="153621" grpId="0" animBg="1"/>
      <p:bldP spid="153622" grpId="0" animBg="1"/>
      <p:bldP spid="153623" grpId="0" animBg="1"/>
      <p:bldP spid="153624" grpId="0" animBg="1"/>
      <p:bldP spid="153625" grpId="0" animBg="1"/>
      <p:bldP spid="153626" grpId="0" animBg="1"/>
      <p:bldP spid="153627" grpId="0" animBg="1"/>
      <p:bldP spid="153628" grpId="0" animBg="1"/>
      <p:bldP spid="153629" grpId="0" animBg="1"/>
      <p:bldP spid="1536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Спам и </a:t>
            </a:r>
            <a:r>
              <a:rPr lang="ru-RU" b="1" dirty="0" err="1" smtClean="0">
                <a:solidFill>
                  <a:srgbClr val="FF0000"/>
                </a:solidFill>
              </a:rPr>
              <a:t>Фишинг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628800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Существуют </a:t>
            </a:r>
            <a:r>
              <a:rPr lang="ru-RU" sz="2800" dirty="0"/>
              <a:t>также информационные процессы, которые сами по себе не являются вирусами, однако могут иметь вредоносные последствия не столько для компьютера, сколько для финансового состояния его пользователя - это </a:t>
            </a:r>
            <a:r>
              <a:rPr lang="ru-RU" sz="2800" b="1" dirty="0"/>
              <a:t>спам</a:t>
            </a:r>
            <a:r>
              <a:rPr lang="ru-RU" sz="2800" dirty="0"/>
              <a:t> и </a:t>
            </a:r>
            <a:r>
              <a:rPr lang="ru-RU" sz="2800" b="1" dirty="0" err="1"/>
              <a:t>фишинг</a:t>
            </a:r>
            <a:r>
              <a:rPr lang="ru-RU" sz="2800" dirty="0"/>
              <a:t>.</a:t>
            </a:r>
          </a:p>
          <a:p>
            <a:r>
              <a:rPr lang="ru-RU" sz="2800" dirty="0" smtClean="0"/>
              <a:t>•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3042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40750" cy="824136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Спам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052736"/>
            <a:ext cx="840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Спамом</a:t>
            </a:r>
            <a:r>
              <a:rPr lang="ru-RU" sz="2400" dirty="0"/>
              <a:t> называют массовую рассылку электронной почты, обычно содержащую навязчивую рекламу, на адреса пользователей, которые не выражали желания ее получать. Спам вреден тем, что нагружает каналы связи и сетевое оборудование провайдеров, что, в свою очередь, увеличивает трафик и снижает пропускную способность передачи полезной информации. Кроме того, спам заставляет пользователя тратить свое время на обработку бесполезной информации. </a:t>
            </a:r>
            <a:endParaRPr lang="en-US" sz="2400" dirty="0" smtClean="0"/>
          </a:p>
          <a:p>
            <a:r>
              <a:rPr lang="ru-RU" sz="2400" dirty="0" smtClean="0"/>
              <a:t>Совет</a:t>
            </a:r>
            <a:r>
              <a:rPr lang="ru-RU" sz="2400" dirty="0"/>
              <a:t>: никогда не отвечайте на </a:t>
            </a:r>
            <a:r>
              <a:rPr lang="ru-RU" sz="2400" dirty="0" err="1"/>
              <a:t>спамерское</a:t>
            </a:r>
            <a:r>
              <a:rPr lang="ru-RU" sz="2400" dirty="0"/>
              <a:t> письмо, даже если очень хочется. Ваш ответ будет подтверждением того, что данный почтовый ящик существует в действительности, а подобная информация очень ценится у </a:t>
            </a:r>
            <a:r>
              <a:rPr lang="ru-RU" sz="2400" dirty="0" err="1"/>
              <a:t>спамеров</a:t>
            </a:r>
            <a:r>
              <a:rPr lang="ru-RU" sz="2400" dirty="0"/>
              <a:t>. В дальнейшем ваш ящик будет постоянно забит спамом.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7118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896144"/>
          </a:xfrm>
        </p:spPr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Фишинг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712" y="1340768"/>
            <a:ext cx="81197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• </a:t>
            </a:r>
            <a:r>
              <a:rPr lang="ru-RU" sz="2400" b="1" dirty="0" err="1"/>
              <a:t>Фишинг</a:t>
            </a:r>
            <a:r>
              <a:rPr lang="ru-RU" sz="2400" dirty="0"/>
              <a:t> - это вид мошенничества в глобальной сети Интернет с целью получения персональных данных пользователей. Такие данные злоумышленники могут получить следующим образом: пользователь получает сообщение о том, что ему необходимо обновить конфиденциальную информацию, перейдя по предложенной ссылке. Далее, щелкнув по ссылке, пользователь заходит на поддельный сайт и сам оставляет там свои персональные данные, вплоть до паролей, номера кредитной карты или банковского счета, что приводит к их краже. </a:t>
            </a:r>
          </a:p>
          <a:p>
            <a:r>
              <a:rPr lang="ru-RU" sz="2400" dirty="0"/>
              <a:t>Современные антивирусы собирают базу данных о таких угрозах и, при попытке пользователя перейти по </a:t>
            </a:r>
            <a:r>
              <a:rPr lang="ru-RU" sz="2400" dirty="0" err="1"/>
              <a:t>фишинговой</a:t>
            </a:r>
            <a:r>
              <a:rPr lang="ru-RU" sz="2400" dirty="0"/>
              <a:t> ссылке, предупреждают его об опасности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183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241" y="332656"/>
            <a:ext cx="8540750" cy="1143000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Вирусы </a:t>
            </a:r>
            <a:endParaRPr lang="ru-RU" sz="4800" b="1" dirty="0"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Многие вирусы не входят ни в один из вышеперечисленных классов. В настоящее время они и составляют самую большую категорию вредоносных программ, предназначенных для несанкционированного нарушения работы компьютера.</a:t>
            </a:r>
          </a:p>
        </p:txBody>
      </p:sp>
    </p:spTree>
    <p:extLst>
      <p:ext uri="{BB962C8B-B14F-4D97-AF65-F5344CB8AC3E}">
        <p14:creationId xmlns:p14="http://schemas.microsoft.com/office/powerpoint/2010/main" xmlns="" val="19616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lumMod val="60000"/>
                <a:lumOff val="40000"/>
              </a:schemeClr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WordArt 4"/>
          <p:cNvSpPr>
            <a:spLocks noChangeArrowheads="1" noChangeShapeType="1" noTextEdit="1"/>
          </p:cNvSpPr>
          <p:nvPr/>
        </p:nvSpPr>
        <p:spPr bwMode="auto">
          <a:xfrm>
            <a:off x="396988" y="1196752"/>
            <a:ext cx="8280152" cy="40325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По каким признакам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можно определить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наличие в вашем ПК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вирусной программы?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827088" y="260350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Косвенные признаки: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250825" y="981075"/>
            <a:ext cx="8893175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dirty="0"/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резко, без особой причины возросло число файлов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уменьшение объема оперативной памяти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уменьшение быстродействия программы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увеличение времени обращения к винчестеру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загорание индикаторной лампочки дисковода при отсутствия обращения к нему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частое зависание операционной системы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увеличение размера программных файлов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исчезновение файлов и целых программ</a:t>
            </a:r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1763713" y="6092825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4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  <p:bldP spid="169990" grpId="0"/>
      <p:bldP spid="1699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684213" y="476250"/>
            <a:ext cx="80645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Компьютерный вирус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 – </a:t>
            </a:r>
            <a:r>
              <a:rPr lang="ru-RU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это целенаправленно созданная программа, автоматически приписывающая себя к другим программным продуктам, изменяющая или уничтожающая их.</a:t>
            </a:r>
            <a:endParaRPr lang="ru-RU" sz="3600" b="1" i="1" dirty="0"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5124" name="Picture 9" descr="flvi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374694"/>
            <a:ext cx="2088108" cy="1662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WordArt 4"/>
          <p:cNvSpPr>
            <a:spLocks noChangeArrowheads="1" noChangeShapeType="1" noTextEdit="1"/>
          </p:cNvSpPr>
          <p:nvPr/>
        </p:nvSpPr>
        <p:spPr bwMode="auto">
          <a:xfrm>
            <a:off x="467518" y="548580"/>
            <a:ext cx="7921625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Антивирусные программы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938" y="1988840"/>
            <a:ext cx="7056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Century Gothic" panose="020B0502020202020204" pitchFamily="34" charset="0"/>
              </a:rPr>
              <a:t>позволяют произвести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защиту,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обнаружение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и удаление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компьютерных вирусов</a:t>
            </a:r>
          </a:p>
          <a:p>
            <a:endParaRPr lang="ru-RU" sz="4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latin typeface="Century Gothic" panose="020B0502020202020204" pitchFamily="34" charset="0"/>
              </a:rPr>
              <a:t>Виды антивирусных программ:</a:t>
            </a: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971550" y="1700213"/>
            <a:ext cx="7056438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– детекторы;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программы- доктора;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– ревизоры;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– фильтры;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- </a:t>
            </a:r>
            <a:r>
              <a:rPr lang="ru-RU" sz="2800" b="1" dirty="0" err="1">
                <a:latin typeface="Century Gothic" panose="020B0502020202020204" pitchFamily="34" charset="0"/>
              </a:rPr>
              <a:t>иммунизаторы</a:t>
            </a:r>
            <a:endParaRPr lang="ru-RU" sz="2800" b="1" dirty="0">
              <a:latin typeface="Century Gothic" panose="020B0502020202020204" pitchFamily="34" charset="0"/>
            </a:endParaRP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468313" y="4926765"/>
            <a:ext cx="84248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Наиболее популярными в настоящее время считаются –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антивирус Касперского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и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Doctor Web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92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/>
      <p:bldP spid="173061" grpId="0"/>
      <p:bldP spid="1730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650" y="260350"/>
            <a:ext cx="7942263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 u="sng" dirty="0" smtClean="0">
                <a:latin typeface="Century Gothic" panose="020B0502020202020204" pitchFamily="34" charset="0"/>
              </a:rPr>
              <a:t>Правила защиты от компьютерных вирусов:</a:t>
            </a:r>
          </a:p>
        </p:txBody>
      </p:sp>
      <p:sp>
        <p:nvSpPr>
          <p:cNvPr id="171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484784"/>
            <a:ext cx="9144000" cy="530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Регулярно тестируйте компьютер на наличие вирусов с помощью антивирусных программ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Перед считыванием информации с дискет проверяйте их на наличие вирусов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Всегда защищайте свои дискеты от записи при работе на других компьютерах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Делайте архивные копии ценной для вас информации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Не оставляйте дискету в дисководе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Не используйте программы, поведение которых непонятно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Регулярно обновляйте антивирусные программы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539750" y="404813"/>
            <a:ext cx="7993063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Первая «эпидемия» компьютерного вируса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произошла в </a:t>
            </a:r>
            <a:r>
              <a:rPr lang="ru-RU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1986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году,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когда вирус по имени </a:t>
            </a:r>
            <a:r>
              <a:rPr lang="en-US" sz="28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Brain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(англ. «мозг»)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заражал дискеты персональных компьютеров.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827088" y="3357563"/>
            <a:ext cx="7632700" cy="304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 настоящее время известно более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 тысяч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вирусов, заражающих компьютеры и распространяющихся по компьютерным сетям.</a:t>
            </a:r>
          </a:p>
          <a:p>
            <a:pPr>
              <a:spcBef>
                <a:spcPct val="50000"/>
              </a:spcBef>
              <a:defRPr/>
            </a:pP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00" decel="1000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0" y="2133600"/>
            <a:ext cx="91440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Аналитики PC </a:t>
            </a: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Tools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уверяют, что по масштабам распространения компьютерных вирусов, вредоносного и шпионского  программного обеспечения Россия давно опередила таких "гигантов" в  этой области, как Китай и США. По оценкам аналитиков PC </a:t>
            </a: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Tools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американского производителя   средств защиты от нежелательного ПО –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на долю РФ приходится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27,89%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вредоносных программ в мире,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Китая -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26,52%,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США -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9,98%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042988" y="333375"/>
            <a:ext cx="71294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Россия вышла в мировые лидеры по распространению компьютерных вирусов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  <p:bldP spid="1546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9200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Само название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«вирус»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произошло из-за способности его к самовоспроизведению (размножению)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5616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Стадии развития вируса: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971550" y="2781300"/>
            <a:ext cx="7345363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скрытый этап</a:t>
            </a:r>
            <a:r>
              <a:rPr lang="ru-RU" sz="2800" dirty="0"/>
              <a:t> – действие вируса не проявляется и остается незамеченным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лавинообразное размножение</a:t>
            </a:r>
            <a:r>
              <a:rPr lang="ru-RU" sz="2800" dirty="0"/>
              <a:t>, но его действия пока не активизированы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активные действия</a:t>
            </a:r>
            <a:r>
              <a:rPr lang="ru-RU" sz="2800" dirty="0"/>
              <a:t> – выполняются вредные действия, заложенные его автором.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525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  <p:bldP spid="1525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50825" y="333375"/>
            <a:ext cx="85693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настоящее время нет единой классификации вирусных программ,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 их можно выделить по следующим признакам: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827088" y="1916113"/>
            <a:ext cx="7345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ru-RU"/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900113" y="2852738"/>
            <a:ext cx="7343775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по среде обитания;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способу заражения среды обитания;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степени воздействия;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особенностям алгоритма.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4" grpId="0"/>
      <p:bldP spid="1556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 зависимости от среды обитания вирусы можно разделить: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50825" y="1628775"/>
            <a:ext cx="8893175" cy="500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Сетевые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распространяются по различным компьютерным сетям;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внедряются в файлы, имеющие расширение 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EXE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Загрузочные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внедряются в загрузочный сектор диска (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Boot-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сектор) или в сектор, содержащий программу загрузки системного диска;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Файлово-загрузочные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заражают файлы и загрузочные сектора дисков.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  <p:bldP spid="1607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uitgro.ru/images/fruitgro07/fruitgro07-7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708" y="116632"/>
            <a:ext cx="7948716" cy="653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702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/>
              </a:rPr>
              <a:t>По способу заражения</a:t>
            </a:r>
            <a:br>
              <a:rPr lang="ru-RU" sz="4000" b="1" dirty="0" smtClean="0">
                <a:solidFill>
                  <a:srgbClr val="FF0000"/>
                </a:solidFill>
                <a:effectLst/>
              </a:rPr>
            </a:br>
            <a:r>
              <a:rPr lang="ru-RU" sz="4000" b="1" dirty="0" smtClean="0">
                <a:solidFill>
                  <a:srgbClr val="FF0000"/>
                </a:solidFill>
                <a:effectLst/>
              </a:rPr>
              <a:t> вирусы делятся на: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684213" y="1844675"/>
            <a:ext cx="80645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</a:rPr>
              <a:t>Резидентные</a:t>
            </a:r>
            <a:r>
              <a:rPr lang="ru-RU" sz="2800" b="1" dirty="0"/>
              <a:t> – при заражении оставляют в оперативной памяти свою резидентную часть, которая потом перехватывает обращение операционной системы к объектам заражения и внедряется в них.</a:t>
            </a:r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8137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</a:rPr>
              <a:t>Нерезидентные</a:t>
            </a:r>
            <a:r>
              <a:rPr lang="ru-RU" sz="2800" b="1" dirty="0"/>
              <a:t> вирусы – не заражают память компьютера и являются активными ограниченное время.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28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8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/>
      <p:bldP spid="162821" grpId="0"/>
      <p:bldP spid="162822" grpId="0"/>
    </p:bldLst>
  </p:timing>
</p:sld>
</file>

<file path=ppt/theme/theme1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1571</TotalTime>
  <Words>1004</Words>
  <Application>Microsoft Office PowerPoint</Application>
  <PresentationFormat>Экран (4:3)</PresentationFormat>
  <Paragraphs>128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Граница</vt:lpstr>
      <vt:lpstr>Компьютерные вирусы: методы распространения, профилактика заражения</vt:lpstr>
      <vt:lpstr>Слайд 2</vt:lpstr>
      <vt:lpstr>Слайд 3</vt:lpstr>
      <vt:lpstr>Слайд 4</vt:lpstr>
      <vt:lpstr>Слайд 5</vt:lpstr>
      <vt:lpstr>Слайд 6</vt:lpstr>
      <vt:lpstr>В зависимости от среды обитания вирусы можно разделить:</vt:lpstr>
      <vt:lpstr>Слайд 8</vt:lpstr>
      <vt:lpstr>По способу заражения  вирусы делятся на:</vt:lpstr>
      <vt:lpstr>По степени воздействия вирусы делятся:</vt:lpstr>
      <vt:lpstr>По особенностям алгоритма  вирусы имеют большое разнообразие</vt:lpstr>
      <vt:lpstr>Слайд 12</vt:lpstr>
      <vt:lpstr>Лавинообразное заражение компьютеров почтовым вирусом:</vt:lpstr>
      <vt:lpstr>Спам и Фишинг</vt:lpstr>
      <vt:lpstr>Спам</vt:lpstr>
      <vt:lpstr>Фишинг</vt:lpstr>
      <vt:lpstr>Вирусы </vt:lpstr>
      <vt:lpstr>Слайд 18</vt:lpstr>
      <vt:lpstr>Слайд 19</vt:lpstr>
      <vt:lpstr>Слайд 20</vt:lpstr>
      <vt:lpstr>Виды антивирусных программ:</vt:lpstr>
      <vt:lpstr>Правила защиты от компьютерных вирусов:</vt:lpstr>
    </vt:vector>
  </TitlesOfParts>
  <Company>Кабинет 29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Передача информации. Локальные и глобальные компьютерные сети.</dc:title>
  <dc:creator>Волостных Валерий Аркадьевич</dc:creator>
  <cp:lastModifiedBy>ilijova</cp:lastModifiedBy>
  <cp:revision>102</cp:revision>
  <dcterms:created xsi:type="dcterms:W3CDTF">2005-10-28T12:38:49Z</dcterms:created>
  <dcterms:modified xsi:type="dcterms:W3CDTF">2018-10-11T13:46:54Z</dcterms:modified>
</cp:coreProperties>
</file>