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85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84" r:id="rId23"/>
    <p:sldId id="288" r:id="rId24"/>
    <p:sldId id="286" r:id="rId25"/>
    <p:sldId id="287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C667A4-5510-4B88-A364-F851F7D52C9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73292-91FB-4430-B30A-37B4F9BF42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ing.com/images/search?q=%d0%ba%d0%be%d1%80%d1%83%d0%bd%d0%b4+%d0%ba%d0%b0%d1%80%d1%82%d0%b8%d0%bd%d0%ba%d0%b0&amp;id=51BEE5DB33A72D97F71580542A14607F1EBB80DD&amp;FORM=IQFRBA" TargetMode="External"/><Relationship Id="rId13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12" Type="http://schemas.openxmlformats.org/officeDocument/2006/relationships/hyperlink" Target="http://www.bing.com/images/search?q=%d0%ba%d0%be%d1%80%d1%83%d0%bd%d0%b4+%d0%ba%d0%b0%d1%80%d1%82%d0%b8%d0%bd%d0%ba%d0%b0&amp;id=27464D9DC8682C4C485AB588991AA37CAA68C336&amp;FORM=IQFRBA" TargetMode="External"/><Relationship Id="rId2" Type="http://schemas.openxmlformats.org/officeDocument/2006/relationships/hyperlink" Target="http://www.bing.com/images/search?q=%d0%ba%d0%b2%d0%b0%d1%80%d1%86+%d0%ba%d0%b0%d1%80%d1%82%d0%b8%d0%bd%d0%ba%d0%b0&amp;id=78A47B19A0574E8659E62E56566575993C7B6D16&amp;FORM=IQFRBA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bing.com/images/search?q=%d0%ba%d0%b2%d0%b0%d1%80%d1%86+%d0%ba%d0%b0%d1%80%d1%82%d0%b8%d0%bd%d0%ba%d0%b0&amp;id=FB1653D4E3D380946CC032D79E8D8B25F91F492C&amp;FORM=IQFRBA" TargetMode="External"/><Relationship Id="rId11" Type="http://schemas.openxmlformats.org/officeDocument/2006/relationships/image" Target="../media/image5.jpeg"/><Relationship Id="rId5" Type="http://schemas.openxmlformats.org/officeDocument/2006/relationships/image" Target="../media/image2.jpeg"/><Relationship Id="rId15" Type="http://schemas.openxmlformats.org/officeDocument/2006/relationships/image" Target="../media/image7.jpeg"/><Relationship Id="rId10" Type="http://schemas.openxmlformats.org/officeDocument/2006/relationships/hyperlink" Target="http://www.bing.com/images/search?q=%d0%ba%d0%be%d1%80%d1%83%d0%bd%d0%b4+%d0%ba%d0%b0%d1%80%d1%82%d0%b8%d0%bd%d0%ba%d0%b0&amp;id=3CDFFAAC42D203EE1137935403BF2666C2FD8E1F&amp;FORM=IQFRBA" TargetMode="External"/><Relationship Id="rId4" Type="http://schemas.openxmlformats.org/officeDocument/2006/relationships/hyperlink" Target="http://www.bing.com/images/search?q=%d0%ba%d0%b2%d0%b0%d1%80%d1%86+%d0%ba%d0%b0%d1%80%d1%82%d0%b8%d0%bd%d0%ba%d0%b0&amp;id=6FC3221E5F3435A004F3E1C054B3F724C8402764&amp;FORM=IQFRBA" TargetMode="External"/><Relationship Id="rId9" Type="http://schemas.openxmlformats.org/officeDocument/2006/relationships/image" Target="../media/image4.jpeg"/><Relationship Id="rId14" Type="http://schemas.openxmlformats.org/officeDocument/2006/relationships/hyperlink" Target="http://www.bing.com/images/search?q=%d0%ba%d0%be%d1%80%d1%83%d0%bd%d0%b4+%d0%ba%d0%b0%d1%80%d1%82%d0%b8%d0%bd%d0%ba%d0%b0&amp;id=C0F82940F318D99BDDA79E997C7150BFA9ABAF32&amp;FORM=IQFRB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bing.com/images/search?q=+%d0%b3%d1%80%d0%b0%d0%bd%d0%b8%d1%82++&amp;id=C2D15CFA516D9E5315CDD5E32820D2C30B28F909&amp;FORM=IQFRBA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Book Antiqua" pitchFamily="18" charset="0"/>
              </a:rPr>
              <a:t>Абразивные инструменты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55976" y="5085184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 smtClean="0">
                <a:latin typeface="Bookman Old Style" pitchFamily="18" charset="0"/>
              </a:rPr>
              <a:t>Разработала преподаватель </a:t>
            </a:r>
            <a:r>
              <a:rPr lang="ru-RU" dirty="0" err="1" smtClean="0">
                <a:latin typeface="Bookman Old Style" pitchFamily="18" charset="0"/>
              </a:rPr>
              <a:t>общепрофессиональных</a:t>
            </a:r>
            <a:r>
              <a:rPr lang="ru-RU" dirty="0" smtClean="0">
                <a:latin typeface="Bookman Old Style" pitchFamily="18" charset="0"/>
              </a:rPr>
              <a:t> и специальных дисциплин  </a:t>
            </a:r>
          </a:p>
          <a:p>
            <a:pPr algn="r"/>
            <a:r>
              <a:rPr lang="ru-RU" dirty="0" smtClean="0">
                <a:latin typeface="Bookman Old Style" pitchFamily="18" charset="0"/>
              </a:rPr>
              <a:t>ГАПОУ КК«НКСЭ»</a:t>
            </a:r>
          </a:p>
          <a:p>
            <a:pPr algn="r"/>
            <a:r>
              <a:rPr lang="ru-RU" dirty="0" smtClean="0">
                <a:latin typeface="Bookman Old Style" pitchFamily="18" charset="0"/>
              </a:rPr>
              <a:t>М.В. Тюменцева</a:t>
            </a:r>
          </a:p>
        </p:txBody>
      </p:sp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49894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7675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МИНИСТЕРСТВО ОБРАЗОВАНИЯ, НАУКИ  И МОЛОДЕЖНОЙ ПОЛИТИКИ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447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КРАСНОДАРСКОГО КРАЯ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447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Государственное автономное профессиональное образовательное учреждение Краснодарского края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447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«НОВОРОССИЙСКИЙ КОЛЛЕДЖ СТРОИТЕЛЬСТВА И ЭКОНОМИКИ»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  <a:p>
            <a:pPr marL="0" marR="0" lvl="0" indent="4476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ook Antiqua" pitchFamily="18" charset="0"/>
                <a:ea typeface="Times New Roman" pitchFamily="18" charset="0"/>
                <a:cs typeface="Times New Roman" pitchFamily="18" charset="0"/>
              </a:rPr>
              <a:t>(ГАПОУ КК «НКСЭ)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i="1" dirty="0" smtClean="0">
                <a:latin typeface="Book Antiqua" pitchFamily="18" charset="0"/>
              </a:rPr>
              <a:t>Алмаз синтетический (АС).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indent="12700">
              <a:buNone/>
            </a:pPr>
            <a:r>
              <a:rPr lang="ru-RU" dirty="0" smtClean="0">
                <a:latin typeface="Book Antiqua" pitchFamily="18" charset="0"/>
              </a:rPr>
              <a:t>Для получения синтетических алмазов используют углеродсодержащие вещества с применением катализаторов. В качестве углеродсодержащего вещества наиболее часто применяют графит, реже – сажу или древесный уголь, а в качестве катализатора – металл (хром, никель, железо, кобальт и др.). Под действием высокой температуры и давления происходит образование синтетического алмаза.</a:t>
            </a:r>
          </a:p>
          <a:p>
            <a:pPr indent="12700">
              <a:buNone/>
            </a:pPr>
            <a:r>
              <a:rPr lang="ru-RU" dirty="0" smtClean="0">
                <a:latin typeface="Book Antiqua" pitchFamily="18" charset="0"/>
              </a:rPr>
              <a:t>В зависимости от размеров зерен, методов их получения и контроля порошки из синтетических алмазов делят на </a:t>
            </a:r>
            <a:r>
              <a:rPr lang="ru-RU" dirty="0" err="1" smtClean="0">
                <a:latin typeface="Book Antiqua" pitchFamily="18" charset="0"/>
              </a:rPr>
              <a:t>шлифпорошки</a:t>
            </a:r>
            <a:r>
              <a:rPr lang="ru-RU" dirty="0" smtClean="0">
                <a:latin typeface="Book Antiqua" pitchFamily="18" charset="0"/>
              </a:rPr>
              <a:t> и микропорошки.</a:t>
            </a:r>
          </a:p>
          <a:p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i="1" dirty="0" smtClean="0">
                <a:latin typeface="Book Antiqua" pitchFamily="18" charset="0"/>
              </a:rPr>
              <a:t>Электрокорунды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indent="12700">
              <a:buNone/>
            </a:pPr>
            <a:r>
              <a:rPr lang="ru-RU" dirty="0" smtClean="0">
                <a:latin typeface="Book Antiqua" pitchFamily="18" charset="0"/>
              </a:rPr>
              <a:t>состоят из окиси алюминия Al</a:t>
            </a:r>
            <a:r>
              <a:rPr lang="ru-RU" sz="1600" dirty="0" smtClean="0">
                <a:latin typeface="Book Antiqua" pitchFamily="18" charset="0"/>
              </a:rPr>
              <a:t>2</a:t>
            </a:r>
            <a:r>
              <a:rPr lang="ru-RU" dirty="0" smtClean="0">
                <a:latin typeface="Book Antiqua" pitchFamily="18" charset="0"/>
              </a:rPr>
              <a:t>O</a:t>
            </a:r>
            <a:r>
              <a:rPr lang="ru-RU" sz="1600" dirty="0" smtClean="0">
                <a:latin typeface="Book Antiqua" pitchFamily="18" charset="0"/>
              </a:rPr>
              <a:t>3</a:t>
            </a:r>
            <a:r>
              <a:rPr lang="ru-RU" dirty="0" smtClean="0">
                <a:latin typeface="Book Antiqua" pitchFamily="18" charset="0"/>
              </a:rPr>
              <a:t> и его примесей. Содержания окиси алюминия 93-96% в нормальном электрокорунде и </a:t>
            </a:r>
            <a:r>
              <a:rPr lang="ru-RU" dirty="0" err="1" smtClean="0">
                <a:latin typeface="Book Antiqua" pitchFamily="18" charset="0"/>
              </a:rPr>
              <a:t>монокорунде</a:t>
            </a:r>
            <a:r>
              <a:rPr lang="ru-RU" dirty="0" smtClean="0">
                <a:latin typeface="Book Antiqua" pitchFamily="18" charset="0"/>
              </a:rPr>
              <a:t>. Разновидности электрокорундов различаются содержанием окиси алюминия.</a:t>
            </a:r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i="1" dirty="0" smtClean="0">
                <a:latin typeface="Book Antiqua" pitchFamily="18" charset="0"/>
              </a:rPr>
              <a:t>Легированные электрокорунды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indent="12700">
              <a:buNone/>
            </a:pPr>
            <a:r>
              <a:rPr lang="ru-RU" sz="2800" dirty="0" smtClean="0">
                <a:latin typeface="Book Antiqua" pitchFamily="18" charset="0"/>
              </a:rPr>
              <a:t>выплавляют из глинозема с различными добавками. К этим электрокорундам относится хлористый, циркониевый и титанистый, </a:t>
            </a:r>
            <a:r>
              <a:rPr lang="ru-RU" sz="2800" dirty="0" err="1" smtClean="0">
                <a:latin typeface="Book Antiqua" pitchFamily="18" charset="0"/>
              </a:rPr>
              <a:t>хромотитанистый</a:t>
            </a:r>
            <a:r>
              <a:rPr lang="ru-RU" sz="2800" dirty="0" smtClean="0">
                <a:latin typeface="Book Antiqua" pitchFamily="18" charset="0"/>
              </a:rPr>
              <a:t>, ванадиевый, </a:t>
            </a:r>
            <a:r>
              <a:rPr lang="ru-RU" sz="2800" dirty="0" err="1" smtClean="0">
                <a:latin typeface="Book Antiqua" pitchFamily="18" charset="0"/>
              </a:rPr>
              <a:t>формокорунд</a:t>
            </a:r>
            <a:r>
              <a:rPr lang="ru-RU" sz="2800" dirty="0" smtClean="0">
                <a:latin typeface="Book Antiqua" pitchFamily="18" charset="0"/>
              </a:rPr>
              <a:t>, электрокорунд и другие электрокорунд. Окислы хрома и титана упрочняют кристаллическую решетку окиси алюминия и одновременно придают зерну очень высокую вязкость, приближающуюся к вязкости нормального электрокорунда.</a:t>
            </a:r>
          </a:p>
          <a:p>
            <a:endParaRPr lang="ru-RU" sz="28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i="1" dirty="0" smtClean="0">
                <a:latin typeface="Book Antiqua" pitchFamily="18" charset="0"/>
              </a:rPr>
              <a:t>Карбид кремния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indent="12700">
              <a:lnSpc>
                <a:spcPct val="120000"/>
              </a:lnSpc>
              <a:buNone/>
            </a:pPr>
            <a:r>
              <a:rPr lang="ru-RU" dirty="0" smtClean="0">
                <a:latin typeface="Book Antiqua" pitchFamily="18" charset="0"/>
              </a:rPr>
              <a:t>представляет собой химическое соединение кремния и углерода, получаемое из кокса и кварцевого песка в электрических печах при нагреве их до</a:t>
            </a:r>
          </a:p>
          <a:p>
            <a:pPr indent="12700">
              <a:lnSpc>
                <a:spcPct val="120000"/>
              </a:lnSpc>
              <a:buNone/>
            </a:pPr>
            <a:r>
              <a:rPr lang="ru-RU" dirty="0" smtClean="0">
                <a:latin typeface="Book Antiqua" pitchFamily="18" charset="0"/>
              </a:rPr>
              <a:t>температуры </a:t>
            </a:r>
            <a:r>
              <a:rPr lang="en-US" smtClean="0">
                <a:latin typeface="Book Antiqua" pitchFamily="18" charset="0"/>
              </a:rPr>
              <a:t> </a:t>
            </a:r>
            <a:r>
              <a:rPr lang="ru-RU" smtClean="0">
                <a:latin typeface="Book Antiqua" pitchFamily="18" charset="0"/>
              </a:rPr>
              <a:t>2100-2200</a:t>
            </a:r>
            <a:r>
              <a:rPr lang="ru-RU" dirty="0" smtClean="0">
                <a:latin typeface="Book Antiqua" pitchFamily="18" charset="0"/>
              </a:rPr>
              <a:t>° С и содержит около 97-99% </a:t>
            </a:r>
            <a:r>
              <a:rPr lang="ru-RU" dirty="0" err="1" smtClean="0">
                <a:latin typeface="Book Antiqua" pitchFamily="18" charset="0"/>
              </a:rPr>
              <a:t>SiC</a:t>
            </a:r>
            <a:r>
              <a:rPr lang="ru-RU" dirty="0" smtClean="0">
                <a:latin typeface="Book Antiqua" pitchFamily="18" charset="0"/>
              </a:rPr>
              <a:t>. </a:t>
            </a:r>
          </a:p>
          <a:p>
            <a:pPr indent="12700">
              <a:lnSpc>
                <a:spcPct val="120000"/>
              </a:lnSpc>
              <a:buNone/>
            </a:pPr>
            <a:r>
              <a:rPr lang="ru-RU" dirty="0" smtClean="0">
                <a:latin typeface="Book Antiqua" pitchFamily="18" charset="0"/>
              </a:rPr>
              <a:t>Он имеет зерна темно-синей и зеленой окраски с красивым цветом побежалости и металлическим блеском. </a:t>
            </a:r>
          </a:p>
          <a:p>
            <a:pPr indent="12700">
              <a:lnSpc>
                <a:spcPct val="120000"/>
              </a:lnSpc>
              <a:buNone/>
            </a:pPr>
            <a:r>
              <a:rPr lang="ru-RU" dirty="0" smtClean="0">
                <a:latin typeface="Book Antiqua" pitchFamily="18" charset="0"/>
              </a:rPr>
              <a:t>В зависимости от содержания (%) чистого карбида кремния этот материал делят на зеленый и черный. </a:t>
            </a:r>
          </a:p>
          <a:p>
            <a:pPr indent="12700">
              <a:lnSpc>
                <a:spcPct val="120000"/>
              </a:lnSpc>
              <a:buNone/>
            </a:pPr>
            <a:r>
              <a:rPr lang="ru-RU" dirty="0" smtClean="0">
                <a:latin typeface="Book Antiqua" pitchFamily="18" charset="0"/>
              </a:rPr>
              <a:t>Зеленый карбид кремния имеет повышенную по сравнению с черным хрупкость и содержит чистого кремния не менее 97%. </a:t>
            </a:r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i="1" dirty="0" smtClean="0">
                <a:latin typeface="Book Antiqua" pitchFamily="18" charset="0"/>
              </a:rPr>
              <a:t>Карбид бора (КБ)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indent="12700">
              <a:buNone/>
            </a:pPr>
            <a:r>
              <a:rPr lang="ru-RU" dirty="0" smtClean="0">
                <a:latin typeface="Book Antiqua" pitchFamily="18" charset="0"/>
              </a:rPr>
              <a:t>Кубический нитрид бора (КНБ) – сверхтвердый материал, содержащий 43,6% бора 56,4% азота. </a:t>
            </a:r>
          </a:p>
          <a:p>
            <a:pPr indent="12700">
              <a:buNone/>
            </a:pPr>
            <a:r>
              <a:rPr lang="ru-RU" dirty="0" smtClean="0">
                <a:latin typeface="Book Antiqua" pitchFamily="18" charset="0"/>
              </a:rPr>
              <a:t>Свойства:</a:t>
            </a:r>
          </a:p>
          <a:p>
            <a:pPr indent="12700">
              <a:buNone/>
            </a:pPr>
            <a:r>
              <a:rPr lang="ru-RU" dirty="0" smtClean="0">
                <a:latin typeface="Book Antiqua" pitchFamily="18" charset="0"/>
              </a:rPr>
              <a:t>высокая износостойкость;</a:t>
            </a:r>
          </a:p>
          <a:p>
            <a:pPr indent="12700">
              <a:buNone/>
            </a:pPr>
            <a:r>
              <a:rPr lang="ru-RU" dirty="0" smtClean="0">
                <a:latin typeface="Book Antiqua" pitchFamily="18" charset="0"/>
              </a:rPr>
              <a:t>высокая теплостойкость (1200°С), </a:t>
            </a:r>
          </a:p>
          <a:p>
            <a:pPr indent="12700">
              <a:buNone/>
            </a:pPr>
            <a:r>
              <a:rPr lang="ru-RU" dirty="0" smtClean="0">
                <a:latin typeface="Book Antiqua" pitchFamily="18" charset="0"/>
              </a:rPr>
              <a:t>высокой  стойкостью.</a:t>
            </a:r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b="1" i="1" dirty="0" smtClean="0">
                <a:latin typeface="Book Antiqua" pitchFamily="18" charset="0"/>
              </a:rPr>
              <a:t>Зернистость</a:t>
            </a:r>
            <a:r>
              <a:rPr lang="ru-RU" dirty="0" smtClean="0">
                <a:latin typeface="Book Antiqua" pitchFamily="18" charset="0"/>
              </a:rPr>
              <a:t/>
            </a:r>
            <a:br>
              <a:rPr lang="ru-RU" dirty="0" smtClean="0">
                <a:latin typeface="Book Antiqua" pitchFamily="18" charset="0"/>
              </a:rPr>
            </a:b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indent="12700">
              <a:buNone/>
            </a:pPr>
            <a:r>
              <a:rPr lang="ru-RU" dirty="0" smtClean="0">
                <a:latin typeface="Book Antiqua" pitchFamily="18" charset="0"/>
              </a:rPr>
              <a:t>Зернистость абразивного материала выбирают по ГОСТ 3647-80. </a:t>
            </a:r>
          </a:p>
          <a:p>
            <a:pPr indent="12700">
              <a:buNone/>
            </a:pPr>
            <a:r>
              <a:rPr lang="ru-RU" dirty="0" smtClean="0">
                <a:latin typeface="Book Antiqua" pitchFamily="18" charset="0"/>
              </a:rPr>
              <a:t>Абразивные материалы делят на </a:t>
            </a:r>
            <a:r>
              <a:rPr lang="ru-RU" dirty="0" err="1" smtClean="0">
                <a:latin typeface="Book Antiqua" pitchFamily="18" charset="0"/>
              </a:rPr>
              <a:t>шлифзерно</a:t>
            </a:r>
            <a:r>
              <a:rPr lang="ru-RU" dirty="0" smtClean="0">
                <a:latin typeface="Book Antiqua" pitchFamily="18" charset="0"/>
              </a:rPr>
              <a:t>, </a:t>
            </a:r>
            <a:r>
              <a:rPr lang="ru-RU" dirty="0" err="1" smtClean="0">
                <a:latin typeface="Book Antiqua" pitchFamily="18" charset="0"/>
              </a:rPr>
              <a:t>шлифпорошки</a:t>
            </a:r>
            <a:r>
              <a:rPr lang="ru-RU" dirty="0" smtClean="0">
                <a:latin typeface="Book Antiqua" pitchFamily="18" charset="0"/>
              </a:rPr>
              <a:t> и микропорошки. </a:t>
            </a:r>
          </a:p>
          <a:p>
            <a:pPr indent="12700">
              <a:buNone/>
            </a:pPr>
            <a:r>
              <a:rPr lang="ru-RU" dirty="0" smtClean="0">
                <a:latin typeface="Book Antiqua" pitchFamily="18" charset="0"/>
              </a:rPr>
              <a:t>Номер зернистости </a:t>
            </a:r>
            <a:r>
              <a:rPr lang="ru-RU" dirty="0" err="1" smtClean="0">
                <a:latin typeface="Book Antiqua" pitchFamily="18" charset="0"/>
              </a:rPr>
              <a:t>шлифзерна</a:t>
            </a:r>
            <a:r>
              <a:rPr lang="ru-RU" dirty="0" smtClean="0">
                <a:latin typeface="Book Antiqua" pitchFamily="18" charset="0"/>
              </a:rPr>
              <a:t> и </a:t>
            </a:r>
            <a:r>
              <a:rPr lang="ru-RU" dirty="0" err="1" smtClean="0">
                <a:latin typeface="Book Antiqua" pitchFamily="18" charset="0"/>
              </a:rPr>
              <a:t>шлифпорошков</a:t>
            </a:r>
            <a:r>
              <a:rPr lang="ru-RU" dirty="0" smtClean="0">
                <a:latin typeface="Book Antiqua" pitchFamily="18" charset="0"/>
              </a:rPr>
              <a:t> выражается в сотых долях миллиметра, номер зернистости микропорошков – в микрометрах.</a:t>
            </a:r>
          </a:p>
          <a:p>
            <a:pPr indent="12700">
              <a:buNone/>
            </a:pPr>
            <a:r>
              <a:rPr lang="ru-RU" dirty="0" err="1" smtClean="0">
                <a:latin typeface="Book Antiqua" pitchFamily="18" charset="0"/>
              </a:rPr>
              <a:t>Шлифзерно</a:t>
            </a:r>
            <a:r>
              <a:rPr lang="ru-RU" dirty="0" smtClean="0">
                <a:latin typeface="Book Antiqua" pitchFamily="18" charset="0"/>
              </a:rPr>
              <a:t>          –       200, 160, 125, 100, 80, 63, 50, 40, 32, 25, 20, 16</a:t>
            </a:r>
          </a:p>
          <a:p>
            <a:pPr indent="12700">
              <a:buNone/>
            </a:pPr>
            <a:r>
              <a:rPr lang="ru-RU" dirty="0" err="1" smtClean="0">
                <a:latin typeface="Book Antiqua" pitchFamily="18" charset="0"/>
              </a:rPr>
              <a:t>Шлифпорошки</a:t>
            </a:r>
            <a:r>
              <a:rPr lang="ru-RU" dirty="0" smtClean="0">
                <a:latin typeface="Book Antiqua" pitchFamily="18" charset="0"/>
              </a:rPr>
              <a:t>      -        12, 10, 8, 6, 5, 4</a:t>
            </a:r>
          </a:p>
          <a:p>
            <a:pPr indent="12700">
              <a:buNone/>
            </a:pPr>
            <a:r>
              <a:rPr lang="ru-RU" dirty="0" smtClean="0">
                <a:latin typeface="Book Antiqua" pitchFamily="18" charset="0"/>
              </a:rPr>
              <a:t>Микропорошки     -        М63, М50, М40, М28, М20, М14, М10, М7, М5</a:t>
            </a:r>
          </a:p>
          <a:p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latin typeface="Book Antiqua" pitchFamily="18" charset="0"/>
              </a:rPr>
              <a:t>Связка шлифовального круга</a:t>
            </a:r>
            <a:r>
              <a:rPr lang="ru-RU" sz="3200" dirty="0" smtClean="0">
                <a:latin typeface="Book Antiqua" pitchFamily="18" charset="0"/>
              </a:rPr>
              <a:t>                </a:t>
            </a:r>
            <a:br>
              <a:rPr lang="ru-RU" sz="3200" dirty="0" smtClean="0">
                <a:latin typeface="Book Antiqua" pitchFamily="18" charset="0"/>
              </a:rPr>
            </a:br>
            <a:r>
              <a:rPr lang="ru-RU" sz="3200" dirty="0" smtClean="0">
                <a:latin typeface="Book Antiqua" pitchFamily="18" charset="0"/>
              </a:rPr>
              <a:t>Связка – вещество или совокупность веществ, применяемых для закрепления зерен в инструменте. Связки делят на неорганические и органические. К </a:t>
            </a:r>
            <a:r>
              <a:rPr lang="ru-RU" sz="3200" dirty="0" err="1" smtClean="0">
                <a:latin typeface="Book Antiqua" pitchFamily="18" charset="0"/>
              </a:rPr>
              <a:t>неоргани-ческим</a:t>
            </a:r>
            <a:r>
              <a:rPr lang="ru-RU" sz="3200" dirty="0" smtClean="0">
                <a:latin typeface="Book Antiqua" pitchFamily="18" charset="0"/>
              </a:rPr>
              <a:t> связкам относят керамическую, силикатную и магнезиальную; к</a:t>
            </a:r>
            <a:br>
              <a:rPr lang="ru-RU" sz="3200" dirty="0" smtClean="0">
                <a:latin typeface="Book Antiqua" pitchFamily="18" charset="0"/>
              </a:rPr>
            </a:br>
            <a:r>
              <a:rPr lang="ru-RU" sz="3200" dirty="0" smtClean="0">
                <a:latin typeface="Book Antiqua" pitchFamily="18" charset="0"/>
              </a:rPr>
              <a:t>органическим - бакелитовую и </a:t>
            </a:r>
            <a:r>
              <a:rPr lang="ru-RU" sz="3200" dirty="0" err="1" smtClean="0">
                <a:latin typeface="Book Antiqua" pitchFamily="18" charset="0"/>
              </a:rPr>
              <a:t>вулканитовую</a:t>
            </a:r>
            <a:r>
              <a:rPr lang="ru-RU" sz="3200" dirty="0" smtClean="0">
                <a:latin typeface="Book Antiqua" pitchFamily="18" charset="0"/>
              </a:rPr>
              <a:t>. Наибольшее применение имеют</a:t>
            </a:r>
            <a:br>
              <a:rPr lang="ru-RU" sz="3200" dirty="0" smtClean="0">
                <a:latin typeface="Book Antiqua" pitchFamily="18" charset="0"/>
              </a:rPr>
            </a:br>
            <a:r>
              <a:rPr lang="ru-RU" sz="3200" dirty="0" smtClean="0">
                <a:latin typeface="Book Antiqua" pitchFamily="18" charset="0"/>
              </a:rPr>
              <a:t>керамические, бакелитовые и </a:t>
            </a:r>
            <a:r>
              <a:rPr lang="ru-RU" sz="3200" dirty="0" err="1" smtClean="0">
                <a:latin typeface="Book Antiqua" pitchFamily="18" charset="0"/>
              </a:rPr>
              <a:t>вулканитовые</a:t>
            </a:r>
            <a:r>
              <a:rPr lang="ru-RU" sz="3200" dirty="0" smtClean="0">
                <a:latin typeface="Book Antiqua" pitchFamily="18" charset="0"/>
              </a:rPr>
              <a:t> связки.</a:t>
            </a:r>
            <a:endParaRPr lang="ru-RU" sz="32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3200" b="1" i="1" dirty="0" smtClean="0">
                <a:latin typeface="Book Antiqua" pitchFamily="18" charset="0"/>
              </a:rPr>
              <a:t>Твердость абразивного инструмента</a:t>
            </a:r>
            <a:r>
              <a:rPr lang="ru-RU" sz="3200" dirty="0" smtClean="0">
                <a:latin typeface="Book Antiqua" pitchFamily="18" charset="0"/>
              </a:rPr>
              <a:t>             </a:t>
            </a:r>
            <a:br>
              <a:rPr lang="ru-RU" sz="3200" dirty="0" smtClean="0">
                <a:latin typeface="Book Antiqua" pitchFamily="18" charset="0"/>
              </a:rPr>
            </a:br>
            <a:r>
              <a:rPr lang="ru-RU" sz="3200" dirty="0" smtClean="0">
                <a:latin typeface="Book Antiqua" pitchFamily="18" charset="0"/>
              </a:rPr>
              <a:t>Твердость абразивного инструмента – величина, характеризующая его свойство сопротивляться нарушению сцепления между зернами и связкой при сохранении характеристик инструмента в пределах установленных норм. </a:t>
            </a:r>
            <a:br>
              <a:rPr lang="ru-RU" sz="3200" dirty="0" smtClean="0">
                <a:latin typeface="Book Antiqua" pitchFamily="18" charset="0"/>
              </a:rPr>
            </a:br>
            <a:r>
              <a:rPr lang="ru-RU" sz="3200" dirty="0" smtClean="0">
                <a:latin typeface="Book Antiqua" pitchFamily="18" charset="0"/>
              </a:rPr>
              <a:t>Твердость инструмента определяется способностью связки удерживать абразивные зерна.</a:t>
            </a:r>
            <a:br>
              <a:rPr lang="ru-RU" sz="3200" dirty="0" smtClean="0">
                <a:latin typeface="Book Antiqua" pitchFamily="18" charset="0"/>
              </a:rPr>
            </a:br>
            <a:r>
              <a:rPr lang="ru-RU" sz="3200" dirty="0" smtClean="0">
                <a:latin typeface="Book Antiqua" pitchFamily="18" charset="0"/>
              </a:rPr>
              <a:t>Шлифовальные инструменты выпускают 18 различных твердостей от ВМ1 до ЧТ2, условно обозначаемых номерами от 0 до 17.</a:t>
            </a:r>
            <a:br>
              <a:rPr lang="ru-RU" sz="3200" dirty="0" smtClean="0">
                <a:latin typeface="Book Antiqua" pitchFamily="18" charset="0"/>
              </a:rPr>
            </a:br>
            <a:endParaRPr lang="ru-RU" sz="32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b="1" i="1" dirty="0" smtClean="0">
                <a:latin typeface="Book Antiqua" pitchFamily="18" charset="0"/>
              </a:rPr>
              <a:t>Структура</a:t>
            </a:r>
            <a:r>
              <a:rPr lang="ru-RU" sz="2800" dirty="0" smtClean="0">
                <a:latin typeface="Book Antiqua" pitchFamily="18" charset="0"/>
              </a:rPr>
              <a:t/>
            </a:r>
            <a:br>
              <a:rPr lang="ru-RU" sz="2800" dirty="0" smtClean="0">
                <a:latin typeface="Book Antiqua" pitchFamily="18" charset="0"/>
              </a:rPr>
            </a:br>
            <a:r>
              <a:rPr lang="ru-RU" sz="2800" dirty="0" smtClean="0">
                <a:latin typeface="Book Antiqua" pitchFamily="18" charset="0"/>
              </a:rPr>
              <a:t>Процентное содержание абразивных зерен, связки и пор составляет структуру абразивного инструмента. По структуре инструмент подразделяют на 12 групп, которым присваивают номера от №1 до №12.</a:t>
            </a:r>
            <a:br>
              <a:rPr lang="ru-RU" sz="2800" dirty="0" smtClean="0">
                <a:latin typeface="Book Antiqua" pitchFamily="18" charset="0"/>
              </a:rPr>
            </a:br>
            <a:endParaRPr lang="ru-RU" sz="280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ru-RU" sz="2800" b="1" i="1" dirty="0" smtClean="0">
                <a:latin typeface="Book Antiqua" pitchFamily="18" charset="0"/>
              </a:rPr>
              <a:t>Форма шлифовальных кругов</a:t>
            </a:r>
            <a:r>
              <a:rPr lang="ru-RU" sz="2800" dirty="0" smtClean="0">
                <a:latin typeface="Book Antiqua" pitchFamily="18" charset="0"/>
              </a:rPr>
              <a:t>         </a:t>
            </a:r>
            <a:br>
              <a:rPr lang="ru-RU" sz="2800" dirty="0" smtClean="0">
                <a:latin typeface="Book Antiqua" pitchFamily="18" charset="0"/>
              </a:rPr>
            </a:br>
            <a:r>
              <a:rPr lang="ru-RU" sz="2800" dirty="0" smtClean="0">
                <a:latin typeface="Book Antiqua" pitchFamily="18" charset="0"/>
              </a:rPr>
              <a:t>Шлифовальные круги изготавливают различных форм. Наибольшее</a:t>
            </a:r>
            <a:br>
              <a:rPr lang="ru-RU" sz="2800" dirty="0" smtClean="0">
                <a:latin typeface="Book Antiqua" pitchFamily="18" charset="0"/>
              </a:rPr>
            </a:br>
            <a:r>
              <a:rPr lang="ru-RU" sz="2800" dirty="0" smtClean="0">
                <a:latin typeface="Book Antiqua" pitchFamily="18" charset="0"/>
              </a:rPr>
              <a:t>применение находят плоские круги прямого профиля (ПП). Их применяют для</a:t>
            </a:r>
            <a:br>
              <a:rPr lang="ru-RU" sz="2800" dirty="0" smtClean="0">
                <a:latin typeface="Book Antiqua" pitchFamily="18" charset="0"/>
              </a:rPr>
            </a:br>
            <a:r>
              <a:rPr lang="ru-RU" sz="2800" dirty="0" smtClean="0">
                <a:latin typeface="Book Antiqua" pitchFamily="18" charset="0"/>
              </a:rPr>
              <a:t>круглого, наружного и внутреннего шлифования, плоского шлифования периферией</a:t>
            </a:r>
            <a:br>
              <a:rPr lang="ru-RU" sz="2800" dirty="0" smtClean="0">
                <a:latin typeface="Book Antiqua" pitchFamily="18" charset="0"/>
              </a:rPr>
            </a:br>
            <a:r>
              <a:rPr lang="ru-RU" sz="2800" dirty="0" smtClean="0">
                <a:latin typeface="Book Antiqua" pitchFamily="18" charset="0"/>
              </a:rPr>
              <a:t>круга, заточки инструмента и ручного обдирочного шлифования.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Bookman Old Style" pitchFamily="18" charset="0"/>
              </a:rPr>
              <a:t>ЦЕЛЬ:</a:t>
            </a:r>
            <a:br>
              <a:rPr lang="ru-RU" sz="2800" dirty="0" smtClean="0">
                <a:latin typeface="Bookman Old Style" pitchFamily="18" charset="0"/>
              </a:rPr>
            </a:br>
            <a:r>
              <a:rPr lang="ru-RU" sz="2800" dirty="0" smtClean="0">
                <a:latin typeface="Bookman Old Style" pitchFamily="18" charset="0"/>
              </a:rPr>
              <a:t>- дать понятие абразивным материалам;</a:t>
            </a:r>
            <a:br>
              <a:rPr lang="ru-RU" sz="2800" dirty="0" smtClean="0">
                <a:latin typeface="Bookman Old Style" pitchFamily="18" charset="0"/>
              </a:rPr>
            </a:br>
            <a:r>
              <a:rPr lang="ru-RU" sz="2800" dirty="0" smtClean="0">
                <a:latin typeface="Bookman Old Style" pitchFamily="18" charset="0"/>
              </a:rPr>
              <a:t>-изучить свойства абразивных материалов, применяемых для изготовления абразивных инструментов;</a:t>
            </a:r>
            <a:br>
              <a:rPr lang="ru-RU" sz="2800" dirty="0" smtClean="0">
                <a:latin typeface="Bookman Old Style" pitchFamily="18" charset="0"/>
              </a:rPr>
            </a:br>
            <a:r>
              <a:rPr lang="ru-RU" sz="2800" dirty="0" smtClean="0">
                <a:latin typeface="Bookman Old Style" pitchFamily="18" charset="0"/>
              </a:rPr>
              <a:t>- дать классификацию абразивным материалам;</a:t>
            </a:r>
            <a:br>
              <a:rPr lang="ru-RU" sz="2800" dirty="0" smtClean="0">
                <a:latin typeface="Bookman Old Style" pitchFamily="18" charset="0"/>
              </a:rPr>
            </a:br>
            <a:r>
              <a:rPr lang="ru-RU" sz="2800" dirty="0" smtClean="0">
                <a:latin typeface="Bookman Old Style" pitchFamily="18" charset="0"/>
              </a:rPr>
              <a:t>- изучить формы абразивных инструментов;</a:t>
            </a:r>
            <a:br>
              <a:rPr lang="ru-RU" sz="2800" dirty="0" smtClean="0">
                <a:latin typeface="Bookman Old Style" pitchFamily="18" charset="0"/>
              </a:rPr>
            </a:br>
            <a:r>
              <a:rPr lang="ru-RU" sz="2800" dirty="0" smtClean="0">
                <a:latin typeface="Bookman Old Style" pitchFamily="18" charset="0"/>
              </a:rPr>
              <a:t>- научиться обозначать абразивные инструменты </a:t>
            </a:r>
            <a:br>
              <a:rPr lang="ru-RU" sz="2800" dirty="0" smtClean="0">
                <a:latin typeface="Bookman Old Style" pitchFamily="18" charset="0"/>
              </a:rPr>
            </a:br>
            <a:endParaRPr lang="ru-RU" sz="28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>
                <a:latin typeface="Book Antiqua" pitchFamily="18" charset="0"/>
              </a:rPr>
              <a:t>Структура обозначения шлифовального круга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8457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>
              <a:latin typeface="Book Antiqua" pitchFamily="18" charset="0"/>
            </a:endParaRPr>
          </a:p>
          <a:p>
            <a:pPr lvl="0" indent="12700"/>
            <a:r>
              <a:rPr lang="ru-RU" dirty="0" smtClean="0">
                <a:latin typeface="Book Antiqua" pitchFamily="18" charset="0"/>
              </a:rPr>
              <a:t>тип круга;</a:t>
            </a:r>
          </a:p>
          <a:p>
            <a:pPr lvl="0" indent="12700"/>
            <a:r>
              <a:rPr lang="ru-RU" dirty="0" smtClean="0">
                <a:latin typeface="Book Antiqua" pitchFamily="18" charset="0"/>
              </a:rPr>
              <a:t>размеры круга;</a:t>
            </a:r>
          </a:p>
          <a:p>
            <a:pPr lvl="0" indent="12700"/>
            <a:r>
              <a:rPr lang="ru-RU" dirty="0" smtClean="0">
                <a:latin typeface="Book Antiqua" pitchFamily="18" charset="0"/>
              </a:rPr>
              <a:t>вид абразивного материала;</a:t>
            </a:r>
          </a:p>
          <a:p>
            <a:pPr lvl="0" indent="12700"/>
            <a:r>
              <a:rPr lang="ru-RU" dirty="0" smtClean="0">
                <a:latin typeface="Book Antiqua" pitchFamily="18" charset="0"/>
              </a:rPr>
              <a:t>зернистость;</a:t>
            </a:r>
          </a:p>
          <a:p>
            <a:pPr lvl="0" indent="12700"/>
            <a:r>
              <a:rPr lang="ru-RU" dirty="0" smtClean="0">
                <a:latin typeface="Book Antiqua" pitchFamily="18" charset="0"/>
              </a:rPr>
              <a:t>твердость;</a:t>
            </a:r>
          </a:p>
          <a:p>
            <a:pPr lvl="0" indent="12700"/>
            <a:r>
              <a:rPr lang="ru-RU" dirty="0" smtClean="0">
                <a:latin typeface="Book Antiqua" pitchFamily="18" charset="0"/>
              </a:rPr>
              <a:t>структура;</a:t>
            </a:r>
          </a:p>
          <a:p>
            <a:pPr lvl="0" indent="12700"/>
            <a:r>
              <a:rPr lang="ru-RU" dirty="0" smtClean="0">
                <a:latin typeface="Book Antiqua" pitchFamily="18" charset="0"/>
              </a:rPr>
              <a:t>связка;</a:t>
            </a:r>
          </a:p>
          <a:p>
            <a:pPr lvl="0" indent="12700"/>
            <a:r>
              <a:rPr lang="ru-RU" dirty="0" smtClean="0">
                <a:latin typeface="Book Antiqua" pitchFamily="18" charset="0"/>
              </a:rPr>
              <a:t>рабочая скорость;</a:t>
            </a:r>
          </a:p>
          <a:p>
            <a:pPr lvl="0" indent="12700"/>
            <a:r>
              <a:rPr lang="ru-RU" dirty="0" smtClean="0">
                <a:latin typeface="Book Antiqua" pitchFamily="18" charset="0"/>
              </a:rPr>
              <a:t>класс точности;</a:t>
            </a:r>
          </a:p>
          <a:p>
            <a:pPr lvl="0" indent="12700"/>
            <a:r>
              <a:rPr lang="ru-RU" dirty="0" smtClean="0">
                <a:latin typeface="Book Antiqua" pitchFamily="18" charset="0"/>
              </a:rPr>
              <a:t>класс неуравновешенности;</a:t>
            </a:r>
          </a:p>
          <a:p>
            <a:pPr lvl="0" indent="12700"/>
            <a:r>
              <a:rPr lang="ru-RU" dirty="0" smtClean="0">
                <a:latin typeface="Book Antiqua" pitchFamily="18" charset="0"/>
              </a:rPr>
              <a:t>ГОСТ.</a:t>
            </a:r>
          </a:p>
          <a:p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1711"/>
          <a:stretch>
            <a:fillRect/>
          </a:stretch>
        </p:blipFill>
        <p:spPr bwMode="auto">
          <a:xfrm>
            <a:off x="611560" y="476672"/>
            <a:ext cx="827143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412776"/>
            <a:ext cx="8280920" cy="4467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Autofit/>
          </a:bodyPr>
          <a:lstStyle/>
          <a:p>
            <a:r>
              <a:rPr lang="ru-RU" sz="2400" dirty="0" smtClean="0">
                <a:latin typeface="Book Antiqua" pitchFamily="18" charset="0"/>
              </a:rPr>
              <a:t>Пример условного обозначения абразивного инструмента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536" y="692696"/>
          <a:ext cx="8229600" cy="596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0520"/>
                <a:gridCol w="3549080"/>
              </a:tblGrid>
              <a:tr h="499768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Характеристика инструмента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Условное обозначение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19792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Круг шлифовальный типа ПП с размерами 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×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×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, мм, </a:t>
                      </a:r>
                      <a:endParaRPr lang="ru-RU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из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белого электрокорунда марки 24А, </a:t>
                      </a:r>
                      <a:endParaRPr lang="ru-RU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зернистостью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10-П, </a:t>
                      </a:r>
                      <a:endParaRPr lang="ru-RU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степенью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твердости С2, </a:t>
                      </a:r>
                      <a:endParaRPr lang="ru-RU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со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структурой №7, </a:t>
                      </a:r>
                      <a:endParaRPr lang="ru-RU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на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керамической связке К5, </a:t>
                      </a:r>
                      <a:endParaRPr lang="ru-RU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с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рабочей скоростью 35 м/с, класса точности А, </a:t>
                      </a:r>
                      <a:endParaRPr lang="ru-RU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1-го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класса неуравновешенности, </a:t>
                      </a:r>
                      <a:endParaRPr lang="ru-RU" sz="2400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Calibri"/>
                          <a:cs typeface="Times New Roman"/>
                        </a:rPr>
                        <a:t>ГОСТ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2424-83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ПП 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×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H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×</a:t>
                      </a: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d 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24А 10-П С2 7 К5 35м/с А  1кл. ГОСТ 2424-83 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90000"/>
          </a:bodyPr>
          <a:lstStyle/>
          <a:p>
            <a:pPr lvl="0" algn="l"/>
            <a:r>
              <a:rPr lang="ru-RU" sz="2800" dirty="0" smtClean="0">
                <a:latin typeface="Book Antiqua" pitchFamily="18" charset="0"/>
              </a:rPr>
              <a:t/>
            </a:r>
            <a:br>
              <a:rPr lang="ru-RU" sz="2800" dirty="0" smtClean="0">
                <a:latin typeface="Book Antiqua" pitchFamily="18" charset="0"/>
              </a:rPr>
            </a:b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smtClean="0">
                <a:latin typeface="Book Antiqua" pitchFamily="18" charset="0"/>
              </a:rPr>
              <a:t>1. Какие материалы  называются абразивными? </a:t>
            </a:r>
            <a:br>
              <a:rPr lang="ru-RU" sz="2800" dirty="0" smtClean="0">
                <a:latin typeface="Book Antiqua" pitchFamily="18" charset="0"/>
              </a:rPr>
            </a:br>
            <a:r>
              <a:rPr lang="ru-RU" sz="2800" dirty="0" smtClean="0">
                <a:latin typeface="Book Antiqua" pitchFamily="18" charset="0"/>
              </a:rPr>
              <a:t>2. Какие </a:t>
            </a:r>
            <a:r>
              <a:rPr lang="ru-RU" sz="2800" dirty="0" smtClean="0">
                <a:latin typeface="Book Antiqua" pitchFamily="18" charset="0"/>
              </a:rPr>
              <a:t>абразивные материалы относятся к естественным?</a:t>
            </a:r>
            <a:br>
              <a:rPr lang="ru-RU" sz="2800" dirty="0" smtClean="0">
                <a:latin typeface="Book Antiqua" pitchFamily="18" charset="0"/>
              </a:rPr>
            </a:br>
            <a:r>
              <a:rPr lang="ru-RU" sz="2800" dirty="0" smtClean="0">
                <a:latin typeface="Book Antiqua" pitchFamily="18" charset="0"/>
              </a:rPr>
              <a:t>3. Какие </a:t>
            </a:r>
            <a:r>
              <a:rPr lang="ru-RU" sz="2800" dirty="0" smtClean="0">
                <a:latin typeface="Book Antiqua" pitchFamily="18" charset="0"/>
              </a:rPr>
              <a:t>абразивные материалы относятся к искусственным</a:t>
            </a:r>
            <a:r>
              <a:rPr lang="ru-RU" sz="2800" dirty="0" smtClean="0">
                <a:latin typeface="Book Antiqua" pitchFamily="18" charset="0"/>
              </a:rPr>
              <a:t>?</a:t>
            </a:r>
            <a:br>
              <a:rPr lang="ru-RU" sz="2800" dirty="0" smtClean="0">
                <a:latin typeface="Book Antiqua" pitchFamily="18" charset="0"/>
              </a:rPr>
            </a:br>
            <a:r>
              <a:rPr lang="ru-RU" sz="2800" dirty="0" smtClean="0">
                <a:latin typeface="Book Antiqua" pitchFamily="18" charset="0"/>
              </a:rPr>
              <a:t>4. Какими свойствами обладают </a:t>
            </a:r>
            <a:r>
              <a:rPr lang="ru-RU" sz="2800" dirty="0" smtClean="0">
                <a:latin typeface="Book Antiqua" pitchFamily="18" charset="0"/>
              </a:rPr>
              <a:t>абразивные </a:t>
            </a:r>
            <a:r>
              <a:rPr lang="ru-RU" sz="2800" dirty="0" smtClean="0">
                <a:latin typeface="Book Antiqua" pitchFamily="18" charset="0"/>
              </a:rPr>
              <a:t>материалы?</a:t>
            </a:r>
            <a:br>
              <a:rPr lang="ru-RU" sz="2800" dirty="0" smtClean="0">
                <a:latin typeface="Book Antiqua" pitchFamily="18" charset="0"/>
              </a:rPr>
            </a:br>
            <a:r>
              <a:rPr lang="ru-RU" sz="2800" dirty="0" smtClean="0">
                <a:latin typeface="Book Antiqua" pitchFamily="18" charset="0"/>
              </a:rPr>
              <a:t> </a:t>
            </a:r>
            <a:r>
              <a:rPr lang="ru-RU" sz="2800" dirty="0" smtClean="0">
                <a:latin typeface="Book Antiqua" pitchFamily="18" charset="0"/>
              </a:rPr>
              <a:t>5. Какие характеристики относят к абразивным материалам? </a:t>
            </a:r>
            <a:r>
              <a:rPr lang="ru-RU" sz="2800" dirty="0" smtClean="0">
                <a:latin typeface="Book Antiqua" pitchFamily="18" charset="0"/>
              </a:rPr>
              <a:t/>
            </a:r>
            <a:br>
              <a:rPr lang="ru-RU" sz="2800" dirty="0" smtClean="0">
                <a:latin typeface="Book Antiqua" pitchFamily="18" charset="0"/>
              </a:rPr>
            </a:br>
            <a:r>
              <a:rPr lang="ru-RU" sz="2800" smtClean="0">
                <a:latin typeface="Book Antiqua" pitchFamily="18" charset="0"/>
              </a:rPr>
              <a:t>6. Какие </a:t>
            </a:r>
            <a:r>
              <a:rPr lang="ru-RU" sz="2800" dirty="0" smtClean="0">
                <a:latin typeface="Book Antiqua" pitchFamily="18" charset="0"/>
              </a:rPr>
              <a:t>характеристики рассматривают у шлифовальных кругов?</a:t>
            </a:r>
            <a:br>
              <a:rPr lang="ru-RU" sz="2800" dirty="0" smtClean="0">
                <a:latin typeface="Book Antiqua" pitchFamily="18" charset="0"/>
              </a:rPr>
            </a:br>
            <a:endParaRPr lang="ru-RU" sz="2800" dirty="0">
              <a:latin typeface="Book Antiqua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03848" y="404664"/>
            <a:ext cx="40110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Book Antiqua" pitchFamily="18" charset="0"/>
              </a:rPr>
              <a:t>Контрольные вопросы</a:t>
            </a:r>
            <a:endParaRPr lang="ru-RU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472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Book Antiqua" pitchFamily="18" charset="0"/>
              </a:rPr>
              <a:t>Домашнее задание</a:t>
            </a:r>
            <a:br>
              <a:rPr lang="ru-RU" sz="2800" dirty="0" smtClean="0">
                <a:latin typeface="Book Antiqua" pitchFamily="18" charset="0"/>
              </a:rPr>
            </a:br>
            <a:r>
              <a:rPr lang="ru-RU" sz="2800" dirty="0" smtClean="0">
                <a:latin typeface="Book Antiqua" pitchFamily="18" charset="0"/>
              </a:rPr>
              <a:t> 1 Аршинов В.А., Алексеев Г.А.  Резание металлов и режущий инструмент - М., 1976 с. 410-415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Book Antiqua" pitchFamily="18" charset="0"/>
              </a:rPr>
              <a:t>Литература</a:t>
            </a:r>
            <a:r>
              <a:rPr lang="ru-RU" sz="2800" dirty="0" smtClean="0">
                <a:latin typeface="Book Antiqua" pitchFamily="18" charset="0"/>
              </a:rPr>
              <a:t/>
            </a:r>
            <a:br>
              <a:rPr lang="ru-RU" sz="2800" dirty="0" smtClean="0">
                <a:latin typeface="Book Antiqua" pitchFamily="18" charset="0"/>
              </a:rPr>
            </a:br>
            <a:r>
              <a:rPr lang="ru-RU" sz="2800" b="1" dirty="0" smtClean="0">
                <a:latin typeface="Book Antiqua" pitchFamily="18" charset="0"/>
              </a:rPr>
              <a:t> </a:t>
            </a:r>
            <a:r>
              <a:rPr lang="ru-RU" sz="2800" dirty="0" smtClean="0">
                <a:latin typeface="Book Antiqua" pitchFamily="18" charset="0"/>
              </a:rPr>
              <a:t/>
            </a:r>
            <a:br>
              <a:rPr lang="ru-RU" sz="2800" dirty="0" smtClean="0">
                <a:latin typeface="Book Antiqua" pitchFamily="18" charset="0"/>
              </a:rPr>
            </a:br>
            <a:r>
              <a:rPr lang="ru-RU" sz="2800" dirty="0" smtClean="0">
                <a:latin typeface="Book Antiqua" pitchFamily="18" charset="0"/>
              </a:rPr>
              <a:t>1 Никифоров В.М. Технология металлов и конструкционные материалы.  – М.: Машиностроение, 2012</a:t>
            </a:r>
            <a:br>
              <a:rPr lang="ru-RU" sz="2800" dirty="0" smtClean="0">
                <a:latin typeface="Book Antiqua" pitchFamily="18" charset="0"/>
              </a:rPr>
            </a:br>
            <a:r>
              <a:rPr lang="ru-RU" sz="2800" dirty="0" smtClean="0">
                <a:latin typeface="Book Antiqua" pitchFamily="18" charset="0"/>
              </a:rPr>
              <a:t>2 </a:t>
            </a:r>
            <a:r>
              <a:rPr lang="ru-RU" sz="2800" dirty="0" err="1" smtClean="0">
                <a:latin typeface="Book Antiqua" pitchFamily="18" charset="0"/>
              </a:rPr>
              <a:t>Гоцеридзе</a:t>
            </a:r>
            <a:r>
              <a:rPr lang="ru-RU" sz="2800" dirty="0" smtClean="0">
                <a:latin typeface="Book Antiqua" pitchFamily="18" charset="0"/>
              </a:rPr>
              <a:t> Р.М. Процессы формообразования и инструменты – М., 2014 </a:t>
            </a:r>
            <a:br>
              <a:rPr lang="ru-RU" sz="2800" dirty="0" smtClean="0">
                <a:latin typeface="Book Antiqua" pitchFamily="18" charset="0"/>
              </a:rPr>
            </a:br>
            <a:r>
              <a:rPr lang="ru-RU" sz="2800" dirty="0" smtClean="0">
                <a:latin typeface="Book Antiqua" pitchFamily="18" charset="0"/>
              </a:rPr>
              <a:t> </a:t>
            </a:r>
            <a:br>
              <a:rPr lang="ru-RU" sz="2800" dirty="0" smtClean="0">
                <a:latin typeface="Book Antiqua" pitchFamily="18" charset="0"/>
              </a:rPr>
            </a:br>
            <a:r>
              <a:rPr lang="ru-RU" sz="2800" b="1" smtClean="0">
                <a:latin typeface="Book Antiqua" pitchFamily="18" charset="0"/>
              </a:rPr>
              <a:t>Дополнительная литература</a:t>
            </a:r>
            <a:br>
              <a:rPr lang="ru-RU" sz="2800" b="1" smtClean="0">
                <a:latin typeface="Book Antiqua" pitchFamily="18" charset="0"/>
              </a:rPr>
            </a:br>
            <a:r>
              <a:rPr lang="ru-RU" sz="2800" dirty="0" smtClean="0">
                <a:latin typeface="Book Antiqua" pitchFamily="18" charset="0"/>
              </a:rPr>
              <a:t/>
            </a:r>
            <a:br>
              <a:rPr lang="ru-RU" sz="2800" dirty="0" smtClean="0">
                <a:latin typeface="Book Antiqua" pitchFamily="18" charset="0"/>
              </a:rPr>
            </a:br>
            <a:r>
              <a:rPr lang="ru-RU" sz="2800" dirty="0" smtClean="0">
                <a:latin typeface="Book Antiqua" pitchFamily="18" charset="0"/>
              </a:rPr>
              <a:t>1 Аршинов В.А., Алексеев Г.А.  Резание металлов и режущий инструмент - М., 1976</a:t>
            </a:r>
            <a:br>
              <a:rPr lang="ru-RU" sz="2800" dirty="0" smtClean="0">
                <a:latin typeface="Book Antiqua" pitchFamily="18" charset="0"/>
              </a:rPr>
            </a:br>
            <a:endParaRPr lang="ru-RU" sz="2800" dirty="0">
              <a:latin typeface="Book Antiqu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/>
          <a:lstStyle/>
          <a:p>
            <a:r>
              <a:rPr lang="ru-RU" b="1" i="1" baseline="0" dirty="0" smtClean="0">
                <a:latin typeface="Book Antiqua" pitchFamily="18" charset="0"/>
              </a:rPr>
              <a:t>Абразивные материалы </a:t>
            </a:r>
            <a:endParaRPr lang="ru-RU" baseline="0" dirty="0"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136904" cy="3312368"/>
          </a:xfrm>
        </p:spPr>
        <p:txBody>
          <a:bodyPr>
            <a:normAutofit/>
          </a:bodyPr>
          <a:lstStyle/>
          <a:p>
            <a:r>
              <a:rPr lang="ru-RU" baseline="0" dirty="0" smtClean="0">
                <a:solidFill>
                  <a:schemeClr val="tx1"/>
                </a:solidFill>
                <a:latin typeface="Book Antiqua" pitchFamily="18" charset="0"/>
              </a:rPr>
              <a:t>Абразивный материал – это естественный или искусственный материал,</a:t>
            </a:r>
          </a:p>
          <a:p>
            <a:r>
              <a:rPr lang="ru-RU" baseline="0" dirty="0" smtClean="0">
                <a:solidFill>
                  <a:schemeClr val="tx1"/>
                </a:solidFill>
                <a:latin typeface="Book Antiqua" pitchFamily="18" charset="0"/>
              </a:rPr>
              <a:t>преимущественно высокой твердости. </a:t>
            </a:r>
            <a:endParaRPr lang="ru-RU" baseline="0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aseline="0" dirty="0" smtClean="0">
                <a:latin typeface="Book Antiqua" pitchFamily="18" charset="0"/>
              </a:rPr>
              <a:t>Свойства абразивных материалов </a:t>
            </a:r>
            <a:endParaRPr lang="ru-RU" baseline="0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aseline="0" dirty="0" smtClean="0">
                <a:latin typeface="Book Antiqua" pitchFamily="18" charset="0"/>
              </a:rPr>
              <a:t>твердость, </a:t>
            </a:r>
          </a:p>
          <a:p>
            <a:r>
              <a:rPr lang="ru-RU" baseline="0" dirty="0" smtClean="0">
                <a:latin typeface="Book Antiqua" pitchFamily="18" charset="0"/>
              </a:rPr>
              <a:t>абразивная способность, </a:t>
            </a:r>
          </a:p>
          <a:p>
            <a:r>
              <a:rPr lang="ru-RU" baseline="0" dirty="0" smtClean="0">
                <a:latin typeface="Book Antiqua" pitchFamily="18" charset="0"/>
              </a:rPr>
              <a:t>прочность, </a:t>
            </a:r>
          </a:p>
          <a:p>
            <a:r>
              <a:rPr lang="ru-RU" baseline="0" dirty="0" smtClean="0">
                <a:latin typeface="Book Antiqua" pitchFamily="18" charset="0"/>
              </a:rPr>
              <a:t>износостойкость</a:t>
            </a:r>
            <a:endParaRPr lang="ru-RU" baseline="0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ru-RU" baseline="0" dirty="0" smtClean="0">
                <a:latin typeface="Book Antiqua" pitchFamily="18" charset="0"/>
              </a:rPr>
              <a:t>Классификация абразивных материалов</a:t>
            </a:r>
            <a:endParaRPr lang="ru-RU" baseline="0" dirty="0">
              <a:latin typeface="Book Antiqu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1844824"/>
            <a:ext cx="8352928" cy="3793976"/>
          </a:xfrm>
        </p:spPr>
        <p:txBody>
          <a:bodyPr>
            <a:normAutofit fontScale="92500" lnSpcReduction="10000"/>
          </a:bodyPr>
          <a:lstStyle/>
          <a:p>
            <a:r>
              <a:rPr lang="ru-RU" b="1" baseline="0" dirty="0" smtClean="0">
                <a:solidFill>
                  <a:schemeClr val="tx1"/>
                </a:solidFill>
                <a:latin typeface="Book Antiqua" pitchFamily="18" charset="0"/>
              </a:rPr>
              <a:t>Естественные</a:t>
            </a:r>
            <a:r>
              <a:rPr lang="ru-RU" baseline="0" dirty="0" smtClean="0">
                <a:solidFill>
                  <a:schemeClr val="tx1"/>
                </a:solidFill>
                <a:latin typeface="Book Antiqua" pitchFamily="18" charset="0"/>
              </a:rPr>
              <a:t> :алмаз, кварц, корунд, наждак, кремень, гранит.  </a:t>
            </a:r>
          </a:p>
          <a:p>
            <a:r>
              <a:rPr lang="ru-RU" b="1" baseline="0" dirty="0" smtClean="0">
                <a:solidFill>
                  <a:schemeClr val="tx1"/>
                </a:solidFill>
                <a:latin typeface="Book Antiqua" pitchFamily="18" charset="0"/>
              </a:rPr>
              <a:t>Искусственные</a:t>
            </a:r>
            <a:r>
              <a:rPr lang="ru-RU" baseline="0" dirty="0" smtClean="0">
                <a:solidFill>
                  <a:schemeClr val="tx1"/>
                </a:solidFill>
                <a:latin typeface="Book Antiqua" pitchFamily="18" charset="0"/>
              </a:rPr>
              <a:t> – нормальный электрокорунд, хромистый электрокорунд, титанистый электрокорунд, </a:t>
            </a:r>
            <a:r>
              <a:rPr lang="ru-RU" baseline="0" dirty="0" err="1" smtClean="0">
                <a:solidFill>
                  <a:schemeClr val="tx1"/>
                </a:solidFill>
                <a:latin typeface="Book Antiqua" pitchFamily="18" charset="0"/>
              </a:rPr>
              <a:t>монокорунд</a:t>
            </a:r>
            <a:r>
              <a:rPr lang="ru-RU" baseline="0" dirty="0" smtClean="0">
                <a:solidFill>
                  <a:schemeClr val="tx1"/>
                </a:solidFill>
                <a:latin typeface="Book Antiqua" pitchFamily="18" charset="0"/>
              </a:rPr>
              <a:t>, зеленый и черный карбид кремния, карбид бора, синтетические алмазы, кубический нитрат бора, и другие.</a:t>
            </a:r>
            <a:endParaRPr lang="ru-RU" baseline="0" dirty="0">
              <a:solidFill>
                <a:schemeClr val="tx1"/>
              </a:solidFill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tse1.mm.bing.net/th?id=OIP.M79a1d31937e0a90b00c6fd7fdf413b2bH0&amp;w=127&amp;h=105&amp;c=7&amp;rs=1&amp;qlt=90&amp;pid=3.1&amp;rm=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764704"/>
            <a:ext cx="2612862" cy="216024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1520" y="2852936"/>
            <a:ext cx="12394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Book Antiqua" pitchFamily="18" charset="0"/>
              </a:rPr>
              <a:t>Кварц</a:t>
            </a:r>
            <a:endParaRPr lang="ru-RU" sz="2800" dirty="0">
              <a:latin typeface="Book Antiqua" pitchFamily="18" charset="0"/>
            </a:endParaRPr>
          </a:p>
        </p:txBody>
      </p:sp>
      <p:pic>
        <p:nvPicPr>
          <p:cNvPr id="1028" name="Picture 4" descr="http://tse1.mm.bing.net/th?id=OIP.Mf70773b68de39bbb319e7cead6f16d3bH0&amp;w=141&amp;h=105&amp;c=7&amp;rs=1&amp;qlt=90&amp;pid=3.1&amp;rm=2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43808" y="764704"/>
            <a:ext cx="2900894" cy="2160240"/>
          </a:xfrm>
          <a:prstGeom prst="rect">
            <a:avLst/>
          </a:prstGeom>
          <a:noFill/>
        </p:spPr>
      </p:pic>
      <p:pic>
        <p:nvPicPr>
          <p:cNvPr id="1030" name="Picture 6" descr="http://tse1.mm.bing.net/th?id=OIP.Md2ba7bbdfb2d1a4cd0fc9f103f7e96b5o0&amp;w=107&amp;h=105&amp;c=7&amp;rs=1&amp;qlt=90&amp;pid=3.1&amp;rm=2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724128" y="764704"/>
            <a:ext cx="2201387" cy="2160240"/>
          </a:xfrm>
          <a:prstGeom prst="rect">
            <a:avLst/>
          </a:prstGeom>
          <a:noFill/>
        </p:spPr>
      </p:pic>
      <p:pic>
        <p:nvPicPr>
          <p:cNvPr id="1032" name="Picture 8" descr="http://tse1.mm.bing.net/th?id=OIP.Mb2f33fa84c3f0ebeec85764a0fa2dfc1H0&amp;w=110&amp;h=108&amp;c=7&amp;rs=1&amp;qlt=90&amp;pid=3.1&amp;rm=2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3528" y="3501008"/>
            <a:ext cx="2520280" cy="247445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323528" y="6165304"/>
            <a:ext cx="1487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Book Antiqua" pitchFamily="18" charset="0"/>
              </a:rPr>
              <a:t>Корунд</a:t>
            </a:r>
            <a:endParaRPr lang="ru-RU" sz="2800" dirty="0">
              <a:latin typeface="Book Antiqua" pitchFamily="18" charset="0"/>
            </a:endParaRPr>
          </a:p>
        </p:txBody>
      </p:sp>
      <p:pic>
        <p:nvPicPr>
          <p:cNvPr id="1034" name="Picture 10" descr="http://tse1.mm.bing.net/th?id=OIP.Mdb0a6ed944e019241a8939a17c73d619o0&amp;w=102&amp;h=108&amp;c=7&amp;rs=1&amp;qlt=90&amp;pid=3.1&amp;rm=2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843806" y="3501008"/>
            <a:ext cx="2376265" cy="2516048"/>
          </a:xfrm>
          <a:prstGeom prst="rect">
            <a:avLst/>
          </a:prstGeom>
          <a:noFill/>
        </p:spPr>
      </p:pic>
      <p:pic>
        <p:nvPicPr>
          <p:cNvPr id="1036" name="Picture 12" descr="http://tse1.mm.bing.net/th?id=OIP.M6dada16226c1c0c8a8802e77b158b1d5o0&amp;w=77&amp;h=108&amp;c=7&amp;rs=1&amp;qlt=90&amp;pid=3.1&amp;rm=2">
            <a:hlinkClick r:id="rId12"/>
          </p:cNvPr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220072" y="3501008"/>
            <a:ext cx="1800200" cy="2524958"/>
          </a:xfrm>
          <a:prstGeom prst="rect">
            <a:avLst/>
          </a:prstGeom>
          <a:noFill/>
        </p:spPr>
      </p:pic>
      <p:pic>
        <p:nvPicPr>
          <p:cNvPr id="1038" name="Picture 14" descr="http://tse1.mm.bing.net/th?id=OIP.Mee969b81a40cae4ba4545a0c18eb9e78H0&amp;w=132&amp;h=100&amp;c=7&amp;rs=1&amp;qlt=90&amp;pid=3.1&amp;rm=2">
            <a:hlinkClick r:id="rId14"/>
          </p:cNvPr>
          <p:cNvPicPr>
            <a:picLocks noChangeAspect="1" noChangeArrowheads="1"/>
          </p:cNvPicPr>
          <p:nvPr/>
        </p:nvPicPr>
        <p:blipFill>
          <a:blip r:embed="rId15" cstate="print"/>
          <a:srcRect l="25974" r="13420"/>
          <a:stretch>
            <a:fillRect/>
          </a:stretch>
        </p:blipFill>
        <p:spPr bwMode="auto">
          <a:xfrm>
            <a:off x="7020272" y="3501008"/>
            <a:ext cx="2123728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3284984"/>
            <a:ext cx="943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Наждак</a:t>
            </a:r>
            <a:endParaRPr lang="ru-RU" dirty="0"/>
          </a:p>
        </p:txBody>
      </p:sp>
      <p:pic>
        <p:nvPicPr>
          <p:cNvPr id="32774" name="Picture 6" descr="Кристаллический сланец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88640"/>
            <a:ext cx="3810000" cy="2857500"/>
          </a:xfrm>
          <a:prstGeom prst="rect">
            <a:avLst/>
          </a:prstGeom>
          <a:noFill/>
        </p:spPr>
      </p:pic>
      <p:pic>
        <p:nvPicPr>
          <p:cNvPr id="32776" name="Picture 8" descr="Гнейс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9951" y="188640"/>
            <a:ext cx="4220249" cy="2880320"/>
          </a:xfrm>
          <a:prstGeom prst="rect">
            <a:avLst/>
          </a:prstGeom>
          <a:noFill/>
        </p:spPr>
      </p:pic>
      <p:pic>
        <p:nvPicPr>
          <p:cNvPr id="32778" name="Picture 10" descr="http://tse4.mm.bing.net/th?id=OIP.Mfc33b66f28f935ecb447724be339dcddo0&amp;w=230&amp;h=170&amp;rs=1&amp;pcl=dddddd&amp;pid=1.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3861048"/>
            <a:ext cx="2190750" cy="161925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827584" y="594928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Кремень</a:t>
            </a:r>
            <a:endParaRPr lang="ru-RU" dirty="0"/>
          </a:p>
        </p:txBody>
      </p:sp>
      <p:pic>
        <p:nvPicPr>
          <p:cNvPr id="32780" name="Picture 12" descr="http://tse2.mm.bing.net/th?id=OIP.M359c1f0f73fc124da7ef48e22803d45do0&amp;w=230&amp;h=170&amp;rs=1&amp;pcl=dddddd&amp;pid=1.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83768" y="3861048"/>
            <a:ext cx="2190750" cy="1619251"/>
          </a:xfrm>
          <a:prstGeom prst="rect">
            <a:avLst/>
          </a:prstGeom>
          <a:noFill/>
        </p:spPr>
      </p:pic>
      <p:pic>
        <p:nvPicPr>
          <p:cNvPr id="32782" name="Picture 14" descr="http://tse1.mm.bing.net/th?id=OIP.M5f510a7545771fec4548618c64644cb8o0&amp;w=230&amp;h=170&amp;rs=1&amp;pcl=dddddd&amp;pid=1.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44008" y="3861048"/>
            <a:ext cx="2190750" cy="1619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http://tse1.mm.bing.net/th?id=OIP.Ma075f5c5ac197de0eba568817e8318f3o0&amp;w=138&amp;h=105&amp;c=7&amp;rs=1&amp;qlt=90&amp;pid=3.1&amp;rm=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7" y="476672"/>
            <a:ext cx="3028451" cy="230425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683568" y="2852936"/>
            <a:ext cx="14029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latin typeface="Book Antiqua" pitchFamily="18" charset="0"/>
              </a:rPr>
              <a:t>Гранит</a:t>
            </a:r>
            <a:endParaRPr lang="ru-RU" sz="2800" dirty="0">
              <a:latin typeface="Book Antiqua" pitchFamily="18" charset="0"/>
            </a:endParaRPr>
          </a:p>
        </p:txBody>
      </p:sp>
      <p:pic>
        <p:nvPicPr>
          <p:cNvPr id="33796" name="Picture 4" descr="http://tse1.mm.bing.net/th?id=OIP.M72bada509db11043a0b331cf4b072f6do0&amp;w=230&amp;h=170&amp;rs=1&amp;pcl=dddddd&amp;pid=1.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476672"/>
            <a:ext cx="3020098" cy="2232248"/>
          </a:xfrm>
          <a:prstGeom prst="rect">
            <a:avLst/>
          </a:prstGeom>
          <a:noFill/>
        </p:spPr>
      </p:pic>
      <p:pic>
        <p:nvPicPr>
          <p:cNvPr id="33798" name="Picture 6" descr="http://tse4.mm.bing.net/th?id=OIP.M626b07d93b3c08964bdc3c8ae8da47eco0&amp;w=230&amp;h=170&amp;rs=1&amp;pcl=dddddd&amp;pid=1.1"/>
          <p:cNvPicPr>
            <a:picLocks noChangeAspect="1" noChangeArrowheads="1"/>
          </p:cNvPicPr>
          <p:nvPr/>
        </p:nvPicPr>
        <p:blipFill>
          <a:blip r:embed="rId5" cstate="print"/>
          <a:srcRect l="14306" r="14165"/>
          <a:stretch>
            <a:fillRect/>
          </a:stretch>
        </p:blipFill>
        <p:spPr bwMode="auto">
          <a:xfrm>
            <a:off x="6660232" y="476672"/>
            <a:ext cx="2160240" cy="22322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i="1" dirty="0" smtClean="0">
                <a:latin typeface="Book Antiqua" pitchFamily="18" charset="0"/>
              </a:rPr>
              <a:t>Алмаз естественный (А)</a:t>
            </a:r>
            <a:endParaRPr lang="ru-RU" dirty="0">
              <a:latin typeface="Book Antiqu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32859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indent="22225">
              <a:buNone/>
            </a:pPr>
            <a:r>
              <a:rPr lang="ru-RU" dirty="0" smtClean="0">
                <a:latin typeface="Book Antiqua" pitchFamily="18" charset="0"/>
              </a:rPr>
              <a:t>представляет собой разновидность углеродов,</a:t>
            </a:r>
          </a:p>
          <a:p>
            <a:pPr indent="22225">
              <a:buNone/>
            </a:pPr>
            <a:r>
              <a:rPr lang="ru-RU" dirty="0" smtClean="0">
                <a:latin typeface="Book Antiqua" pitchFamily="18" charset="0"/>
              </a:rPr>
              <a:t>обладает наивысшей твердостью из всех известных естественных и искусственных  абразивных материалов, но хрупок. Естественные алмазы содержат наибольшее количество (от 0.02% до 4.8%) примесей окислов алюминия, железа, кальция, кремния, марганца, титана и др. Алмазы, непригодные для изготовления украшений</a:t>
            </a:r>
          </a:p>
          <a:p>
            <a:pPr indent="22225">
              <a:buNone/>
            </a:pPr>
            <a:r>
              <a:rPr lang="ru-RU" dirty="0" smtClean="0">
                <a:latin typeface="Book Antiqua" pitchFamily="18" charset="0"/>
              </a:rPr>
              <a:t>называют техническими и используют для шлифования металлов. Массу алмаза</a:t>
            </a:r>
          </a:p>
          <a:p>
            <a:pPr indent="22225">
              <a:buNone/>
            </a:pPr>
            <a:r>
              <a:rPr lang="ru-RU" dirty="0" smtClean="0">
                <a:latin typeface="Book Antiqua" pitchFamily="18" charset="0"/>
              </a:rPr>
              <a:t>измеряют в граммах и каратах: 1 кар = 0,2 г.</a:t>
            </a:r>
          </a:p>
          <a:p>
            <a:endParaRPr lang="ru-RU" dirty="0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709</Words>
  <Application>Microsoft Office PowerPoint</Application>
  <PresentationFormat>Экран (4:3)</PresentationFormat>
  <Paragraphs>91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Абразивные инструменты</vt:lpstr>
      <vt:lpstr>ЦЕЛЬ: - дать понятие абразивным материалам; -изучить свойства абразивных материалов, применяемых для изготовления абразивных инструментов; - дать классификацию абразивным материалам; - изучить формы абразивных инструментов; - научиться обозначать абразивные инструменты  </vt:lpstr>
      <vt:lpstr>Абразивные материалы </vt:lpstr>
      <vt:lpstr>Свойства абразивных материалов </vt:lpstr>
      <vt:lpstr>Классификация абразивных материалов</vt:lpstr>
      <vt:lpstr>Слайд 6</vt:lpstr>
      <vt:lpstr>Слайд 7</vt:lpstr>
      <vt:lpstr>Слайд 8</vt:lpstr>
      <vt:lpstr>Алмаз естественный (А)</vt:lpstr>
      <vt:lpstr>Алмаз синтетический (АС).</vt:lpstr>
      <vt:lpstr>Электрокорунды</vt:lpstr>
      <vt:lpstr>Легированные электрокорунды</vt:lpstr>
      <vt:lpstr>Карбид кремния</vt:lpstr>
      <vt:lpstr>Карбид бора (КБ)</vt:lpstr>
      <vt:lpstr>Зернистость </vt:lpstr>
      <vt:lpstr>Связка шлифовального круга                 Связка – вещество или совокупность веществ, применяемых для закрепления зерен в инструменте. Связки делят на неорганические и органические. К неоргани-ческим связкам относят керамическую, силикатную и магнезиальную; к органическим - бакелитовую и вулканитовую. Наибольшее применение имеют керамические, бакелитовые и вулканитовые связки.</vt:lpstr>
      <vt:lpstr>Твердость абразивного инструмента              Твердость абразивного инструмента – величина, характеризующая его свойство сопротивляться нарушению сцепления между зернами и связкой при сохранении характеристик инструмента в пределах установленных норм.  Твердость инструмента определяется способностью связки удерживать абразивные зерна. Шлифовальные инструменты выпускают 18 различных твердостей от ВМ1 до ЧТ2, условно обозначаемых номерами от 0 до 17. </vt:lpstr>
      <vt:lpstr>Структура Процентное содержание абразивных зерен, связки и пор составляет структуру абразивного инструмента. По структуре инструмент подразделяют на 12 групп, которым присваивают номера от №1 до №12. </vt:lpstr>
      <vt:lpstr>Форма шлифовальных кругов          Шлифовальные круги изготавливают различных форм. Наибольшее применение находят плоские круги прямого профиля (ПП). Их применяют для круглого, наружного и внутреннего шлифования, плоского шлифования периферией круга, заточки инструмента и ручного обдирочного шлифования.</vt:lpstr>
      <vt:lpstr>Структура обозначения шлифовального круга</vt:lpstr>
      <vt:lpstr>Слайд 21</vt:lpstr>
      <vt:lpstr>Пример условного обозначения абразивного инструмента </vt:lpstr>
      <vt:lpstr>  1. Какие материалы  называются абразивными?  2. Какие абразивные материалы относятся к естественным? 3. Какие абразивные материалы относятся к искусственным? 4. Какими свойствами обладают абразивные материалы?  5. Какие характеристики относят к абразивным материалам?  6. Какие характеристики рассматривают у шлифовальных кругов? </vt:lpstr>
      <vt:lpstr>Домашнее задание  1 Аршинов В.А., Алексеев Г.А.  Резание металлов и режущий инструмент - М., 1976 с. 410-415 </vt:lpstr>
      <vt:lpstr>Литература   1 Никифоров В.М. Технология металлов и конструкционные материалы.  – М.: Машиностроение, 2012 2 Гоцеридзе Р.М. Процессы формообразования и инструменты – М., 2014    Дополнительная литература  1 Аршинов В.А., Алексеев Г.А.  Резание металлов и режущий инструмент - М., 1976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tumenzeva</cp:lastModifiedBy>
  <cp:revision>16</cp:revision>
  <dcterms:modified xsi:type="dcterms:W3CDTF">2018-10-11T10:39:47Z</dcterms:modified>
</cp:coreProperties>
</file>