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282" r:id="rId4"/>
    <p:sldId id="257" r:id="rId5"/>
    <p:sldId id="258" r:id="rId6"/>
    <p:sldId id="283" r:id="rId7"/>
    <p:sldId id="259" r:id="rId8"/>
    <p:sldId id="260" r:id="rId9"/>
    <p:sldId id="284" r:id="rId10"/>
    <p:sldId id="270" r:id="rId11"/>
    <p:sldId id="271" r:id="rId12"/>
    <p:sldId id="272" r:id="rId13"/>
    <p:sldId id="261" r:id="rId14"/>
    <p:sldId id="273" r:id="rId15"/>
    <p:sldId id="274" r:id="rId16"/>
    <p:sldId id="275" r:id="rId17"/>
    <p:sldId id="263" r:id="rId18"/>
    <p:sldId id="264" r:id="rId19"/>
    <p:sldId id="265" r:id="rId20"/>
    <p:sldId id="266" r:id="rId21"/>
    <p:sldId id="279" r:id="rId22"/>
    <p:sldId id="280" r:id="rId23"/>
    <p:sldId id="281" r:id="rId24"/>
    <p:sldId id="267" r:id="rId25"/>
    <p:sldId id="268" r:id="rId26"/>
    <p:sldId id="269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285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9889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931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381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2031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456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098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277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275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40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4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5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0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544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969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13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090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460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F09FAC-39D6-4FF6-AD62-6FE2949CE148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AAE5173-8967-42F5-8EF3-D9455BA5D5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98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773635" y="1642371"/>
            <a:ext cx="9755187" cy="27665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Лекция по теме: СОВРЕМЕННЫЕ ТЕНДЕНЦИИ В РЕКЛАМЕ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3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экстендер реклам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036" y="334066"/>
            <a:ext cx="7033964" cy="535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4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артинки по запросу экстендер реклам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6" y="71186"/>
            <a:ext cx="66675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экстендер реклам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534" y="2523565"/>
            <a:ext cx="5989773" cy="38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8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Картинки по запросу экстендер реклам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1" y="134832"/>
            <a:ext cx="5418070" cy="391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экстендер реклам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652" y="2239769"/>
            <a:ext cx="5956828" cy="39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40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3102" y="718457"/>
            <a:ext cx="10394707" cy="4937760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30000"/>
              </a:lnSpc>
            </a:pPr>
            <a:r>
              <a:rPr lang="ru-RU" sz="2400" dirty="0" err="1">
                <a:latin typeface="Arial Black" panose="020B0A04020102020204" pitchFamily="34" charset="0"/>
              </a:rPr>
              <a:t>Экстендеры</a:t>
            </a:r>
            <a:r>
              <a:rPr lang="ru-RU" sz="2400" dirty="0">
                <a:latin typeface="Arial Black" panose="020B0A04020102020204" pitchFamily="34" charset="0"/>
              </a:rPr>
              <a:t> могут быть и плоскими, и объемными. При этом стоит заметить, что объемность, </a:t>
            </a:r>
            <a:r>
              <a:rPr lang="ru-RU" sz="2400" dirty="0">
                <a:latin typeface="Arial Black" panose="020B0A04020102020204" pitchFamily="34" charset="0"/>
              </a:rPr>
              <a:t>дает преимущества при близком рассмотрении, но </a:t>
            </a:r>
            <a:r>
              <a:rPr lang="ru-RU" sz="2400" dirty="0">
                <a:latin typeface="Arial Black" panose="020B0A04020102020204" pitchFamily="34" charset="0"/>
              </a:rPr>
              <a:t>Из движущегося автомобиля она воспринимается </a:t>
            </a:r>
            <a:r>
              <a:rPr lang="ru-RU" sz="2400" dirty="0">
                <a:latin typeface="Arial Black" panose="020B0A04020102020204" pitchFamily="34" charset="0"/>
              </a:rPr>
              <a:t> как плоскость.</a:t>
            </a:r>
          </a:p>
          <a:p>
            <a:pPr algn="just">
              <a:lnSpc>
                <a:spcPct val="130000"/>
              </a:lnSpc>
            </a:pPr>
            <a:r>
              <a:rPr lang="ru-RU" sz="2400" dirty="0">
                <a:latin typeface="Arial Black" panose="020B0A04020102020204" pitchFamily="34" charset="0"/>
              </a:rPr>
              <a:t>При разработке </a:t>
            </a:r>
            <a:r>
              <a:rPr lang="ru-RU" sz="2400" dirty="0" err="1">
                <a:latin typeface="Arial Black" panose="020B0A04020102020204" pitchFamily="34" charset="0"/>
              </a:rPr>
              <a:t>экстендера</a:t>
            </a:r>
            <a:r>
              <a:rPr lang="ru-RU" sz="2400" dirty="0">
                <a:latin typeface="Arial Black" panose="020B0A04020102020204" pitchFamily="34" charset="0"/>
              </a:rPr>
              <a:t> следует помнить о некоторых технических тонкостях. Например, нельзя выносить </a:t>
            </a:r>
            <a:r>
              <a:rPr lang="ru-RU" sz="2400" dirty="0" err="1">
                <a:latin typeface="Arial Black" panose="020B0A04020102020204" pitchFamily="34" charset="0"/>
              </a:rPr>
              <a:t>экстендер</a:t>
            </a:r>
            <a:r>
              <a:rPr lang="ru-RU" sz="2400" dirty="0">
                <a:latin typeface="Arial Black" panose="020B0A04020102020204" pitchFamily="34" charset="0"/>
              </a:rPr>
              <a:t> более, чем на метр от бокового края конструкции в связи с близостью движущегося транспорта. Или, к примеру, следует учитывать ветровую нагрузку при попытке создать «</a:t>
            </a:r>
            <a:r>
              <a:rPr lang="ru-RU" sz="2400" dirty="0" err="1">
                <a:latin typeface="Arial Black" panose="020B0A04020102020204" pitchFamily="34" charset="0"/>
              </a:rPr>
              <a:t>суперэкстендер</a:t>
            </a:r>
            <a:r>
              <a:rPr lang="ru-RU" sz="2400" dirty="0">
                <a:latin typeface="Arial Black" panose="020B0A04020102020204" pitchFamily="34" charset="0"/>
              </a:rPr>
              <a:t>». В сущности, все эти вопросы находятся в ведении инженеров и непосредственного отношения к дизайну не </a:t>
            </a:r>
            <a:r>
              <a:rPr lang="ru-RU" sz="2400" dirty="0">
                <a:latin typeface="Arial Black" panose="020B0A04020102020204" pitchFamily="34" charset="0"/>
              </a:rPr>
              <a:t>имеют.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1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Картинки по запросу экстендер реклам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4" y="163158"/>
            <a:ext cx="57150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экстендер реклам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53" y="2403474"/>
            <a:ext cx="57150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26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Картинки по запросу экстендер реклам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"/>
          <a:stretch/>
        </p:blipFill>
        <p:spPr bwMode="auto">
          <a:xfrm>
            <a:off x="169816" y="169614"/>
            <a:ext cx="5898877" cy="477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экстендер реклам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94" y="2002402"/>
            <a:ext cx="5527798" cy="414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24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Картинки по запросу экстендер реклам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66" y="-300012"/>
            <a:ext cx="7090223" cy="472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экстендер реклам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478" y="2522200"/>
            <a:ext cx="5172075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28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6367"/>
            <a:ext cx="10396882" cy="1151965"/>
          </a:xfrm>
        </p:spPr>
        <p:txBody>
          <a:bodyPr/>
          <a:lstStyle/>
          <a:p>
            <a:pPr algn="ctr"/>
            <a:r>
              <a:rPr lang="ru-RU" dirty="0" smtClean="0"/>
              <a:t>Имитация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1428332"/>
            <a:ext cx="10394707" cy="4380930"/>
          </a:xfrm>
        </p:spPr>
        <p:txBody>
          <a:bodyPr>
            <a:normAutofit fontScale="85000" lnSpcReduction="10000"/>
          </a:bodyPr>
          <a:lstStyle/>
          <a:p>
            <a:pPr indent="671513" algn="just">
              <a:lnSpc>
                <a:spcPct val="130000"/>
              </a:lnSpc>
            </a:pPr>
            <a:r>
              <a:rPr lang="ru-RU" sz="2400" dirty="0">
                <a:latin typeface="Arial Black" panose="020B0A04020102020204" pitchFamily="34" charset="0"/>
              </a:rPr>
              <a:t>наружная </a:t>
            </a:r>
            <a:r>
              <a:rPr lang="ru-RU" sz="2400" dirty="0">
                <a:latin typeface="Arial Black" panose="020B0A04020102020204" pitchFamily="34" charset="0"/>
              </a:rPr>
              <a:t>реклама весьма специфична по своей сути. Причиной тому служат как сами конструкции, так и городская среда, в которой они находятся. С точки зрения креатива особенности </a:t>
            </a:r>
            <a:r>
              <a:rPr lang="ru-RU" sz="2400" dirty="0" err="1">
                <a:latin typeface="Arial Black" panose="020B0A04020102020204" pitchFamily="34" charset="0"/>
              </a:rPr>
              <a:t>рекламоносителя</a:t>
            </a:r>
            <a:r>
              <a:rPr lang="ru-RU" sz="2400" dirty="0">
                <a:latin typeface="Arial Black" panose="020B0A04020102020204" pitchFamily="34" charset="0"/>
              </a:rPr>
              <a:t> — это хороший повод для еще одного нестандартного подхода к дизайну в наружной рекламе. </a:t>
            </a:r>
            <a:endParaRPr lang="ru-RU" sz="2400" dirty="0">
              <a:latin typeface="Arial Black" panose="020B0A04020102020204" pitchFamily="34" charset="0"/>
            </a:endParaRPr>
          </a:p>
          <a:p>
            <a:pPr indent="671513" algn="just">
              <a:lnSpc>
                <a:spcPct val="130000"/>
              </a:lnSpc>
            </a:pPr>
            <a:r>
              <a:rPr lang="ru-RU" sz="2400" dirty="0">
                <a:latin typeface="Arial Black" panose="020B0A04020102020204" pitchFamily="34" charset="0"/>
              </a:rPr>
              <a:t>Использование </a:t>
            </a:r>
            <a:r>
              <a:rPr lang="ru-RU" sz="2400" dirty="0">
                <a:latin typeface="Arial Black" panose="020B0A04020102020204" pitchFamily="34" charset="0"/>
              </a:rPr>
              <a:t>этих особенностей </a:t>
            </a:r>
            <a:r>
              <a:rPr lang="ru-RU" sz="2400" dirty="0">
                <a:latin typeface="Arial Black" panose="020B0A04020102020204" pitchFamily="34" charset="0"/>
              </a:rPr>
              <a:t>(имитацией</a:t>
            </a:r>
            <a:r>
              <a:rPr lang="ru-RU" sz="2400" dirty="0">
                <a:latin typeface="Arial Black" panose="020B0A04020102020204" pitchFamily="34" charset="0"/>
              </a:rPr>
              <a:t>) дает плодотворную почву для реализации рекламных идей. </a:t>
            </a:r>
            <a:r>
              <a:rPr lang="ru-RU" sz="2400" dirty="0">
                <a:latin typeface="Arial Black" panose="020B0A04020102020204" pitchFamily="34" charset="0"/>
              </a:rPr>
              <a:t>креативную </a:t>
            </a:r>
            <a:r>
              <a:rPr lang="ru-RU" sz="2400" dirty="0">
                <a:latin typeface="Arial Black" panose="020B0A04020102020204" pitchFamily="34" charset="0"/>
              </a:rPr>
              <a:t>пользу можно извлекать не только из самих конструкций, но и из всего, что их окружает: начиная с людей и заканчивая непроверенными слухами.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8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>
                <a:latin typeface="Arial Black" panose="020B0A04020102020204" pitchFamily="34" charset="0"/>
              </a:rPr>
              <a:t>При разработке имитаций очень важно найти границу между реальностью и ее подобием, не воспроизвести обыденность, </a:t>
            </a:r>
            <a:r>
              <a:rPr lang="ru-RU" sz="2400" dirty="0">
                <a:latin typeface="Arial Black" panose="020B0A04020102020204" pitchFamily="34" charset="0"/>
              </a:rPr>
              <a:t> а </a:t>
            </a:r>
            <a:r>
              <a:rPr lang="ru-RU" sz="2400" dirty="0">
                <a:latin typeface="Arial Black" panose="020B0A04020102020204" pitchFamily="34" charset="0"/>
              </a:rPr>
              <a:t>обыграть ее. Только в этом случае можно будет рассчитывать на рекламный эффект.  Готовых решений или шаблонов в области имитации нет. Это творчество от начала и до конца. Каждый новый проект приходится начинать с нуля. Но при удачном исполнении полученный эффект с лихвой окупает все усилия. </a:t>
            </a:r>
          </a:p>
        </p:txBody>
      </p:sp>
    </p:spTree>
    <p:extLst>
      <p:ext uri="{BB962C8B-B14F-4D97-AF65-F5344CB8AC3E}">
        <p14:creationId xmlns:p14="http://schemas.microsoft.com/office/powerpoint/2010/main" val="44604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0040" y="312973"/>
            <a:ext cx="10394707" cy="331118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400" dirty="0">
                <a:latin typeface="Arial Black" panose="020B0A04020102020204" pitchFamily="34" charset="0"/>
              </a:rPr>
              <a:t>Одна из тем имитации — качество самих постеров или их сервисного обслуживания. Например, имитация оторвавшегося постера. На первый взгляд, такой вид рекламной поверхности — это недостаток, который мог бы негативно сказаться на восприятии рекламного сообщения, поскольку говорил бы о плохом качестве сервиса. Однако грамотно сделанный дизайн позволяет превратить все ожидаемые минусы в большой плюс: такая нестандартная игра с </a:t>
            </a:r>
            <a:r>
              <a:rPr lang="ru-RU" sz="2400" dirty="0" err="1">
                <a:latin typeface="Arial Black" panose="020B0A04020102020204" pitchFamily="34" charset="0"/>
              </a:rPr>
              <a:t>рекламоносителем</a:t>
            </a:r>
            <a:r>
              <a:rPr lang="ru-RU" sz="2400" dirty="0">
                <a:latin typeface="Arial Black" panose="020B0A04020102020204" pitchFamily="34" charset="0"/>
              </a:rPr>
              <a:t> выделяет сообщение на фоне конкурентов и не принижает достоинств владельцев конструкции.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4311" t="36519" r="21554" b="19017"/>
          <a:stretch/>
        </p:blipFill>
        <p:spPr>
          <a:xfrm>
            <a:off x="6756701" y="3043110"/>
            <a:ext cx="4441372" cy="325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12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Дисциплина «Технические средства и технология изготовления наружной рекламы»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Подготовила преподаватель </a:t>
            </a:r>
            <a:r>
              <a:rPr lang="ru-RU" dirty="0" err="1" smtClean="0">
                <a:latin typeface="Arial Black" panose="020B0A04020102020204" pitchFamily="34" charset="0"/>
              </a:rPr>
              <a:t>гапоу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кк</a:t>
            </a:r>
            <a:r>
              <a:rPr lang="ru-RU" dirty="0" smtClean="0">
                <a:latin typeface="Arial Black" panose="020B0A04020102020204" pitchFamily="34" charset="0"/>
              </a:rPr>
              <a:t> «новороссийский колледж строительства и экономики»</a:t>
            </a:r>
          </a:p>
          <a:p>
            <a:r>
              <a:rPr lang="ru-RU" dirty="0" err="1" smtClean="0">
                <a:latin typeface="Arial Black" panose="020B0A04020102020204" pitchFamily="34" charset="0"/>
              </a:rPr>
              <a:t>Мишанкина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лариса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геннадьевна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65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222069"/>
            <a:ext cx="5953335" cy="5374585"/>
          </a:xfrm>
        </p:spPr>
        <p:txBody>
          <a:bodyPr>
            <a:noAutofit/>
          </a:bodyPr>
          <a:lstStyle/>
          <a:p>
            <a:pPr algn="just">
              <a:lnSpc>
                <a:spcPct val="140000"/>
              </a:lnSpc>
            </a:pPr>
            <a:r>
              <a:rPr lang="ru-RU" sz="1200" dirty="0">
                <a:latin typeface="Arial Black" panose="020B0A04020102020204" pitchFamily="34" charset="0"/>
              </a:rPr>
              <a:t>Известно, что многие люди негативно относятся к рекламе в целом. Но не всегда и не везде они могут это отношение высказать. Наружная реклама своей доступностью невольно предоставляет такую возможность, и люди в своей агрессии опускаются до вандализма. Из этого получается замечательная тема для макета. Все без исключения будут реагировать на последствия погрома, внимательно изучать детали произошедшего, а заодно и рекламную информацию. При этом, независимо от того, как каждый любопытствующий  в отдельности относится к рекламе, информационное влияние со стороны рекламодателя будет оказано на каждого. Возможно даже, кто-то пожалеет «потерпевшего», и имя клиента еще сильнее засядет в памяти.</a:t>
            </a:r>
          </a:p>
          <a:p>
            <a:pPr algn="just">
              <a:lnSpc>
                <a:spcPct val="140000"/>
              </a:lnSpc>
            </a:pP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8194" name="Picture 2" descr="Картинки по запросу имитация в реклам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135" y="791850"/>
            <a:ext cx="5207825" cy="390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96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Картинки по запросу имитация в реклам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2" y="298204"/>
            <a:ext cx="4756517" cy="356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артинки по запросу имитация в реклам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71" y="370654"/>
            <a:ext cx="5798190" cy="579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887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Картинки по запросу имитация в реклам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25" y="379705"/>
            <a:ext cx="6260284" cy="469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имитация в реклам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09" y="379705"/>
            <a:ext cx="3440380" cy="46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192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Картинки по запросу имитация в реклам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17063"/>
            <a:ext cx="4855209" cy="648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ртинки по запросу имитация в рекламе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08" y="217063"/>
            <a:ext cx="3273763" cy="648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622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/>
          <a:srcRect l="45258" t="43397" r="21253" b="8872"/>
          <a:stretch/>
        </p:blipFill>
        <p:spPr>
          <a:xfrm>
            <a:off x="7162854" y="1933302"/>
            <a:ext cx="4238409" cy="33963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623" y="1933302"/>
            <a:ext cx="6315890" cy="402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cap="all" dirty="0">
                <a:latin typeface="Arial Black" panose="020B0A04020102020204" pitchFamily="34" charset="0"/>
              </a:rPr>
              <a:t>Еще одна тема для креатива — внутреннее устройство рекламной конструкции. Всем нам еще в детстве было интересно узнать, что находится внутри той машинки или куклы. Эта любознательность не оставляет людей и во взрослом возрасте. Рассматривая этот психологический аспект, можно разрабатывать весьма нестандартный креатив.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888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В приведенном примере используется деструктивный вариант этой темы. Но возможное негативное впечатление от разрушения оборачивается положительным рекламным эффектом благодаря комичным сопутствующим персонажам.</a:t>
            </a:r>
          </a:p>
          <a:p>
            <a:r>
              <a:rPr lang="ru-RU" dirty="0"/>
              <a:t>Один из эмоционально нейтральных, но очень эффективных примеров имитации — создание искусственного объема. Нарушая привычное восприятие плоскости, такой прием вызывает зрительный дискомфорт, который, естественно, привлекает внимание.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1462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9228" y="0"/>
            <a:ext cx="10394707" cy="3311189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Имитация пространства на плоскости — довольно сложный для реализации прием. Надо не просто изобразить объемные предметы, необходимо создать новое пространство в глубине щита или перед ним.  Кроме того, надо учесть, что люди будут смотреть на постер с разных углов, а эффект глубины пространства должен сохраняться в независимости от точки зрения.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4914" t="29017" r="21352" b="33304"/>
          <a:stretch/>
        </p:blipFill>
        <p:spPr>
          <a:xfrm>
            <a:off x="6145488" y="2389982"/>
            <a:ext cx="5296989" cy="33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0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6248" y="548680"/>
            <a:ext cx="790019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679ef533997a41abba0b7ce944ac596f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79377" y="0"/>
            <a:ext cx="11344499" cy="7533456"/>
          </a:xfrm>
        </p:spPr>
      </p:pic>
      <p:pic>
        <p:nvPicPr>
          <p:cNvPr id="5" name="Содержимое 3" descr="679ef533997a41abba0b7ce944ac596f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01253" y="118244"/>
            <a:ext cx="8821368" cy="585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105400"/>
            <a:ext cx="9144000" cy="1752600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Креативная</a:t>
            </a:r>
            <a:r>
              <a:rPr lang="ru-RU" b="1" dirty="0" smtClean="0">
                <a:solidFill>
                  <a:schemeClr val="tx1"/>
                </a:solidFill>
              </a:rPr>
              <a:t> наружная реклама в условиях жесткой конкуренции – лучший способ привлечь внимание.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4" name="Рисунок 3" descr="inx960x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5786" y="-675456"/>
            <a:ext cx="9142214" cy="58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8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227269" y="623114"/>
            <a:ext cx="9254212" cy="4569373"/>
          </a:xfrm>
        </p:spPr>
        <p:txBody>
          <a:bodyPr/>
          <a:lstStyle/>
          <a:p>
            <a:pPr algn="just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Теперь обычными рекламными щитами и вывесками никого не удивить – реклама должна быть оригинальной, необычной, удивляющей каждого прохожего. Для подачи информации каждое рекламное агентство стремится создать такую конструкцию, которая станет своеобразной городской достопримечательностью.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25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/>
              <a:t>Цель: показать новые и современные тенденции в наружной рекламе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Задачи: </a:t>
            </a:r>
            <a:r>
              <a:rPr lang="ru-RU" sz="4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изучить способы восприятия наружной рекламы потребителем</a:t>
            </a:r>
            <a:endParaRPr lang="ru-RU" sz="48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3273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-9e71696e2d08390bc966b53a1caa4ffea2d3f1eb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60912"/>
          </a:xfrm>
        </p:spPr>
      </p:pic>
    </p:spTree>
    <p:extLst>
      <p:ext uri="{BB962C8B-B14F-4D97-AF65-F5344CB8AC3E}">
        <p14:creationId xmlns:p14="http://schemas.microsoft.com/office/powerpoint/2010/main" val="6572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dOchki-850x850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21209251">
            <a:off x="2869170" y="-229878"/>
            <a:ext cx="6984776" cy="69847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Intro " pitchFamily="50" charset="0"/>
              </a:rPr>
              <a:t>3D технологии в наружной рекламе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063552" y="53732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400" dirty="0">
                <a:latin typeface="Intro " pitchFamily="50" charset="0"/>
                <a:ea typeface="+mj-ea"/>
                <a:cs typeface="+mj-cs"/>
              </a:rPr>
              <a:t>Теперь без очков</a:t>
            </a:r>
            <a:r>
              <a:rPr lang="ru-RU" sz="4400" dirty="0">
                <a:latin typeface="+mj-lt"/>
                <a:ea typeface="+mj-ea"/>
                <a:cs typeface="+mj-cs"/>
              </a:rPr>
              <a:t>!</a:t>
            </a:r>
            <a:endParaRPr lang="ru-RU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410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919536" y="116633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 Black" panose="020B0A04020102020204" pitchFamily="34" charset="0"/>
              </a:rPr>
              <a:t>Создание многоуровневых конструкций стало настоящим прорывом в сфере рекламного бизнеса.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 descr="k6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8603" y="1158667"/>
            <a:ext cx="959146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14400" y="260649"/>
            <a:ext cx="4677544" cy="6408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Arial Black" panose="020B0A04020102020204" pitchFamily="34" charset="0"/>
              </a:rPr>
              <a:t>При создании 3D эффектов используется:</a:t>
            </a:r>
          </a:p>
          <a:p>
            <a:pPr fontAlgn="base"/>
            <a:r>
              <a:rPr lang="ru-RU" b="1" dirty="0" smtClean="0">
                <a:latin typeface="Arial Black" panose="020B0A04020102020204" pitchFamily="34" charset="0"/>
              </a:rPr>
              <a:t>компьютерная графика;</a:t>
            </a:r>
          </a:p>
          <a:p>
            <a:pPr fontAlgn="base"/>
            <a:r>
              <a:rPr lang="ru-RU" b="1" dirty="0" smtClean="0">
                <a:latin typeface="Arial Black" panose="020B0A04020102020204" pitchFamily="34" charset="0"/>
              </a:rPr>
              <a:t>проекционная реклама;</a:t>
            </a:r>
          </a:p>
          <a:p>
            <a:pPr fontAlgn="base"/>
            <a:r>
              <a:rPr lang="ru-RU" b="1" dirty="0" smtClean="0">
                <a:latin typeface="Arial Black" panose="020B0A04020102020204" pitchFamily="34" charset="0"/>
              </a:rPr>
              <a:t>голографические инсталляции;</a:t>
            </a:r>
          </a:p>
          <a:p>
            <a:pPr fontAlgn="base"/>
            <a:r>
              <a:rPr lang="ru-RU" b="1" dirty="0" smtClean="0">
                <a:latin typeface="Arial Black" panose="020B0A04020102020204" pitchFamily="34" charset="0"/>
              </a:rPr>
              <a:t>оптические иллюзии;</a:t>
            </a:r>
          </a:p>
          <a:p>
            <a:pPr fontAlgn="base"/>
            <a:r>
              <a:rPr lang="ru-RU" b="1" dirty="0" smtClean="0">
                <a:latin typeface="Arial Black" panose="020B0A04020102020204" pitchFamily="34" charset="0"/>
              </a:rPr>
              <a:t>дизайнерские и художественные разработки.</a:t>
            </a:r>
          </a:p>
          <a:p>
            <a:endParaRPr lang="ru-RU" dirty="0"/>
          </a:p>
        </p:txBody>
      </p:sp>
      <p:pic>
        <p:nvPicPr>
          <p:cNvPr id="5" name="Рисунок 4" descr="arc-de-triomphe-jo-2024_5793767.jpg"/>
          <p:cNvPicPr>
            <a:picLocks noChangeAspect="1"/>
          </p:cNvPicPr>
          <p:nvPr/>
        </p:nvPicPr>
        <p:blipFill>
          <a:blip r:embed="rId2" cstate="print"/>
          <a:srcRect l="15965"/>
          <a:stretch>
            <a:fillRect/>
          </a:stretch>
        </p:blipFill>
        <p:spPr>
          <a:xfrm>
            <a:off x="5739904" y="0"/>
            <a:ext cx="9856192" cy="7074024"/>
          </a:xfrm>
          <a:prstGeom prst="rect">
            <a:avLst/>
          </a:prstGeom>
        </p:spPr>
      </p:pic>
      <p:pic>
        <p:nvPicPr>
          <p:cNvPr id="6" name="Рисунок 5" descr="transport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747462" y="0"/>
            <a:ext cx="9841076" cy="6858000"/>
          </a:xfrm>
          <a:prstGeom prst="rect">
            <a:avLst/>
          </a:prstGeom>
        </p:spPr>
      </p:pic>
      <p:pic>
        <p:nvPicPr>
          <p:cNvPr id="7" name="Рисунок 6" descr="nike_holo.jpg"/>
          <p:cNvPicPr>
            <a:picLocks noChangeAspect="1"/>
          </p:cNvPicPr>
          <p:nvPr/>
        </p:nvPicPr>
        <p:blipFill>
          <a:blip r:embed="rId4" cstate="print"/>
          <a:srcRect l="19353"/>
          <a:stretch>
            <a:fillRect/>
          </a:stretch>
        </p:blipFill>
        <p:spPr>
          <a:xfrm>
            <a:off x="5663952" y="0"/>
            <a:ext cx="8269660" cy="6858000"/>
          </a:xfrm>
          <a:prstGeom prst="rect">
            <a:avLst/>
          </a:prstGeom>
        </p:spPr>
      </p:pic>
      <p:pic>
        <p:nvPicPr>
          <p:cNvPr id="8" name="Рисунок 7" descr="tron.jpg"/>
          <p:cNvPicPr>
            <a:picLocks noChangeAspect="1"/>
          </p:cNvPicPr>
          <p:nvPr/>
        </p:nvPicPr>
        <p:blipFill>
          <a:blip r:embed="rId5" cstate="print"/>
          <a:srcRect l="5123"/>
          <a:stretch>
            <a:fillRect/>
          </a:stretch>
        </p:blipFill>
        <p:spPr>
          <a:xfrm>
            <a:off x="5663952" y="0"/>
            <a:ext cx="10669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6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64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7328" y="0"/>
            <a:ext cx="12344400" cy="6858000"/>
          </a:xfrm>
        </p:spPr>
      </p:pic>
    </p:spTree>
    <p:extLst>
      <p:ext uri="{BB962C8B-B14F-4D97-AF65-F5344CB8AC3E}">
        <p14:creationId xmlns:p14="http://schemas.microsoft.com/office/powerpoint/2010/main" val="177534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dpic-00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991544" y="1052736"/>
            <a:ext cx="8168072" cy="5472608"/>
          </a:xfrm>
        </p:spPr>
      </p:pic>
    </p:spTree>
    <p:extLst>
      <p:ext uri="{BB962C8B-B14F-4D97-AF65-F5344CB8AC3E}">
        <p14:creationId xmlns:p14="http://schemas.microsoft.com/office/powerpoint/2010/main" val="407974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elt-up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07569" y="764704"/>
            <a:ext cx="7679065" cy="5524872"/>
          </a:xfrm>
        </p:spPr>
      </p:pic>
    </p:spTree>
    <p:extLst>
      <p:ext uri="{BB962C8B-B14F-4D97-AF65-F5344CB8AC3E}">
        <p14:creationId xmlns:p14="http://schemas.microsoft.com/office/powerpoint/2010/main" val="177568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UEVIUMu-Creative-3D-Ads-s605x379-42275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95470" y="836712"/>
            <a:ext cx="8621011" cy="5400600"/>
          </a:xfrm>
        </p:spPr>
      </p:pic>
    </p:spTree>
    <p:extLst>
      <p:ext uri="{BB962C8B-B14F-4D97-AF65-F5344CB8AC3E}">
        <p14:creationId xmlns:p14="http://schemas.microsoft.com/office/powerpoint/2010/main" val="230015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oops-paints-insurance-ad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423592" y="188640"/>
            <a:ext cx="7272808" cy="6336704"/>
          </a:xfrm>
        </p:spPr>
      </p:pic>
    </p:spTree>
    <p:extLst>
      <p:ext uri="{BB962C8B-B14F-4D97-AF65-F5344CB8AC3E}">
        <p14:creationId xmlns:p14="http://schemas.microsoft.com/office/powerpoint/2010/main" val="5819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Intro " pitchFamily="50" charset="0"/>
              </a:rPr>
              <a:t>Напольная реклама</a:t>
            </a:r>
            <a:endParaRPr lang="ru-RU" dirty="0">
              <a:latin typeface="Intro " pitchFamily="50" charset="0"/>
            </a:endParaRPr>
          </a:p>
        </p:txBody>
      </p:sp>
      <p:pic>
        <p:nvPicPr>
          <p:cNvPr id="4" name="Содержимое 3" descr="52a86b5d47338_x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287688" y="1124744"/>
            <a:ext cx="5359326" cy="5359326"/>
          </a:xfrm>
        </p:spPr>
      </p:pic>
    </p:spTree>
    <p:extLst>
      <p:ext uri="{BB962C8B-B14F-4D97-AF65-F5344CB8AC3E}">
        <p14:creationId xmlns:p14="http://schemas.microsoft.com/office/powerpoint/2010/main" val="33199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2738" y="378824"/>
            <a:ext cx="10394707" cy="5204768"/>
          </a:xfrm>
        </p:spPr>
        <p:txBody>
          <a:bodyPr>
            <a:normAutofit/>
          </a:bodyPr>
          <a:lstStyle/>
          <a:p>
            <a:pPr indent="671513" algn="just"/>
            <a:r>
              <a:rPr lang="ru-RU" dirty="0">
                <a:latin typeface="Arial Black" panose="020B0A04020102020204" pitchFamily="34" charset="0"/>
              </a:rPr>
              <a:t>Большинство видов наружной рекламы основано на стандартных форматах. При этом используется простая и удобная форма — печатный постер. Благодаря легкости создания, это самый распространенный носитель в наружной рекламе. </a:t>
            </a:r>
            <a:endParaRPr lang="ru-RU" dirty="0">
              <a:latin typeface="Arial Black" panose="020B0A04020102020204" pitchFamily="34" charset="0"/>
            </a:endParaRPr>
          </a:p>
          <a:p>
            <a:pPr indent="671513" algn="just"/>
            <a:r>
              <a:rPr lang="ru-RU" dirty="0">
                <a:latin typeface="Arial Black" panose="020B0A04020102020204" pitchFamily="34" charset="0"/>
              </a:rPr>
              <a:t>постоянно </a:t>
            </a:r>
            <a:r>
              <a:rPr lang="ru-RU" dirty="0">
                <a:latin typeface="Arial Black" panose="020B0A04020102020204" pitchFamily="34" charset="0"/>
              </a:rPr>
              <a:t>возрастающая популярность </a:t>
            </a:r>
            <a:r>
              <a:rPr lang="ru-RU" dirty="0" err="1">
                <a:latin typeface="Arial Black" panose="020B0A04020102020204" pitchFamily="34" charset="0"/>
              </a:rPr>
              <a:t>наружки</a:t>
            </a:r>
            <a:r>
              <a:rPr lang="ru-RU" dirty="0">
                <a:latin typeface="Arial Black" panose="020B0A04020102020204" pitchFamily="34" charset="0"/>
              </a:rPr>
              <a:t> приводит к стремительному росту числа конструкций </a:t>
            </a:r>
            <a:r>
              <a:rPr lang="ru-RU" dirty="0">
                <a:latin typeface="Arial Black" panose="020B0A04020102020204" pitchFamily="34" charset="0"/>
              </a:rPr>
              <a:t>одинакового </a:t>
            </a:r>
            <a:r>
              <a:rPr lang="ru-RU" dirty="0">
                <a:latin typeface="Arial Black" panose="020B0A04020102020204" pitchFamily="34" charset="0"/>
              </a:rPr>
              <a:t>формата. В результате, задача каждого рекламодателя — выделиться на фоне других — усложняется. В этих условиях особенную ценность представляют нестандартные решения, позволяющие резко повысить внимание к рекламной информации со стороны потребителей.</a:t>
            </a:r>
          </a:p>
          <a:p>
            <a:pPr indent="1027113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71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981200" y="692697"/>
            <a:ext cx="8229600" cy="543346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4000" b="1" dirty="0">
                <a:latin typeface="Arial Black" panose="020B0A04020102020204" pitchFamily="34" charset="0"/>
              </a:rPr>
              <a:t>Еще одним выразительным и запоминающимся способом информирования стала напольная реклама, которая все чаще применяется в крупных городах, как снаружи, так и внутри помещений.</a:t>
            </a:r>
          </a:p>
          <a:p>
            <a:pPr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60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65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59496" y="908720"/>
            <a:ext cx="9073008" cy="5040560"/>
          </a:xfrm>
        </p:spPr>
      </p:pic>
    </p:spTree>
    <p:extLst>
      <p:ext uri="{BB962C8B-B14F-4D97-AF65-F5344CB8AC3E}">
        <p14:creationId xmlns:p14="http://schemas.microsoft.com/office/powerpoint/2010/main" val="215808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649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75521" y="1412776"/>
            <a:ext cx="8684165" cy="4824536"/>
          </a:xfrm>
        </p:spPr>
      </p:pic>
    </p:spTree>
    <p:extLst>
      <p:ext uri="{BB962C8B-B14F-4D97-AF65-F5344CB8AC3E}">
        <p14:creationId xmlns:p14="http://schemas.microsoft.com/office/powerpoint/2010/main" val="31717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65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71464" y="980728"/>
            <a:ext cx="9721080" cy="5400600"/>
          </a:xfrm>
        </p:spPr>
      </p:pic>
    </p:spTree>
    <p:extLst>
      <p:ext uri="{BB962C8B-B14F-4D97-AF65-F5344CB8AC3E}">
        <p14:creationId xmlns:p14="http://schemas.microsoft.com/office/powerpoint/2010/main" val="314536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75520" y="206644"/>
            <a:ext cx="8616956" cy="6462717"/>
          </a:xfrm>
        </p:spPr>
      </p:pic>
    </p:spTree>
    <p:extLst>
      <p:ext uri="{BB962C8B-B14F-4D97-AF65-F5344CB8AC3E}">
        <p14:creationId xmlns:p14="http://schemas.microsoft.com/office/powerpoint/2010/main" val="96088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65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631504" y="1052737"/>
            <a:ext cx="8876644" cy="4931469"/>
          </a:xfrm>
        </p:spPr>
      </p:pic>
    </p:spTree>
    <p:extLst>
      <p:ext uri="{BB962C8B-B14F-4D97-AF65-F5344CB8AC3E}">
        <p14:creationId xmlns:p14="http://schemas.microsoft.com/office/powerpoint/2010/main" val="394363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954" y="1047537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latin typeface="Intro " pitchFamily="50" charset="0"/>
              </a:rPr>
              <a:t>Реклама будущего: </a:t>
            </a:r>
            <a:r>
              <a:rPr lang="ru-RU" sz="6000" b="1" dirty="0" err="1" smtClean="0">
                <a:latin typeface="Intro " pitchFamily="50" charset="0"/>
              </a:rPr>
              <a:t>голографика</a:t>
            </a:r>
            <a:r>
              <a:rPr lang="ru-RU" sz="6000" b="1" dirty="0" smtClean="0"/>
              <a:t/>
            </a:r>
            <a:br>
              <a:rPr lang="ru-RU" sz="6000" b="1" dirty="0" smtClean="0"/>
            </a:br>
            <a:endParaRPr lang="ru-RU" sz="6000" dirty="0"/>
          </a:p>
        </p:txBody>
      </p:sp>
      <p:pic>
        <p:nvPicPr>
          <p:cNvPr id="4" name="Содержимое 3" descr="0863b70d-361c-4800-a8b0-77242bc18a8c-V314554777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143672" y="1412776"/>
            <a:ext cx="9001000" cy="9001000"/>
          </a:xfrm>
        </p:spPr>
      </p:pic>
      <p:pic>
        <p:nvPicPr>
          <p:cNvPr id="5" name="Содержимое 3" descr="0863b70d-361c-4800-a8b0-77242bc18a8c-V314554777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946710" y="734799"/>
            <a:ext cx="5407227" cy="540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77922" y="404665"/>
            <a:ext cx="10208526" cy="57215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>
                <a:latin typeface="Arial Black" panose="020B0A04020102020204" pitchFamily="34" charset="0"/>
              </a:rPr>
              <a:t>Виртуальная реальность сегодня перестает быть чем-то на грани фантастики. Не обошли 3D-технологии и сферу рекламы. Голографические инсталляции не только привлекают внимание, но и выводят рекламу на совершенно другой уровень</a:t>
            </a:r>
            <a:r>
              <a:rPr lang="ru-RU" sz="2800" b="1" dirty="0">
                <a:latin typeface="Arial Black" panose="020B0A04020102020204" pitchFamily="34" charset="0"/>
              </a:rPr>
              <a:t>.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68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64077626_1599843985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35560" y="1340768"/>
            <a:ext cx="7936882" cy="4464496"/>
          </a:xfrm>
        </p:spPr>
      </p:pic>
    </p:spTree>
    <p:extLst>
      <p:ext uri="{BB962C8B-B14F-4D97-AF65-F5344CB8AC3E}">
        <p14:creationId xmlns:p14="http://schemas.microsoft.com/office/powerpoint/2010/main" val="30578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46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215680" y="260648"/>
            <a:ext cx="6264696" cy="6264696"/>
          </a:xfrm>
        </p:spPr>
      </p:pic>
    </p:spTree>
    <p:extLst>
      <p:ext uri="{BB962C8B-B14F-4D97-AF65-F5344CB8AC3E}">
        <p14:creationId xmlns:p14="http://schemas.microsoft.com/office/powerpoint/2010/main" val="175777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0"/>
            <a:ext cx="10394707" cy="5721531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latin typeface="Arial Black" panose="020B0A04020102020204" pitchFamily="34" charset="0"/>
              </a:rPr>
              <a:t>Нестандартность решений всегда требует от создателей дополнительных креативных </a:t>
            </a:r>
            <a:r>
              <a:rPr lang="ru-RU" sz="2800" dirty="0">
                <a:latin typeface="Arial Black" panose="020B0A04020102020204" pitchFamily="34" charset="0"/>
              </a:rPr>
              <a:t>усилий, </a:t>
            </a:r>
            <a:r>
              <a:rPr lang="ru-RU" sz="2800" dirty="0">
                <a:latin typeface="Arial Black" panose="020B0A04020102020204" pitchFamily="34" charset="0"/>
              </a:rPr>
              <a:t>Но 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>
                <a:latin typeface="Arial Black" panose="020B0A04020102020204" pitchFamily="34" charset="0"/>
              </a:rPr>
              <a:t>наружная реклама связана со сложными техническими сооружениями, которые не только требуют особого «инженерного» подхода, но и вводят определенные ограничения на фантазию дизайнеров. </a:t>
            </a:r>
          </a:p>
        </p:txBody>
      </p:sp>
    </p:spTree>
    <p:extLst>
      <p:ext uri="{BB962C8B-B14F-4D97-AF65-F5344CB8AC3E}">
        <p14:creationId xmlns:p14="http://schemas.microsoft.com/office/powerpoint/2010/main" val="147668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d module 08 big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097033" y="1600201"/>
            <a:ext cx="7997935" cy="4525963"/>
          </a:xfrm>
        </p:spPr>
      </p:pic>
    </p:spTree>
    <p:extLst>
      <p:ext uri="{BB962C8B-B14F-4D97-AF65-F5344CB8AC3E}">
        <p14:creationId xmlns:p14="http://schemas.microsoft.com/office/powerpoint/2010/main" val="64673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Iyw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836712"/>
            <a:ext cx="4572000" cy="25717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81870190196258345.pn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991545" y="260649"/>
            <a:ext cx="4925843" cy="5390059"/>
          </a:xfrm>
        </p:spPr>
      </p:pic>
      <p:pic>
        <p:nvPicPr>
          <p:cNvPr id="5" name="Рисунок 4" descr="150488936119085859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393305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9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0016" y="260648"/>
            <a:ext cx="4860032" cy="27337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UBALBUM-INSTALL-Pyramid-1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847528" y="-531440"/>
            <a:ext cx="5645598" cy="3816424"/>
          </a:xfrm>
        </p:spPr>
      </p:pic>
      <p:pic>
        <p:nvPicPr>
          <p:cNvPr id="8" name="Рисунок 7" descr="p00yyr8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3512" y="2982178"/>
            <a:ext cx="5256584" cy="3875823"/>
          </a:xfrm>
          <a:prstGeom prst="rect">
            <a:avLst/>
          </a:prstGeom>
        </p:spPr>
      </p:pic>
      <p:pic>
        <p:nvPicPr>
          <p:cNvPr id="9" name="Рисунок 8" descr="Без назва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2025" y="3501008"/>
            <a:ext cx="4761185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8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622b37664397430a3a8e2e66855baf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960096" y="3872750"/>
            <a:ext cx="4303064" cy="29852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0_465aab_c2f0c377_ori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1464" y="3717032"/>
            <a:ext cx="6624736" cy="3426082"/>
          </a:xfrm>
          <a:prstGeom prst="rect">
            <a:avLst/>
          </a:prstGeom>
        </p:spPr>
      </p:pic>
      <p:pic>
        <p:nvPicPr>
          <p:cNvPr id="6" name="Содержимое 5" descr="maxresdefault (1)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rcRect t="13360" b="13454"/>
          <a:stretch>
            <a:fillRect/>
          </a:stretch>
        </p:blipFill>
        <p:spPr>
          <a:xfrm>
            <a:off x="1222514" y="0"/>
            <a:ext cx="9445487" cy="3888432"/>
          </a:xfrm>
        </p:spPr>
      </p:pic>
    </p:spTree>
    <p:extLst>
      <p:ext uri="{BB962C8B-B14F-4D97-AF65-F5344CB8AC3E}">
        <p14:creationId xmlns:p14="http://schemas.microsoft.com/office/powerpoint/2010/main" val="157540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06323628_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351584" y="1052737"/>
            <a:ext cx="7776864" cy="5013185"/>
          </a:xfrm>
        </p:spPr>
      </p:pic>
      <p:pic>
        <p:nvPicPr>
          <p:cNvPr id="5" name="Рисунок 4" descr="1306323704_3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1584" y="908720"/>
            <a:ext cx="7848872" cy="51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9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06323634_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063552" y="476673"/>
            <a:ext cx="8136904" cy="6092591"/>
          </a:xfrm>
        </p:spPr>
      </p:pic>
    </p:spTree>
    <p:extLst>
      <p:ext uri="{BB962C8B-B14F-4D97-AF65-F5344CB8AC3E}">
        <p14:creationId xmlns:p14="http://schemas.microsoft.com/office/powerpoint/2010/main" val="73341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06323639_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063553" y="692696"/>
            <a:ext cx="7947441" cy="5517232"/>
          </a:xfrm>
        </p:spPr>
      </p:pic>
    </p:spTree>
    <p:extLst>
      <p:ext uri="{BB962C8B-B14F-4D97-AF65-F5344CB8AC3E}">
        <p14:creationId xmlns:p14="http://schemas.microsoft.com/office/powerpoint/2010/main" val="333911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06323640_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35561" y="260648"/>
            <a:ext cx="7879711" cy="6264696"/>
          </a:xfrm>
        </p:spPr>
      </p:pic>
    </p:spTree>
    <p:extLst>
      <p:ext uri="{BB962C8B-B14F-4D97-AF65-F5344CB8AC3E}">
        <p14:creationId xmlns:p14="http://schemas.microsoft.com/office/powerpoint/2010/main" val="414775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06323651_1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991545" y="764704"/>
            <a:ext cx="8214039" cy="5498654"/>
          </a:xfrm>
        </p:spPr>
      </p:pic>
    </p:spTree>
    <p:extLst>
      <p:ext uri="{BB962C8B-B14F-4D97-AF65-F5344CB8AC3E}">
        <p14:creationId xmlns:p14="http://schemas.microsoft.com/office/powerpoint/2010/main" val="231761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06323657_1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351584" y="1484784"/>
            <a:ext cx="7620000" cy="4178300"/>
          </a:xfrm>
        </p:spPr>
      </p:pic>
    </p:spTree>
    <p:extLst>
      <p:ext uri="{BB962C8B-B14F-4D97-AF65-F5344CB8AC3E}">
        <p14:creationId xmlns:p14="http://schemas.microsoft.com/office/powerpoint/2010/main" val="168581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Чтобы реализовать </a:t>
            </a:r>
            <a:r>
              <a:rPr lang="ru-RU" dirty="0" smtClean="0"/>
              <a:t>задуманное: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необходимо </a:t>
            </a:r>
            <a:r>
              <a:rPr lang="ru-RU" dirty="0">
                <a:latin typeface="Arial Black" panose="020B0A04020102020204" pitchFamily="34" charset="0"/>
              </a:rPr>
              <a:t>хорошо знать те возможности, которые дают различные конструкции, </a:t>
            </a:r>
            <a:endParaRPr lang="ru-RU" dirty="0">
              <a:latin typeface="Arial Black" panose="020B0A04020102020204" pitchFamily="34" charset="0"/>
            </a:endParaRPr>
          </a:p>
          <a:p>
            <a:r>
              <a:rPr lang="ru-RU" dirty="0">
                <a:latin typeface="Arial Black" panose="020B0A04020102020204" pitchFamily="34" charset="0"/>
              </a:rPr>
              <a:t>отчетливо </a:t>
            </a:r>
            <a:r>
              <a:rPr lang="ru-RU" dirty="0">
                <a:latin typeface="Arial Black" panose="020B0A04020102020204" pitchFamily="34" charset="0"/>
              </a:rPr>
              <a:t>понимать конструктивную суть существующих ограничений. Грамотное сочетание творческого решения дизайнера </a:t>
            </a:r>
            <a:endParaRPr lang="ru-RU" dirty="0">
              <a:latin typeface="Arial Black" panose="020B0A04020102020204" pitchFamily="34" charset="0"/>
            </a:endParaRPr>
          </a:p>
          <a:p>
            <a:r>
              <a:rPr lang="ru-RU" dirty="0">
                <a:latin typeface="Arial Black" panose="020B0A04020102020204" pitchFamily="34" charset="0"/>
              </a:rPr>
              <a:t>знать возможности конструкции, которые дают мощный </a:t>
            </a:r>
            <a:r>
              <a:rPr lang="ru-RU" dirty="0">
                <a:latin typeface="Arial Black" panose="020B0A04020102020204" pitchFamily="34" charset="0"/>
              </a:rPr>
              <a:t>креативный эффект.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4033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06323678_27-1 (1)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07568" y="188640"/>
            <a:ext cx="7903772" cy="6048672"/>
          </a:xfrm>
        </p:spPr>
      </p:pic>
    </p:spTree>
    <p:extLst>
      <p:ext uri="{BB962C8B-B14F-4D97-AF65-F5344CB8AC3E}">
        <p14:creationId xmlns:p14="http://schemas.microsoft.com/office/powerpoint/2010/main" val="77137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06323688_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75521" y="908721"/>
            <a:ext cx="8572529" cy="5101009"/>
          </a:xfrm>
        </p:spPr>
      </p:pic>
    </p:spTree>
    <p:extLst>
      <p:ext uri="{BB962C8B-B14F-4D97-AF65-F5344CB8AC3E}">
        <p14:creationId xmlns:p14="http://schemas.microsoft.com/office/powerpoint/2010/main" val="42001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06323690_2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063553" y="404664"/>
            <a:ext cx="8156413" cy="6120680"/>
          </a:xfrm>
        </p:spPr>
      </p:pic>
    </p:spTree>
    <p:extLst>
      <p:ext uri="{BB962C8B-B14F-4D97-AF65-F5344CB8AC3E}">
        <p14:creationId xmlns:p14="http://schemas.microsoft.com/office/powerpoint/2010/main" val="5501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06323718_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063552" y="692697"/>
            <a:ext cx="8100392" cy="5382409"/>
          </a:xfrm>
        </p:spPr>
      </p:pic>
    </p:spTree>
    <p:extLst>
      <p:ext uri="{BB962C8B-B14F-4D97-AF65-F5344CB8AC3E}">
        <p14:creationId xmlns:p14="http://schemas.microsoft.com/office/powerpoint/2010/main" val="34277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06323726_19-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07568" y="908721"/>
            <a:ext cx="7920880" cy="5145299"/>
          </a:xfrm>
        </p:spPr>
      </p:pic>
    </p:spTree>
    <p:extLst>
      <p:ext uri="{BB962C8B-B14F-4D97-AF65-F5344CB8AC3E}">
        <p14:creationId xmlns:p14="http://schemas.microsoft.com/office/powerpoint/2010/main" val="279621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Используемые источники: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ru-RU" dirty="0" err="1">
                <a:latin typeface="Arial Black" panose="020B0A04020102020204" pitchFamily="34" charset="0"/>
              </a:rPr>
              <a:t>Назайкин</a:t>
            </a:r>
            <a:r>
              <a:rPr lang="ru-RU" dirty="0">
                <a:latin typeface="Arial Black" panose="020B0A04020102020204" pitchFamily="34" charset="0"/>
              </a:rPr>
              <a:t> А.Н.. Эффективный Технические средства и технология изготовления наружной рекламы в СМИ. М., </a:t>
            </a:r>
            <a:r>
              <a:rPr lang="ru-RU" dirty="0" err="1">
                <a:latin typeface="Arial Black" panose="020B0A04020102020204" pitchFamily="34" charset="0"/>
              </a:rPr>
              <a:t>Бератор</a:t>
            </a:r>
            <a:r>
              <a:rPr lang="ru-RU" dirty="0">
                <a:latin typeface="Arial Black" panose="020B0A04020102020204" pitchFamily="34" charset="0"/>
              </a:rPr>
              <a:t>-Пресс. </a:t>
            </a:r>
            <a:r>
              <a:rPr lang="ru-RU" dirty="0" smtClean="0">
                <a:latin typeface="Arial Black" panose="020B0A04020102020204" pitchFamily="34" charset="0"/>
              </a:rPr>
              <a:t>2015 </a:t>
            </a:r>
            <a:r>
              <a:rPr lang="ru-RU" dirty="0">
                <a:latin typeface="Arial Black" panose="020B0A04020102020204" pitchFamily="34" charset="0"/>
              </a:rPr>
              <a:t>г., 480с.</a:t>
            </a:r>
          </a:p>
          <a:p>
            <a:pPr lvl="0"/>
            <a:r>
              <a:rPr lang="ru-RU" dirty="0" err="1">
                <a:latin typeface="Arial Black" panose="020B0A04020102020204" pitchFamily="34" charset="0"/>
              </a:rPr>
              <a:t>Кнорре</a:t>
            </a:r>
            <a:r>
              <a:rPr lang="ru-RU" dirty="0">
                <a:latin typeface="Arial Black" panose="020B0A04020102020204" pitchFamily="34" charset="0"/>
              </a:rPr>
              <a:t> К.. Наружная реклама. М., </a:t>
            </a:r>
            <a:r>
              <a:rPr lang="ru-RU" dirty="0" err="1">
                <a:latin typeface="Arial Black" panose="020B0A04020102020204" pitchFamily="34" charset="0"/>
              </a:rPr>
              <a:t>Бератор</a:t>
            </a:r>
            <a:r>
              <a:rPr lang="ru-RU" dirty="0">
                <a:latin typeface="Arial Black" panose="020B0A04020102020204" pitchFamily="34" charset="0"/>
              </a:rPr>
              <a:t>-Пресс. </a:t>
            </a:r>
            <a:r>
              <a:rPr lang="ru-RU" dirty="0" smtClean="0">
                <a:latin typeface="Arial Black" panose="020B0A04020102020204" pitchFamily="34" charset="0"/>
              </a:rPr>
              <a:t>2015 </a:t>
            </a:r>
            <a:r>
              <a:rPr lang="ru-RU" dirty="0">
                <a:latin typeface="Arial Black" panose="020B0A04020102020204" pitchFamily="34" charset="0"/>
              </a:rPr>
              <a:t>г., 420с.</a:t>
            </a:r>
          </a:p>
          <a:p>
            <a:r>
              <a:rPr lang="ru-RU" dirty="0">
                <a:latin typeface="Arial Black" panose="020B0A04020102020204" pitchFamily="34" charset="0"/>
              </a:rPr>
              <a:t>www.outdoor.ru</a:t>
            </a:r>
          </a:p>
        </p:txBody>
      </p:sp>
    </p:spTree>
    <p:extLst>
      <p:ext uri="{BB962C8B-B14F-4D97-AF65-F5344CB8AC3E}">
        <p14:creationId xmlns:p14="http://schemas.microsoft.com/office/powerpoint/2010/main" val="3677578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46166"/>
            <a:ext cx="10396882" cy="1151965"/>
          </a:xfrm>
        </p:spPr>
        <p:txBody>
          <a:bodyPr/>
          <a:lstStyle/>
          <a:p>
            <a:pPr algn="ctr"/>
            <a:r>
              <a:rPr lang="ru-RU" dirty="0" err="1" smtClean="0"/>
              <a:t>Экстендер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1332412"/>
            <a:ext cx="10394707" cy="4042174"/>
          </a:xfrm>
        </p:spPr>
        <p:txBody>
          <a:bodyPr/>
          <a:lstStyle/>
          <a:p>
            <a:pPr algn="just"/>
            <a:r>
              <a:rPr lang="ru-RU" sz="2400" dirty="0">
                <a:latin typeface="Arial Black" panose="020B0A04020102020204" pitchFamily="34" charset="0"/>
              </a:rPr>
              <a:t>Число </a:t>
            </a:r>
            <a:r>
              <a:rPr lang="ru-RU" sz="2400" dirty="0">
                <a:latin typeface="Arial Black" panose="020B0A04020102020204" pitchFamily="34" charset="0"/>
              </a:rPr>
              <a:t>рекламных конструкций быстро растет, и, соответственно, возможность выделиться среди общей массы так же быстро тает. Над этой крайне актуальной задачей бьются армии дизайнеров и копирайтеров. И как это часто бывает, решения оказываются до смешного простыми и при этом, как ни странно, весьма эффективными.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61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9230" y="-343732"/>
            <a:ext cx="10394707" cy="3311189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>
                <a:latin typeface="Arial Black" panose="020B0A04020102020204" pitchFamily="34" charset="0"/>
              </a:rPr>
              <a:t>экстендер</a:t>
            </a:r>
            <a:r>
              <a:rPr lang="ru-RU" sz="2400" dirty="0">
                <a:latin typeface="Arial Black" panose="020B0A04020102020204" pitchFamily="34" charset="0"/>
              </a:rPr>
              <a:t> </a:t>
            </a:r>
            <a:r>
              <a:rPr lang="ru-RU" sz="2400" dirty="0">
                <a:latin typeface="Arial Black" panose="020B0A04020102020204" pitchFamily="34" charset="0"/>
              </a:rPr>
              <a:t>— дополнительная часть рекламного поля, выступающая за пределы основной поверхности</a:t>
            </a:r>
            <a:r>
              <a:rPr lang="ru-RU" sz="2800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4612" t="45982" r="21855" b="13304"/>
          <a:stretch/>
        </p:blipFill>
        <p:spPr>
          <a:xfrm>
            <a:off x="3375086" y="2586446"/>
            <a:ext cx="4362994" cy="297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300" dirty="0"/>
              <a:t>Использование </a:t>
            </a:r>
            <a:r>
              <a:rPr lang="ru-RU" sz="5300" dirty="0" err="1"/>
              <a:t>экстендера</a:t>
            </a:r>
            <a:r>
              <a:rPr lang="ru-RU" sz="5300" dirty="0"/>
              <a:t> решает сразу несколько важных рекламных задач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1" y="2254465"/>
            <a:ext cx="10394707" cy="331118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smtClean="0">
                <a:latin typeface="Arial Black" panose="020B0A04020102020204" pitchFamily="34" charset="0"/>
              </a:rPr>
              <a:t>Во-первых</a:t>
            </a:r>
            <a:r>
              <a:rPr lang="ru-RU" sz="2400" dirty="0">
                <a:latin typeface="Arial Black" panose="020B0A04020102020204" pitchFamily="34" charset="0"/>
              </a:rPr>
              <a:t>, увеличивается общая рекламная площадь стандартного фиксированного формата</a:t>
            </a:r>
            <a:r>
              <a:rPr lang="ru-RU" sz="2400" dirty="0" smtClean="0">
                <a:latin typeface="Arial Black" panose="020B0A04020102020204" pitchFamily="34" charset="0"/>
              </a:rPr>
              <a:t>.</a:t>
            </a:r>
          </a:p>
          <a:p>
            <a:pPr algn="just"/>
            <a:r>
              <a:rPr lang="ru-RU" sz="2400" dirty="0" smtClean="0">
                <a:latin typeface="Arial Black" panose="020B0A04020102020204" pitchFamily="34" charset="0"/>
              </a:rPr>
              <a:t> </a:t>
            </a:r>
            <a:r>
              <a:rPr lang="ru-RU" sz="2400" dirty="0">
                <a:latin typeface="Arial Black" panose="020B0A04020102020204" pitchFamily="34" charset="0"/>
              </a:rPr>
              <a:t>Во-вторых, нестандартный силуэт конструкции резко выделяет ее среди прочих. </a:t>
            </a:r>
            <a:endParaRPr lang="ru-RU" sz="2400" dirty="0" smtClean="0">
              <a:latin typeface="Arial Black" panose="020B0A04020102020204" pitchFamily="34" charset="0"/>
            </a:endParaRPr>
          </a:p>
          <a:p>
            <a:pPr algn="just"/>
            <a:r>
              <a:rPr lang="ru-RU" sz="2400" dirty="0" smtClean="0">
                <a:latin typeface="Arial Black" panose="020B0A04020102020204" pitchFamily="34" charset="0"/>
              </a:rPr>
              <a:t>В-третьих</a:t>
            </a:r>
            <a:r>
              <a:rPr lang="ru-RU" sz="2400" dirty="0">
                <a:latin typeface="Arial Black" panose="020B0A04020102020204" pitchFamily="34" charset="0"/>
              </a:rPr>
              <a:t>, это дает дополнительный простор для создания интересных креативных решений.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1152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83</TotalTime>
  <Words>1113</Words>
  <Application>Microsoft Office PowerPoint</Application>
  <PresentationFormat>Широкоэкранный</PresentationFormat>
  <Paragraphs>53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0" baseType="lpstr">
      <vt:lpstr>Arial</vt:lpstr>
      <vt:lpstr>Arial Black</vt:lpstr>
      <vt:lpstr>Impact</vt:lpstr>
      <vt:lpstr>Intro </vt:lpstr>
      <vt:lpstr>Главное мероприятие</vt:lpstr>
      <vt:lpstr>Лекция по теме: СОВРЕМЕННЫЕ ТЕНДЕНЦИИ В РЕКЛАМЕ </vt:lpstr>
      <vt:lpstr>Дисциплина «Технические средства и технология изготовления наружной рекламы»</vt:lpstr>
      <vt:lpstr>Цель: показать новые и современные тенденции в наружной рекламе</vt:lpstr>
      <vt:lpstr>Презентация PowerPoint</vt:lpstr>
      <vt:lpstr>Презентация PowerPoint</vt:lpstr>
      <vt:lpstr>Чтобы реализовать задуманное:</vt:lpstr>
      <vt:lpstr>Экстендер</vt:lpstr>
      <vt:lpstr>Презентация PowerPoint</vt:lpstr>
      <vt:lpstr>Использование экстендера решает сразу несколько важных рекламных задач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Имитация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3D технологии в наружной рекламе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Напольная реклама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Реклама будущего: голографика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Используемые источники: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НЕСТАНДАРТНЫЕ ПОДХОДЫ В НАРУЖНОЙ РЕКЛАМЕ </dc:title>
  <dc:creator>Лариса</dc:creator>
  <cp:lastModifiedBy>Лариса</cp:lastModifiedBy>
  <cp:revision>14</cp:revision>
  <dcterms:created xsi:type="dcterms:W3CDTF">2016-11-02T14:37:00Z</dcterms:created>
  <dcterms:modified xsi:type="dcterms:W3CDTF">2018-11-02T07:01:12Z</dcterms:modified>
</cp:coreProperties>
</file>