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7808" y="620688"/>
            <a:ext cx="7772400" cy="1470025"/>
          </a:xfrm>
        </p:spPr>
        <p:txBody>
          <a:bodyPr/>
          <a:lstStyle/>
          <a:p>
            <a:r>
              <a:rPr lang="ru-RU" dirty="0" smtClean="0"/>
              <a:t>Философия </a:t>
            </a:r>
            <a:r>
              <a:rPr lang="ru-RU" dirty="0" err="1" smtClean="0"/>
              <a:t>Иммануила</a:t>
            </a:r>
            <a:r>
              <a:rPr lang="ru-RU" dirty="0" smtClean="0"/>
              <a:t> Канта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132856"/>
            <a:ext cx="4154247" cy="455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329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0"/>
            <a:ext cx="8229600" cy="4525963"/>
          </a:xfrm>
        </p:spPr>
        <p:txBody>
          <a:bodyPr/>
          <a:lstStyle/>
          <a:p>
            <a:r>
              <a:rPr lang="ru-RU" dirty="0"/>
              <a:t>Главные вопросы </a:t>
            </a:r>
            <a:r>
              <a:rPr lang="ru-RU" b="1" dirty="0"/>
              <a:t>"Критики практического разума":</a:t>
            </a:r>
            <a:endParaRPr lang="ru-RU" dirty="0"/>
          </a:p>
          <a:p>
            <a:r>
              <a:rPr lang="ru-RU" b="1" dirty="0"/>
              <a:t>• </a:t>
            </a:r>
            <a:r>
              <a:rPr lang="ru-RU" dirty="0"/>
              <a:t>Какой должна быть мораль?</a:t>
            </a:r>
          </a:p>
          <a:p>
            <a:r>
              <a:rPr lang="ru-RU" dirty="0"/>
              <a:t>• Что есть моральное (нравственное) поведение человека?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793258"/>
            <a:ext cx="2808312" cy="402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736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И. Кант следующим образом сформулировал </a:t>
            </a:r>
            <a:r>
              <a:rPr lang="ru-RU" b="1" dirty="0"/>
              <a:t>моральный закон, </a:t>
            </a:r>
            <a:r>
              <a:rPr lang="ru-RU" dirty="0"/>
              <a:t>который имеет высший и безусловный характер, и назвал его </a:t>
            </a:r>
            <a:r>
              <a:rPr lang="ru-RU" b="1" dirty="0"/>
              <a:t>категорическим императивом: </a:t>
            </a:r>
            <a:r>
              <a:rPr lang="ru-RU" i="1" dirty="0"/>
              <a:t>"Поступай так, чтобы максима твоего поступка могла быть принципом всеобщего законодательства".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6465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0"/>
            <a:ext cx="8229600" cy="4525963"/>
          </a:xfrm>
        </p:spPr>
        <p:txBody>
          <a:bodyPr/>
          <a:lstStyle/>
          <a:p>
            <a:r>
              <a:rPr lang="ru-RU" dirty="0"/>
              <a:t>В своей третьей книге критического периода — </a:t>
            </a:r>
            <a:r>
              <a:rPr lang="ru-RU" b="1" dirty="0"/>
              <a:t>"Критика способности суждения" </a:t>
            </a:r>
            <a:r>
              <a:rPr lang="ru-RU" dirty="0"/>
              <a:t>— Кант выдвигает </a:t>
            </a:r>
            <a:r>
              <a:rPr lang="ru-RU" b="1" dirty="0"/>
              <a:t>идею всеобщей целесообразности: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118257"/>
            <a:ext cx="28575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229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8520" y="0"/>
            <a:ext cx="9252520" cy="685800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Социально-политические взгляды </a:t>
            </a:r>
            <a:r>
              <a:rPr lang="ru-RU" dirty="0"/>
              <a:t>И. Канта:</a:t>
            </a:r>
          </a:p>
          <a:p>
            <a:r>
              <a:rPr lang="ru-RU" dirty="0"/>
              <a:t>• философ считал, что человек наделен изначально злой природой;</a:t>
            </a:r>
          </a:p>
          <a:p>
            <a:r>
              <a:rPr lang="ru-RU" dirty="0"/>
              <a:t>• видел спасение человека в моральном воспитании и жестком следовании моральному закону (категорическому императиву);</a:t>
            </a:r>
          </a:p>
          <a:p>
            <a:r>
              <a:rPr lang="ru-RU" dirty="0"/>
              <a:t>• был сторонником распространения демократии и правового порядка — во-первых, в каждом отдельном обществе; во-вторых, в отношениях между государствами и народами;</a:t>
            </a:r>
          </a:p>
          <a:p>
            <a:r>
              <a:rPr lang="ru-RU" dirty="0"/>
              <a:t>• осуждал войны как наиболее тяжкое заблуждение и преступление человечества;</a:t>
            </a:r>
          </a:p>
          <a:p>
            <a:r>
              <a:rPr lang="ru-RU" dirty="0"/>
              <a:t>• считал, что в будущем неизбежно наступит "высший мир" — войны будут либо запрещены правом, либо станут экономически невыгодными.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4366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448" y="0"/>
            <a:ext cx="5583560" cy="6858000"/>
          </a:xfrm>
        </p:spPr>
        <p:txBody>
          <a:bodyPr>
            <a:normAutofit fontScale="92500"/>
          </a:bodyPr>
          <a:lstStyle/>
          <a:p>
            <a:r>
              <a:rPr lang="ru-RU" dirty="0"/>
              <a:t>Основоположником </a:t>
            </a:r>
            <a:r>
              <a:rPr lang="ru-RU" b="1" dirty="0"/>
              <a:t>немецкого классического идеализма </a:t>
            </a:r>
            <a:r>
              <a:rPr lang="ru-RU" dirty="0"/>
              <a:t>считается </a:t>
            </a:r>
            <a:r>
              <a:rPr lang="ru-RU" b="1" dirty="0" err="1"/>
              <a:t>Иммануил</a:t>
            </a:r>
            <a:r>
              <a:rPr lang="ru-RU" b="1" dirty="0"/>
              <a:t> Кант </a:t>
            </a:r>
            <a:r>
              <a:rPr lang="ru-RU" dirty="0"/>
              <a:t>(1724 - 1804) - немецкий (прусский) философ, профессор </a:t>
            </a:r>
            <a:r>
              <a:rPr lang="ru-RU" dirty="0" err="1"/>
              <a:t>Кенигсберского</a:t>
            </a:r>
            <a:r>
              <a:rPr lang="ru-RU" dirty="0"/>
              <a:t> университета.</a:t>
            </a:r>
          </a:p>
          <a:p>
            <a:r>
              <a:rPr lang="ru-RU" dirty="0"/>
              <a:t>Все творчество И. Канта можно разделить на два больших периода:</a:t>
            </a:r>
          </a:p>
          <a:p>
            <a:r>
              <a:rPr lang="ru-RU" dirty="0"/>
              <a:t>• докритический (до начала 70-х гг. XVIII в.);</a:t>
            </a:r>
          </a:p>
          <a:p>
            <a:r>
              <a:rPr lang="ru-RU" dirty="0"/>
              <a:t>• критический (начало 70-х гг. XVIII в. и до 1804 г.).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764704"/>
            <a:ext cx="3312368" cy="495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166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5436096" cy="6741368"/>
          </a:xfrm>
        </p:spPr>
        <p:txBody>
          <a:bodyPr>
            <a:normAutofit/>
          </a:bodyPr>
          <a:lstStyle/>
          <a:p>
            <a:r>
              <a:rPr lang="ru-RU" dirty="0"/>
              <a:t> Свое наименование </a:t>
            </a:r>
            <a:r>
              <a:rPr lang="ru-RU" i="1" dirty="0"/>
              <a:t>критический период </a:t>
            </a:r>
            <a:r>
              <a:rPr lang="ru-RU" dirty="0"/>
              <a:t>получил в связи с названием вышедших в то время трех фундаментальных </a:t>
            </a:r>
            <a:r>
              <a:rPr lang="ru-RU" b="1" i="1" dirty="0"/>
              <a:t>философских произведений </a:t>
            </a:r>
            <a:r>
              <a:rPr lang="ru-RU" dirty="0"/>
              <a:t>Канта:</a:t>
            </a:r>
          </a:p>
          <a:p>
            <a:r>
              <a:rPr lang="ru-RU" dirty="0"/>
              <a:t>• "Критика чистого разума";</a:t>
            </a:r>
          </a:p>
          <a:p>
            <a:r>
              <a:rPr lang="ru-RU" dirty="0"/>
              <a:t>• "Критика практического разума";</a:t>
            </a:r>
          </a:p>
          <a:p>
            <a:r>
              <a:rPr lang="ru-RU" dirty="0"/>
              <a:t>• "Критика способности суждения".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732093"/>
            <a:ext cx="2540000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484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8520" y="0"/>
            <a:ext cx="9252520" cy="6858000"/>
          </a:xfrm>
        </p:spPr>
        <p:txBody>
          <a:bodyPr>
            <a:normAutofit fontScale="70000" lnSpcReduction="20000"/>
          </a:bodyPr>
          <a:lstStyle/>
          <a:p>
            <a:r>
              <a:rPr lang="ru-RU" b="1" i="1" dirty="0"/>
              <a:t>Философские выводы Канта </a:t>
            </a:r>
            <a:r>
              <a:rPr lang="ru-RU" dirty="0"/>
              <a:t>были революционными для его эпохи:</a:t>
            </a:r>
          </a:p>
          <a:p>
            <a:r>
              <a:rPr lang="ru-RU" dirty="0"/>
              <a:t>• Солнечная система возникла из большого первоначального облака разреженных в космосе частиц материи в результате</a:t>
            </a:r>
          </a:p>
          <a:p>
            <a:r>
              <a:rPr lang="ru-RU" dirty="0"/>
              <a:t>вращения данного облака, которое стало возможным благодаря движению и взаимодействию (притяжению, отталкиванию, столкновению) составлявших его частиц.</a:t>
            </a:r>
          </a:p>
          <a:p>
            <a:r>
              <a:rPr lang="ru-RU" dirty="0"/>
              <a:t>• природа имеет свою историю во времени (начало и конец), а не вечна и неизменна;</a:t>
            </a:r>
          </a:p>
          <a:p>
            <a:r>
              <a:rPr lang="ru-RU" dirty="0"/>
              <a:t>• природа находится в постоянном изменении и развитии;</a:t>
            </a:r>
          </a:p>
          <a:p>
            <a:r>
              <a:rPr lang="ru-RU" dirty="0"/>
              <a:t>• движение и покой относительны;</a:t>
            </a:r>
          </a:p>
          <a:p>
            <a:r>
              <a:rPr lang="ru-RU" dirty="0"/>
              <a:t>• все живое на земле, в том числе и человек, — результат естественной биологической эволюции.</a:t>
            </a:r>
          </a:p>
          <a:p>
            <a:r>
              <a:rPr lang="ru-RU" dirty="0"/>
              <a:t>В то же время идеи Канта несут в себе отпечаток мировоззрения того времени:</a:t>
            </a:r>
          </a:p>
          <a:p>
            <a:r>
              <a:rPr lang="ru-RU" dirty="0"/>
              <a:t>• механические законы изначально не заложены в материи, а имеют свою внешнюю причину;</a:t>
            </a:r>
          </a:p>
          <a:p>
            <a:r>
              <a:rPr lang="ru-RU" dirty="0"/>
              <a:t>• данной внешней причиной (первоначалом) является Бог. Несмотря на это, современники Канта считали, что его открытия (особенно о возникновении Солнечной системы и биологической эволюции человека) по своей значимости соизмеримы с открытием Коперника (вращение Земли вокруг Солнца).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3477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0"/>
            <a:ext cx="8229600" cy="4525963"/>
          </a:xfrm>
        </p:spPr>
        <p:txBody>
          <a:bodyPr/>
          <a:lstStyle/>
          <a:p>
            <a:r>
              <a:rPr lang="ru-RU" b="1" dirty="0"/>
              <a:t>В </a:t>
            </a:r>
            <a:r>
              <a:rPr lang="ru-RU" dirty="0"/>
              <a:t>своей книге </a:t>
            </a:r>
            <a:r>
              <a:rPr lang="ru-RU" b="1" dirty="0"/>
              <a:t>"Критика чистого разума" </a:t>
            </a:r>
            <a:r>
              <a:rPr lang="ru-RU" dirty="0"/>
              <a:t>Кант отстаивает идею </a:t>
            </a:r>
            <a:r>
              <a:rPr lang="ru-RU" b="1" dirty="0"/>
              <a:t>агностицизма </a:t>
            </a:r>
            <a:r>
              <a:rPr lang="ru-RU" dirty="0"/>
              <a:t>— невозможности познания окружающей действительности.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420888"/>
            <a:ext cx="2808312" cy="414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296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926908"/>
              </p:ext>
            </p:extLst>
          </p:nvPr>
        </p:nvGraphicFramePr>
        <p:xfrm>
          <a:off x="2195736" y="260648"/>
          <a:ext cx="5400599" cy="1728192"/>
        </p:xfrm>
        <a:graphic>
          <a:graphicData uri="http://schemas.openxmlformats.org/drawingml/2006/table">
            <a:tbl>
              <a:tblPr/>
              <a:tblGrid>
                <a:gridCol w="2699933"/>
                <a:gridCol w="2700666"/>
              </a:tblGrid>
              <a:tr h="725539">
                <a:tc gridSpan="2"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Первая антиномия - ОГРАНИЧЕННОСТЬ ПРОСТРАНСТВА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2653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Мир имеет начало во времени и ограничен в пространстве.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Мир не имеет начала во времени и безграничен.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356556"/>
              </p:ext>
            </p:extLst>
          </p:nvPr>
        </p:nvGraphicFramePr>
        <p:xfrm>
          <a:off x="2195737" y="1988668"/>
          <a:ext cx="5400598" cy="4869332"/>
        </p:xfrm>
        <a:graphic>
          <a:graphicData uri="http://schemas.openxmlformats.org/drawingml/2006/table">
            <a:tbl>
              <a:tblPr/>
              <a:tblGrid>
                <a:gridCol w="2700299"/>
                <a:gridCol w="2700299"/>
              </a:tblGrid>
              <a:tr h="243783">
                <a:tc gridSpan="2"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Вторая антиномия - ПРОСТОЕ И СЛОЖНОЕ</a:t>
                      </a:r>
                    </a:p>
                  </a:txBody>
                  <a:tcPr marL="22056" marR="22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3603"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Существуют только простые элементы и то, что состоит из простых. .</a:t>
                      </a:r>
                    </a:p>
                  </a:txBody>
                  <a:tcPr marL="22056" marR="22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В мире нет ничего простого.</a:t>
                      </a:r>
                    </a:p>
                  </a:txBody>
                  <a:tcPr marL="22056" marR="22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6801">
                <a:tc gridSpan="2"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Третья антиномия - СВОБОДА И ПРИЧИННОСТЬ</a:t>
                      </a:r>
                    </a:p>
                  </a:txBody>
                  <a:tcPr marL="22056" marR="22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783">
                <a:tc gridSpan="2">
                  <a:txBody>
                    <a:bodyPr/>
                    <a:lstStyle/>
                    <a:p>
                      <a:endParaRPr lang="ru-RU" sz="1600" dirty="0">
                        <a:effectLst/>
                      </a:endParaRPr>
                    </a:p>
                  </a:txBody>
                  <a:tcPr marL="22056" marR="22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60404"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Существует не только причинность по законам природы, но и свобода.</a:t>
                      </a:r>
                    </a:p>
                  </a:txBody>
                  <a:tcPr marL="22056" marR="22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Свободы не существует. Все в мире совершается в силу строгой причинности по законам природы.</a:t>
                      </a:r>
                    </a:p>
                  </a:txBody>
                  <a:tcPr marL="22056" marR="22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3783">
                <a:tc gridSpan="2"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Четвертая антиномия - НАЛИЧИЕ БОГА</a:t>
                      </a:r>
                    </a:p>
                  </a:txBody>
                  <a:tcPr marL="22056" marR="22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17004"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Есть Бог - безусловно необходимое существо, причина всего сущего.</a:t>
                      </a:r>
                    </a:p>
                  </a:txBody>
                  <a:tcPr marL="22056" marR="22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Бога нет. Нет никакого абсолютно необходимого существа - причины всего сущего.</a:t>
                      </a:r>
                    </a:p>
                  </a:txBody>
                  <a:tcPr marL="22056" marR="22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562225" y="14255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957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-8772"/>
            <a:ext cx="8229600" cy="4525963"/>
          </a:xfrm>
        </p:spPr>
        <p:txBody>
          <a:bodyPr/>
          <a:lstStyle/>
          <a:p>
            <a:r>
              <a:rPr lang="ru-RU" dirty="0"/>
              <a:t>Также в "Критике чистого разума" И. Кант классифицирует само знание как результат познавательной деятельности и выделяет </a:t>
            </a:r>
            <a:r>
              <a:rPr lang="ru-RU" b="1" i="1" dirty="0"/>
              <a:t>три понятия, характеризующих знание:</a:t>
            </a:r>
            <a:endParaRPr lang="ru-RU" dirty="0"/>
          </a:p>
          <a:p>
            <a:r>
              <a:rPr lang="ru-RU" b="1" dirty="0"/>
              <a:t>• </a:t>
            </a:r>
            <a:r>
              <a:rPr lang="ru-RU" dirty="0"/>
              <a:t>апостериорное знание;</a:t>
            </a:r>
          </a:p>
          <a:p>
            <a:r>
              <a:rPr lang="ru-RU" dirty="0"/>
              <a:t>• априорное знание;</a:t>
            </a:r>
          </a:p>
          <a:p>
            <a:r>
              <a:rPr lang="ru-RU" dirty="0"/>
              <a:t>• "вещь в себе".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645024"/>
            <a:ext cx="4248472" cy="3007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505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Само человеческое сознание (чистый разум), принимающее сигналы — образы от непознаваемых "вещей в себе" — окружающего мира, также, по Канту, имеет свою </a:t>
            </a:r>
            <a:r>
              <a:rPr lang="ru-RU" b="1" dirty="0"/>
              <a:t>структуру, </a:t>
            </a:r>
            <a:r>
              <a:rPr lang="ru-RU" dirty="0"/>
              <a:t>которая включает в себя:</a:t>
            </a:r>
          </a:p>
          <a:p>
            <a:r>
              <a:rPr lang="ru-RU" dirty="0"/>
              <a:t>• формы чувственности;</a:t>
            </a:r>
          </a:p>
          <a:p>
            <a:r>
              <a:rPr lang="ru-RU" dirty="0"/>
              <a:t>• формы рассудка;</a:t>
            </a:r>
          </a:p>
          <a:p>
            <a:r>
              <a:rPr lang="ru-RU" dirty="0"/>
              <a:t>• формы разума.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7212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Философия, по Канту, является наукой о данных (высших) идеях. 6. Большая заслуга Канта перед философией в том, что им было выдвинуто </a:t>
            </a:r>
            <a:r>
              <a:rPr lang="ru-RU" b="1" dirty="0"/>
              <a:t>учение о категориях </a:t>
            </a:r>
            <a:r>
              <a:rPr lang="ru-RU" dirty="0"/>
              <a:t>(в переводе с греческого — высказываниях) - предельно общих понятиях, с помощью которых можно описать и к которым можно свести все сущее. (То есть нет таких вещей или явлений окружающего мира, которые не обладали бы признаками, характеризуемыми данными категориями.) </a:t>
            </a:r>
            <a:r>
              <a:rPr lang="ru-RU" b="1" dirty="0"/>
              <a:t>Таких категорий Кант выделяет двенадцать и делит их на четыре класса по три в каждом.</a:t>
            </a:r>
            <a:endParaRPr lang="ru-RU" dirty="0"/>
          </a:p>
          <a:p>
            <a:r>
              <a:rPr lang="ru-RU" dirty="0"/>
              <a:t>Данными </a:t>
            </a:r>
            <a:r>
              <a:rPr lang="ru-RU" b="1" dirty="0"/>
              <a:t>классами </a:t>
            </a:r>
            <a:r>
              <a:rPr lang="ru-RU" dirty="0"/>
              <a:t>являются:</a:t>
            </a:r>
          </a:p>
          <a:p>
            <a:r>
              <a:rPr lang="ru-RU" dirty="0"/>
              <a:t>• количество;</a:t>
            </a:r>
          </a:p>
          <a:p>
            <a:r>
              <a:rPr lang="ru-RU" dirty="0"/>
              <a:t>• качество;</a:t>
            </a:r>
          </a:p>
          <a:p>
            <a:r>
              <a:rPr lang="ru-RU" dirty="0"/>
              <a:t>• отношение;</a:t>
            </a:r>
          </a:p>
          <a:p>
            <a:r>
              <a:rPr lang="ru-RU" dirty="0"/>
              <a:t>• модальность.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51403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213</Words>
  <Application>Microsoft Office PowerPoint</Application>
  <PresentationFormat>Экран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Философия Иммануила Канта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Философия Иммануила Канта</dc:title>
  <dc:creator>home</dc:creator>
  <cp:lastModifiedBy>home</cp:lastModifiedBy>
  <cp:revision>2</cp:revision>
  <dcterms:created xsi:type="dcterms:W3CDTF">2017-11-01T07:33:31Z</dcterms:created>
  <dcterms:modified xsi:type="dcterms:W3CDTF">2017-11-01T07:47:47Z</dcterms:modified>
</cp:coreProperties>
</file>