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6" r:id="rId3"/>
    <p:sldId id="266" r:id="rId4"/>
    <p:sldId id="267" r:id="rId5"/>
    <p:sldId id="271" r:id="rId6"/>
    <p:sldId id="268" r:id="rId7"/>
    <p:sldId id="270" r:id="rId8"/>
    <p:sldId id="269" r:id="rId9"/>
    <p:sldId id="260" r:id="rId10"/>
    <p:sldId id="277" r:id="rId11"/>
    <p:sldId id="263" r:id="rId12"/>
    <p:sldId id="272" r:id="rId13"/>
    <p:sldId id="273" r:id="rId14"/>
    <p:sldId id="274" r:id="rId15"/>
    <p:sldId id="275" r:id="rId16"/>
    <p:sldId id="276" r:id="rId17"/>
    <p:sldId id="26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A0D9D-5B7A-40D5-91D0-68183E62B56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D7DF-06A0-494F-BD56-5FDAAC96F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www.buklit.ru/1939_194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bing.com/ima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246" y="332656"/>
            <a:ext cx="6435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ГАПОУ КК «НКСЭ» </a:t>
            </a:r>
          </a:p>
          <a:p>
            <a:pPr algn="ctr"/>
            <a:r>
              <a:rPr lang="ru-RU" b="1" dirty="0" smtClean="0"/>
              <a:t>Новороссийский колледж строительства и экономики</a:t>
            </a:r>
          </a:p>
          <a:p>
            <a:pPr algn="ctr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79767" y="6021288"/>
            <a:ext cx="726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ru-RU" b="1" dirty="0" smtClean="0"/>
              <a:t>Работу выполнила:  </a:t>
            </a:r>
            <a:r>
              <a:rPr lang="ru-RU" dirty="0" smtClean="0"/>
              <a:t>студентка группы И-11</a:t>
            </a:r>
          </a:p>
          <a:p>
            <a:pPr algn="ctr"/>
            <a:r>
              <a:rPr lang="ru-RU" dirty="0" smtClean="0"/>
              <a:t>                                                          </a:t>
            </a:r>
            <a:r>
              <a:rPr lang="ru-RU" dirty="0" err="1" smtClean="0"/>
              <a:t>Маргарян</a:t>
            </a:r>
            <a:r>
              <a:rPr lang="ru-RU" dirty="0" smtClean="0"/>
              <a:t> Лиана </a:t>
            </a:r>
            <a:r>
              <a:rPr lang="ru-RU" dirty="0" err="1" smtClean="0"/>
              <a:t>Алексановна</a:t>
            </a:r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301208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Руководитель проекта: </a:t>
            </a:r>
            <a:r>
              <a:rPr lang="ru-RU" dirty="0" err="1" smtClean="0"/>
              <a:t>Сыроежкина</a:t>
            </a:r>
            <a:r>
              <a:rPr lang="ru-RU" dirty="0" smtClean="0"/>
              <a:t> Елена 				Васильевна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6130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Творческий проект: «Моя семейная реликвия»</a:t>
            </a:r>
            <a:endParaRPr lang="ru-RU" sz="2000" b="1" dirty="0"/>
          </a:p>
        </p:txBody>
      </p:sp>
      <p:pic>
        <p:nvPicPr>
          <p:cNvPr id="6" name="Рисунок 5" descr="familiaa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3843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1044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Массовые убийства начались </a:t>
            </a:r>
            <a:r>
              <a:rPr lang="ru-RU" b="1" i="1" dirty="0" smtClean="0"/>
              <a:t>19 апреля</a:t>
            </a:r>
            <a:r>
              <a:rPr lang="ru-RU" i="1" dirty="0" smtClean="0"/>
              <a:t>, когда в окрестностях </a:t>
            </a:r>
            <a:r>
              <a:rPr lang="ru-RU" i="1" dirty="0" err="1" smtClean="0"/>
              <a:t>Вана</a:t>
            </a:r>
            <a:r>
              <a:rPr lang="ru-RU" i="1" dirty="0" smtClean="0"/>
              <a:t> было убито около </a:t>
            </a:r>
            <a:r>
              <a:rPr lang="ru-RU" b="1" i="1" dirty="0" smtClean="0"/>
              <a:t>2500</a:t>
            </a:r>
            <a:r>
              <a:rPr lang="ru-RU" i="1" dirty="0" smtClean="0"/>
              <a:t> армян, а в ближайшие несколько дней ещё около </a:t>
            </a:r>
            <a:r>
              <a:rPr lang="ru-RU" b="1" i="1" dirty="0" smtClean="0"/>
              <a:t>50</a:t>
            </a:r>
            <a:r>
              <a:rPr lang="ru-RU" i="1" dirty="0" smtClean="0"/>
              <a:t> тысяч. В середине мая произошла резня в </a:t>
            </a:r>
            <a:r>
              <a:rPr lang="ru-RU" i="1" dirty="0" err="1" smtClean="0"/>
              <a:t>Хынысе</a:t>
            </a:r>
            <a:r>
              <a:rPr lang="ru-RU" i="1" dirty="0" smtClean="0"/>
              <a:t>, где было убито </a:t>
            </a:r>
            <a:r>
              <a:rPr lang="ru-RU" b="1" i="1" dirty="0" smtClean="0"/>
              <a:t>19 000 </a:t>
            </a:r>
            <a:r>
              <a:rPr lang="ru-RU" i="1" dirty="0" smtClean="0"/>
              <a:t>армян. Во время депортации погибло еще </a:t>
            </a:r>
            <a:r>
              <a:rPr lang="ru-RU" b="1" i="1" dirty="0" smtClean="0"/>
              <a:t>10 тысяч </a:t>
            </a:r>
            <a:r>
              <a:rPr lang="ru-RU" i="1" dirty="0" smtClean="0"/>
              <a:t>армян, большинство умерло от голода, жажды и истощения, оставшихся в живых сбрасывали со склонов ущелья. Были вырезаны целые города и поселения. Женщины и дети были погружены на баржи под предлогом транспортировки в </a:t>
            </a:r>
            <a:r>
              <a:rPr lang="ru-RU" i="1" dirty="0" err="1" smtClean="0"/>
              <a:t>Самсун</a:t>
            </a:r>
            <a:r>
              <a:rPr lang="ru-RU" i="1" dirty="0" smtClean="0"/>
              <a:t>, а затем вывезены в море и выброшены за борт.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db2e3ac4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оценки количества жертв разнятся от 200 000 до более </a:t>
            </a:r>
            <a:r>
              <a:rPr lang="ru-RU" b="1" dirty="0" smtClean="0"/>
              <a:t>2 000 000 армян.</a:t>
            </a:r>
          </a:p>
          <a:p>
            <a:r>
              <a:rPr lang="ru-RU" dirty="0" smtClean="0"/>
              <a:t>15 апреля 2015 года Европарламент объявил </a:t>
            </a:r>
            <a:r>
              <a:rPr lang="ru-RU" b="1" dirty="0" smtClean="0"/>
              <a:t>24 апреля европейским Днем памяти жертв геноцида армян.</a:t>
            </a:r>
          </a:p>
          <a:p>
            <a:r>
              <a:rPr lang="ru-RU" dirty="0" smtClean="0"/>
              <a:t>Это переломное событие в истории армянского народа и всех армянских семей в отдельности, потому что во всех семьях есть жертвы.</a:t>
            </a:r>
          </a:p>
          <a:p>
            <a:r>
              <a:rPr lang="ru-RU" dirty="0" smtClean="0"/>
              <a:t>Это страшное событие помнят и передают своим детям все родители.</a:t>
            </a:r>
          </a:p>
          <a:p>
            <a:r>
              <a:rPr lang="ru-RU" dirty="0" smtClean="0"/>
              <a:t>Буду передавать своим детям и я.</a:t>
            </a:r>
            <a:endParaRPr lang="ru-RU" dirty="0"/>
          </a:p>
        </p:txBody>
      </p:sp>
      <p:pic>
        <p:nvPicPr>
          <p:cNvPr id="4" name="Рисунок 3" descr="5E9CE173-650E-46E0-8265-95D05B7D6190_cx0_cy9_cw0_mw1024_s_n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780928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17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Рассказывай о своей семье не могу обойти стороной людей, благодаря которым я появилась на свет, и той роли, которую они сыграли в истории Отечества.</a:t>
            </a:r>
          </a:p>
          <a:p>
            <a:r>
              <a:rPr lang="ru-RU" i="1" dirty="0" smtClean="0"/>
              <a:t>Все мы знаем о трагических событиях 1941 года. </a:t>
            </a:r>
            <a:r>
              <a:rPr lang="ru-RU" b="1" i="1" dirty="0" smtClean="0"/>
              <a:t>Вторая Мировая Война- </a:t>
            </a:r>
            <a:r>
              <a:rPr lang="ru-RU" i="1" dirty="0" smtClean="0"/>
              <a:t>один из самых широко масштабных вооруженных конфликтов в истории человечества. </a:t>
            </a:r>
            <a:endParaRPr lang="ru-RU" i="1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5680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_w01_z0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4067944" cy="35283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Нефть — кровь войны. Танки, самолеты, боевые корабли — все эти грозные боевые машины становятся без топлива простым металлом. К началу войны сибирская нефть еще не была открыта. В Бакинском нефтяном районе добывали более 70%, а в Грозненском и </a:t>
            </a:r>
            <a:r>
              <a:rPr lang="ru-RU" i="1" dirty="0" err="1" smtClean="0"/>
              <a:t>Майкопском</a:t>
            </a:r>
            <a:r>
              <a:rPr lang="ru-RU" i="1" dirty="0" smtClean="0"/>
              <a:t> — около 25% всего «черного золота» СССР. </a:t>
            </a:r>
            <a:r>
              <a:rPr lang="ru-RU" b="1" i="1" dirty="0" smtClean="0"/>
              <a:t>Потеря Кавказа означала бы поражение в войне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" name="Рисунок 2" descr="baku-nef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20811678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Мой прадед Григорян </a:t>
            </a:r>
            <a:r>
              <a:rPr lang="ru-RU" b="1" i="1" dirty="0" err="1" smtClean="0"/>
              <a:t>Межлун</a:t>
            </a:r>
            <a:r>
              <a:rPr lang="ru-RU" b="1" i="1" dirty="0" smtClean="0"/>
              <a:t>  </a:t>
            </a:r>
            <a:r>
              <a:rPr lang="ru-RU" b="1" i="1" dirty="0" err="1" smtClean="0"/>
              <a:t>Арсенович</a:t>
            </a:r>
            <a:r>
              <a:rPr lang="ru-RU" b="1" i="1" dirty="0" smtClean="0"/>
              <a:t> был участником </a:t>
            </a:r>
            <a:r>
              <a:rPr lang="ru-RU" i="1" dirty="0" smtClean="0"/>
              <a:t>и пережил</a:t>
            </a:r>
            <a:r>
              <a:rPr lang="ru-RU" b="1" i="1" dirty="0" smtClean="0"/>
              <a:t> Вторую  Мировую Войну.</a:t>
            </a:r>
            <a:r>
              <a:rPr lang="ru-RU" i="1" dirty="0" smtClean="0"/>
              <a:t> К сожалению сведений о нем осталось мало. Но мне известно, что он был летчиком, вместе с своим отрядом оборонял территорию Таманского полуострова. </a:t>
            </a:r>
          </a:p>
        </p:txBody>
      </p:sp>
      <p:pic>
        <p:nvPicPr>
          <p:cNvPr id="3" name="Рисунок 2" descr="68ea4f5c76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752528" cy="250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75252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merikanskii-okopnyi-nozh-tipa-bolo-obraztca-1917-goda-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96952"/>
            <a:ext cx="36724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Первое массовое воздушное сражение над Таманским полуостровом произошло </a:t>
            </a:r>
            <a:r>
              <a:rPr lang="ru-RU" b="1" i="1" dirty="0" smtClean="0"/>
              <a:t>17-24 апреля</a:t>
            </a:r>
            <a:r>
              <a:rPr lang="ru-RU" i="1" dirty="0" smtClean="0"/>
              <a:t>. В нем участвовало около 650 самолетов противника и 500 советских самолетов. Почти </a:t>
            </a:r>
            <a:r>
              <a:rPr lang="ru-RU" b="1" i="1" dirty="0" smtClean="0"/>
              <a:t>2 месяца</a:t>
            </a:r>
            <a:r>
              <a:rPr lang="ru-RU" i="1" dirty="0" smtClean="0"/>
              <a:t> длились борьба за небо. Благодаря усилиям нашей авиации была подорвана мощь люфтваффе на советско-германском фронте. Интенсивное давление советских войск вынудило немецкое командование перенести осуществление крупных операций на других участках фронта.</a:t>
            </a: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204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_w01_z0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42484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После этой битвы мой прадед, получив множество тяжелых ранений, </a:t>
            </a:r>
            <a:r>
              <a:rPr lang="ru-RU" b="1" i="1" dirty="0" smtClean="0"/>
              <a:t>остался инвалидом</a:t>
            </a:r>
            <a:r>
              <a:rPr lang="ru-RU" i="1" dirty="0" smtClean="0"/>
              <a:t>. В возрасте 65 лет, вернулся на Родину в Азербайджан, но был убит во время массовых гонений армян с их территории.</a:t>
            </a:r>
          </a:p>
        </p:txBody>
      </p:sp>
      <p:pic>
        <p:nvPicPr>
          <p:cNvPr id="3" name="Рисунок 2" descr="65f4f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435003" cy="32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rtaciya_azerbaydzhancev_1948-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уверена, что память и знание прошлого, заполняя мир, делают его более интересным и значительным. </a:t>
            </a:r>
            <a:r>
              <a:rPr lang="ru-RU" b="1" i="1" dirty="0" smtClean="0"/>
              <a:t>Без прошлого мир пуст для людей, без прошлого нет и будущего</a:t>
            </a:r>
            <a:r>
              <a:rPr lang="ru-RU" i="1" dirty="0" smtClean="0"/>
              <a:t>. В каждой семье, в каждом доме есть свой семейный архив. Который помогает понять, что жизнь человека бесконечна, если о ней помнят потомки.</a:t>
            </a:r>
          </a:p>
          <a:p>
            <a:r>
              <a:rPr lang="ru-RU" i="1" dirty="0" smtClean="0"/>
              <a:t>Когда я вырасту, я тоже буду стараться сделать что-то хорошее, доброе и полезное для своей семьи и своей страны. </a:t>
            </a:r>
            <a:br>
              <a:rPr lang="ru-RU" i="1" dirty="0" smtClean="0"/>
            </a:br>
            <a:r>
              <a:rPr lang="ru-RU" b="1" i="1" dirty="0" smtClean="0"/>
              <a:t>Мне бы хотелось, чтобы моя семья гордилась мной также, как я горжусь ею.</a:t>
            </a:r>
            <a:endParaRPr lang="ru-RU" b="1" i="1" dirty="0"/>
          </a:p>
        </p:txBody>
      </p:sp>
      <p:pic>
        <p:nvPicPr>
          <p:cNvPr id="4" name="Рисунок 3" descr="1331049081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713430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90465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Список источников информации: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Семейные документы;</a:t>
            </a:r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Семейный фотоальбом;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Семейная библия.«И остановился ковчег.., на          горах Араратских», </a:t>
            </a:r>
            <a:r>
              <a:rPr lang="ru-RU" sz="2000" i="1" dirty="0" smtClean="0"/>
              <a:t>Ветхий Завет. Бытие 8:4.</a:t>
            </a:r>
            <a:endParaRPr lang="ru-RU" sz="2000" dirty="0" smtClean="0"/>
          </a:p>
          <a:p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Книга «Немецкая военная техника.</a:t>
            </a:r>
          </a:p>
          <a:p>
            <a:r>
              <a:rPr lang="ru-RU" sz="2000" i="1" dirty="0" smtClean="0"/>
              <a:t> Вторая Мировая Война»</a:t>
            </a:r>
          </a:p>
          <a:p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2"/>
              </a:rPr>
              <a:t>http://www.buklit.ru/1939_1945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3"/>
              </a:rPr>
              <a:t>https://ru.wikipedia.org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4"/>
              </a:rPr>
              <a:t>http://www.bing.com/images/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endParaRPr lang="ru-RU" sz="2000" b="1" i="1" dirty="0"/>
          </a:p>
        </p:txBody>
      </p:sp>
      <p:pic>
        <p:nvPicPr>
          <p:cNvPr id="3" name="Рисунок 2" descr="Dil_vio 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48680"/>
            <a:ext cx="28263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d15cad4969041a9417be77f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29000"/>
            <a:ext cx="273630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/>
              <a:t>Я живу </a:t>
            </a:r>
            <a:r>
              <a:rPr lang="ru-RU" i="1" dirty="0" smtClean="0"/>
              <a:t>в удивительной и великой стране России. Для меня Россия- это большая Родина, но у каждого человека есть еще и малая Родина: его дом и семья. Семья- </a:t>
            </a:r>
            <a:r>
              <a:rPr lang="ru-RU" dirty="0" smtClean="0"/>
              <a:t>базовая ячейка общества.</a:t>
            </a:r>
            <a:r>
              <a:rPr lang="ru-RU" i="1" dirty="0" smtClean="0"/>
              <a:t> </a:t>
            </a:r>
            <a:r>
              <a:rPr lang="ru-RU" b="1" i="1" dirty="0" smtClean="0"/>
              <a:t>На протяжении истории человечества семья выполняет важные функции.</a:t>
            </a:r>
            <a:r>
              <a:rPr lang="ru-RU" i="1" dirty="0" smtClean="0"/>
              <a:t> Но самое главная: она передает детям жизненный опыт, правила и традиции, через семью дети перенимают манеры поведения, закрепленные в обществе. Семья оказывает решающее влияние на личность ребенка, а также и на взрослых членов семьи. </a:t>
            </a:r>
            <a:endParaRPr lang="ru-RU" i="1" dirty="0"/>
          </a:p>
        </p:txBody>
      </p:sp>
      <p:pic>
        <p:nvPicPr>
          <p:cNvPr id="6" name="Рисунок 5" descr="68308273_47130738_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80928"/>
            <a:ext cx="43204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73327641_psixologicheskie_aspekty_vospitaniya_detej_v_se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780928"/>
            <a:ext cx="46440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Расскажу о традициях и обычаях своей семьи.</a:t>
            </a:r>
          </a:p>
          <a:p>
            <a:r>
              <a:rPr lang="ru-RU" i="1" dirty="0" smtClean="0"/>
              <a:t>Я и моя семья армянской национальности</a:t>
            </a:r>
            <a:r>
              <a:rPr lang="ru-RU" b="1" i="1" dirty="0" smtClean="0"/>
              <a:t>.</a:t>
            </a:r>
          </a:p>
          <a:p>
            <a:r>
              <a:rPr lang="ru-RU" i="1" dirty="0" smtClean="0"/>
              <a:t>Как и большинство людей кавказской национальности</a:t>
            </a:r>
            <a:r>
              <a:rPr lang="ru-RU" b="1" i="1" dirty="0" smtClean="0"/>
              <a:t>, моя семья празднует и поддерживает свои традиции, передаваемые из поколения в поколение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fh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h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92896"/>
            <a:ext cx="4536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748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Недавно моя семья праздновала рождение  ребенка. Традиционно во всех поколениях моей семьи </a:t>
            </a:r>
            <a:r>
              <a:rPr lang="ru-RU" b="1" i="1" dirty="0" smtClean="0"/>
              <a:t>рождение ребенка</a:t>
            </a:r>
            <a:r>
              <a:rPr lang="ru-RU" i="1" dirty="0" smtClean="0"/>
              <a:t> – это появление считалось как благовестное послание от Бога. </a:t>
            </a:r>
            <a:r>
              <a:rPr lang="ru-RU" b="1" i="1" dirty="0" smtClean="0"/>
              <a:t>Ребенок- считается Ангелом Хранителем</a:t>
            </a:r>
            <a:r>
              <a:rPr lang="ru-RU" i="1" dirty="0" smtClean="0"/>
              <a:t>. Этому событию всегда радовались. Особенно радовались рождению сына. В дни церковных праздников перед домом, где родился младенец, играла музыка, а дом украшали </a:t>
            </a:r>
            <a:r>
              <a:rPr lang="ru-RU" b="1" i="1" dirty="0" smtClean="0"/>
              <a:t>зелеными ветвями – </a:t>
            </a:r>
            <a:r>
              <a:rPr lang="ru-RU" b="1" i="1" dirty="0" smtClean="0"/>
              <a:t>символом </a:t>
            </a:r>
            <a:r>
              <a:rPr lang="ru-RU" b="1" i="1" dirty="0" smtClean="0"/>
              <a:t>продолжения рода.</a:t>
            </a:r>
            <a:r>
              <a:rPr lang="ru-RU" i="1" dirty="0" smtClean="0"/>
              <a:t> Ребенка не показывают никому, кроме близких, в течение 40 дней после рождения. </a:t>
            </a:r>
          </a:p>
          <a:p>
            <a:r>
              <a:rPr lang="ru-RU" i="1" dirty="0" smtClean="0"/>
              <a:t>При любом радостном событии виновник торжества кладет руку на голову друзьям и близким, говоря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таросе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кес</a:t>
            </a:r>
            <a:r>
              <a:rPr lang="ru-RU" b="1" i="1" dirty="0" smtClean="0"/>
              <a:t>»</a:t>
            </a:r>
            <a:r>
              <a:rPr lang="ru-RU" i="1" dirty="0" smtClean="0"/>
              <a:t>, что означает -«передаю тебе» - желая им того же счастья, что и у него. </a:t>
            </a:r>
          </a:p>
          <a:p>
            <a:endParaRPr lang="ru-RU" dirty="0"/>
          </a:p>
        </p:txBody>
      </p:sp>
      <p:pic>
        <p:nvPicPr>
          <p:cNvPr id="3" name="Рисунок 2" descr="hfjlifg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" y="3429000"/>
            <a:ext cx="40609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elenaya-vetka-[1920x1080]-[1423023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707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 Много поколений подряд моя семья занималась </a:t>
            </a:r>
            <a:r>
              <a:rPr lang="ru-RU" b="1" i="1" dirty="0" smtClean="0"/>
              <a:t>виноделием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Согласно одной из легенд, к горе </a:t>
            </a:r>
            <a:r>
              <a:rPr lang="ru-RU" b="1" i="1" dirty="0" smtClean="0"/>
              <a:t>Арарат</a:t>
            </a:r>
            <a:r>
              <a:rPr lang="ru-RU" i="1" dirty="0" smtClean="0"/>
              <a:t> во время потопа причалил </a:t>
            </a:r>
            <a:r>
              <a:rPr lang="ru-RU" b="1" i="1" dirty="0" smtClean="0"/>
              <a:t>Ковчег Ноя</a:t>
            </a:r>
            <a:r>
              <a:rPr lang="ru-RU" i="1" dirty="0" smtClean="0"/>
              <a:t>. Отправленный на поиски земли голубь вернулся к нему с оливковой ветвью. Когда воды схлынули, Ной спустился с горы и стал жить в долине. Ему тогда было шестьсот лет. Вместе с сыновьями он занялся выращиванием винограда. Считается, что человечество впервые познало вкус вина, когда Ной вкусил живительный напиток у подножия Арарата.</a:t>
            </a:r>
          </a:p>
          <a:p>
            <a:r>
              <a:rPr lang="ru-RU" i="1" dirty="0" smtClean="0"/>
              <a:t>Старинные рукописи и народные сказания доказывают, что виноделием и виноградарством на территории современной Армении занимались с древнейших времён, где-то начиная с XV века до нашей эры. Вина были высококачественными, выдержанными и разнообразными. </a:t>
            </a:r>
            <a:r>
              <a:rPr lang="ru-RU" b="1" i="1" dirty="0" smtClean="0"/>
              <a:t>Армения</a:t>
            </a:r>
            <a:r>
              <a:rPr lang="ru-RU" i="1" dirty="0" smtClean="0"/>
              <a:t> — страна с древнейшей традицией выращивания винограда.</a:t>
            </a:r>
          </a:p>
          <a:p>
            <a:endParaRPr lang="ru-RU" dirty="0"/>
          </a:p>
        </p:txBody>
      </p:sp>
      <p:pic>
        <p:nvPicPr>
          <p:cNvPr id="5" name="Рисунок 4" descr="Wine_grapes04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248472" cy="27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hor_Vi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Родители мне много рассказывали о своей свадьбе, которая прошла по традиционным армянским обычаям. Больше мне понравился такой свадебный обычай как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Трэндез</a:t>
            </a:r>
            <a:r>
              <a:rPr lang="ru-RU" b="1" i="1" dirty="0" smtClean="0"/>
              <a:t>», </a:t>
            </a:r>
            <a:r>
              <a:rPr lang="ru-RU" i="1" dirty="0" smtClean="0"/>
              <a:t>который проводиться весной. Этот праздник пришел из языческих времен </a:t>
            </a:r>
            <a:r>
              <a:rPr lang="ru-RU" b="1" i="1" dirty="0" smtClean="0"/>
              <a:t>поклонения огню. </a:t>
            </a:r>
            <a:r>
              <a:rPr lang="ru-RU" i="1" dirty="0" smtClean="0"/>
              <a:t>Прямо во дворе церкви разводят большой костер и молодожены прыгают через него, чтобы очисться от всего плохого: </a:t>
            </a:r>
            <a:r>
              <a:rPr lang="ru-RU" b="1" i="1" dirty="0" smtClean="0"/>
              <a:t>зла, высокомерия и несчастий</a:t>
            </a:r>
            <a:r>
              <a:rPr lang="ru-RU" i="1" dirty="0" smtClean="0"/>
              <a:t>. С этим днем </a:t>
            </a:r>
            <a:r>
              <a:rPr lang="ru-RU" b="1" i="1" dirty="0" smtClean="0"/>
              <a:t>на землю Армении приходит весна...</a:t>
            </a:r>
          </a:p>
          <a:p>
            <a:endParaRPr lang="ru-RU" dirty="0"/>
          </a:p>
        </p:txBody>
      </p:sp>
      <p:pic>
        <p:nvPicPr>
          <p:cNvPr id="3" name="Рисунок 2" descr="49690_750_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090912_1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2094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Моим любимым праздником еще с детства был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Вардавар</a:t>
            </a:r>
            <a:r>
              <a:rPr lang="ru-RU" b="1" i="1" dirty="0" smtClean="0"/>
              <a:t>». </a:t>
            </a:r>
            <a:r>
              <a:rPr lang="ru-RU" i="1" dirty="0" smtClean="0"/>
              <a:t>Летом, в начале августа, когда </a:t>
            </a:r>
            <a:r>
              <a:rPr lang="ru-RU" i="1" dirty="0" smtClean="0"/>
              <a:t>становится </a:t>
            </a:r>
            <a:r>
              <a:rPr lang="ru-RU" i="1" dirty="0" smtClean="0"/>
              <a:t>особенно жарко, наступает спасительный праздник воды «</a:t>
            </a:r>
            <a:r>
              <a:rPr lang="ru-RU" i="1" dirty="0" err="1" smtClean="0"/>
              <a:t>Вардавар</a:t>
            </a:r>
            <a:r>
              <a:rPr lang="ru-RU" i="1" dirty="0" smtClean="0"/>
              <a:t>». Люди обливают друг на друга водой на улицах города. Этот праздник проходит очень весело. Во время </a:t>
            </a:r>
            <a:r>
              <a:rPr lang="ru-RU" i="1" dirty="0" err="1" smtClean="0"/>
              <a:t>Вардавара</a:t>
            </a:r>
            <a:r>
              <a:rPr lang="ru-RU" i="1" dirty="0" smtClean="0"/>
              <a:t> ритуальное обливание водой переросло в шумную детскую игру в </a:t>
            </a:r>
            <a:r>
              <a:rPr lang="ru-RU" i="1" dirty="0" err="1" smtClean="0"/>
              <a:t>поливалки</a:t>
            </a:r>
            <a:r>
              <a:rPr lang="ru-RU" i="1" dirty="0" smtClean="0"/>
              <a:t>. </a:t>
            </a:r>
            <a:r>
              <a:rPr lang="ru-RU" b="1" i="1" dirty="0" err="1" smtClean="0"/>
              <a:t>Вардавар</a:t>
            </a:r>
            <a:r>
              <a:rPr lang="ru-RU" i="1" dirty="0" smtClean="0"/>
              <a:t> вообще в городской среде многими воспринимается как детский праздник, дети обычно так и говорят — </a:t>
            </a:r>
            <a:r>
              <a:rPr lang="ru-RU" b="1" i="1" dirty="0" smtClean="0"/>
              <a:t>«играть в </a:t>
            </a:r>
            <a:r>
              <a:rPr lang="ru-RU" b="1" i="1" dirty="0" err="1" smtClean="0"/>
              <a:t>Вардавар</a:t>
            </a:r>
            <a:r>
              <a:rPr lang="ru-RU" b="1" i="1" dirty="0" smtClean="0"/>
              <a:t>», </a:t>
            </a:r>
            <a:r>
              <a:rPr lang="ru-RU" i="1" dirty="0" smtClean="0"/>
              <a:t>то есть весело обливать себя и прохожих водой.</a:t>
            </a:r>
          </a:p>
          <a:p>
            <a:endParaRPr lang="ru-RU" b="1" dirty="0"/>
          </a:p>
        </p:txBody>
      </p:sp>
      <p:pic>
        <p:nvPicPr>
          <p:cNvPr id="3" name="Рисунок 2" descr="untitledtu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36912"/>
            <a:ext cx="436589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mw-4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Уже 3 поколения подряд в нашей семье рождаются 2 девочки и 1 мальчик. </a:t>
            </a:r>
          </a:p>
          <a:p>
            <a:r>
              <a:rPr lang="ru-RU" b="1" i="1" dirty="0" smtClean="0"/>
              <a:t>Старшей дочери </a:t>
            </a:r>
            <a:r>
              <a:rPr lang="ru-RU" i="1" dirty="0" smtClean="0"/>
              <a:t>в ее совершеннолетие дарят старинный кулон. </a:t>
            </a:r>
            <a:r>
              <a:rPr lang="ru-RU" b="1" i="1" dirty="0" smtClean="0"/>
              <a:t>Средней дочери</a:t>
            </a:r>
            <a:r>
              <a:rPr lang="ru-RU" i="1" dirty="0" smtClean="0"/>
              <a:t> дарят старинный браслет. А </a:t>
            </a:r>
            <a:r>
              <a:rPr lang="ru-RU" b="1" i="1" dirty="0" smtClean="0"/>
              <a:t>младшему сыну </a:t>
            </a:r>
            <a:r>
              <a:rPr lang="ru-RU" i="1" dirty="0" smtClean="0"/>
              <a:t>старинный перстень. </a:t>
            </a:r>
          </a:p>
          <a:p>
            <a:r>
              <a:rPr lang="ru-RU" b="1" i="1" dirty="0" smtClean="0"/>
              <a:t>Это семейная реликвия, которой немало лет.</a:t>
            </a:r>
          </a:p>
          <a:p>
            <a:r>
              <a:rPr lang="ru-RU" i="1" dirty="0" smtClean="0"/>
              <a:t>Мы будим гордиться нашими родителями и прародителями, чтить и помнить их.</a:t>
            </a:r>
          </a:p>
          <a:p>
            <a:r>
              <a:rPr lang="ru-RU" i="1" dirty="0" smtClean="0"/>
              <a:t>Именно поэтому будем передавать память о них из поколения в поколения, в знак благодарности и вечной памяти.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79178080_Kol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295232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large_09-07-1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287249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arge_10_10_2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996952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380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могу не рассказать о страшной истории моего народа, тесно связанной с событиями Первой Мировой Войны- геноцид армян, организованный и осуществленный Турцией. </a:t>
            </a:r>
            <a:r>
              <a:rPr lang="ru-RU" b="1" i="1" dirty="0" smtClean="0"/>
              <a:t>2 августа 1914 года </a:t>
            </a:r>
            <a:r>
              <a:rPr lang="ru-RU" i="1" dirty="0" smtClean="0"/>
              <a:t>Турция подписала секретный договор с Германией, одним из пунктов которого было изменение восточных границ Османской империи для создания коридора, ведущего к мусульманским народам России, что подурозмевало  искоренение армянского присутствия на измененных территориях. </a:t>
            </a:r>
          </a:p>
          <a:p>
            <a:endParaRPr lang="ru-RU" dirty="0" smtClean="0"/>
          </a:p>
        </p:txBody>
      </p:sp>
      <p:pic>
        <p:nvPicPr>
          <p:cNvPr id="3" name="Рисунок 2" descr="Genotsid-armyan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7"/>
            <a:ext cx="4248472" cy="335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rtaciya_azerbaydzhancev_1948-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437341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1128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balabanova</cp:lastModifiedBy>
  <cp:revision>39</cp:revision>
  <dcterms:modified xsi:type="dcterms:W3CDTF">2018-11-07T06:59:55Z</dcterms:modified>
</cp:coreProperties>
</file>