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sldIdLst>
    <p:sldId id="256" r:id="rId2"/>
    <p:sldId id="272" r:id="rId3"/>
    <p:sldId id="273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b="1" cap="none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учебная дисциплина </a:t>
            </a:r>
            <a:r>
              <a:rPr lang="ru-RU" b="1" cap="none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«Машины и механизмы в садово-парковом и ландшафтном строительстве»</a:t>
            </a:r>
            <a:endParaRPr lang="ru-RU" sz="2800" cap="non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140968"/>
            <a:ext cx="6840759" cy="1368151"/>
          </a:xfrm>
        </p:spPr>
        <p:txBody>
          <a:bodyPr/>
          <a:lstStyle/>
          <a:p>
            <a:r>
              <a:rPr lang="ru-RU" sz="2800" b="1" dirty="0" smtClean="0"/>
              <a:t>Тема : </a:t>
            </a:r>
            <a:r>
              <a:rPr lang="ru-RU" sz="2800" dirty="0" smtClean="0"/>
              <a:t>Механизация обработки почвы в открытом </a:t>
            </a:r>
            <a:r>
              <a:rPr lang="ru-RU" sz="2800" dirty="0" smtClean="0"/>
              <a:t>грунте</a:t>
            </a:r>
            <a:endParaRPr lang="ru-RU" sz="2800" b="1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23528" y="536507"/>
            <a:ext cx="864096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76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МИНИСТЕРСТВО ОБРАЗОВАНИЯ, НАУКИ И МОЛОДЕЖНОЙ ПОЛИТИКИ КРАСНОДАРСКОГО КРАЯ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</a:p>
          <a:p>
            <a:pPr marL="0" marR="0" lvl="0" indent="4476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Государственное автономное профессиональное образовательное учреждение Краснодарского края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76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«НОВОРОССИЙСКИЙ КОЛЛЕДЖ СТРОИТЕЛЬСТВА И ЭКОНОМИКИ»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76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(ГАПОУ КК «НКСЭ)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07504" y="1484784"/>
            <a:ext cx="46805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специальности 35.02.12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«Садово-парковое и ландшафтное строительство»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6165304"/>
            <a:ext cx="561662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dirty="0" smtClean="0">
                <a:solidFill>
                  <a:srgbClr val="0070C0"/>
                </a:solidFill>
              </a:rPr>
              <a:t>Разработала: преподаватель высшей категории Диденко Ия Станиславовна</a:t>
            </a:r>
          </a:p>
        </p:txBody>
      </p:sp>
    </p:spTree>
    <p:extLst>
      <p:ext uri="{BB962C8B-B14F-4D97-AF65-F5344CB8AC3E}">
        <p14:creationId xmlns="" xmlns:p14="http://schemas.microsoft.com/office/powerpoint/2010/main" val="306875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5687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564902"/>
            <a:ext cx="6096000" cy="42930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" y="3568700"/>
            <a:ext cx="4381500" cy="32893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008" y="-1558"/>
            <a:ext cx="4577992" cy="25492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288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3.Машины </a:t>
            </a:r>
            <a:r>
              <a:rPr lang="ru-RU" dirty="0"/>
              <a:t>для поверхностной обработки почвы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2132856"/>
            <a:ext cx="8712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Бороны применяют для рыхления верхнего слоя почвы, выравнивания поверхности поля, разрушения почвенной корки, крошения комков, уничтожения сорняков, заделки семян и удобрений. Бороны бывают зубовые и дисковые. Зубовые бороны делятся на легкие (5…10Н), средние (12…15Н), тяжелые (16…20Н).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1548081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Бороны</a:t>
            </a:r>
            <a:endParaRPr lang="ru-RU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99973"/>
            <a:ext cx="4887041" cy="3258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652120" y="3380125"/>
            <a:ext cx="29523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Рабочие органы зубовых борон</a:t>
            </a:r>
          </a:p>
          <a:p>
            <a:r>
              <a:rPr lang="ru-RU" sz="2000" dirty="0" smtClean="0"/>
              <a:t>а–зуб </a:t>
            </a:r>
            <a:r>
              <a:rPr lang="ru-RU" sz="2000" dirty="0"/>
              <a:t>тяжелой и средней бороны; </a:t>
            </a:r>
            <a:endParaRPr lang="ru-RU" sz="2000" dirty="0" smtClean="0"/>
          </a:p>
          <a:p>
            <a:r>
              <a:rPr lang="ru-RU" sz="2000" dirty="0" smtClean="0"/>
              <a:t>б–зуб </a:t>
            </a:r>
            <a:r>
              <a:rPr lang="ru-RU" sz="2000" dirty="0"/>
              <a:t>легкой бороны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в</a:t>
            </a:r>
            <a:r>
              <a:rPr lang="ru-RU" sz="2000" dirty="0"/>
              <a:t>, г, д–зубья сетчатых борон; </a:t>
            </a:r>
            <a:endParaRPr lang="ru-RU" sz="2000" dirty="0" smtClean="0"/>
          </a:p>
          <a:p>
            <a:r>
              <a:rPr lang="ru-RU" sz="2000" dirty="0" smtClean="0"/>
              <a:t>е–зуб </a:t>
            </a:r>
            <a:r>
              <a:rPr lang="ru-RU" sz="2000" dirty="0"/>
              <a:t>прополочной бороны; </a:t>
            </a:r>
            <a:endParaRPr lang="ru-RU" sz="2000" dirty="0" smtClean="0"/>
          </a:p>
          <a:p>
            <a:r>
              <a:rPr lang="ru-RU" sz="2000" dirty="0" smtClean="0"/>
              <a:t>ж–зуб </a:t>
            </a:r>
            <a:r>
              <a:rPr lang="ru-RU" sz="2000" dirty="0"/>
              <a:t>луговой бороны .</a:t>
            </a:r>
          </a:p>
        </p:txBody>
      </p:sp>
    </p:spTree>
    <p:extLst>
      <p:ext uri="{BB962C8B-B14F-4D97-AF65-F5344CB8AC3E}">
        <p14:creationId xmlns="" xmlns:p14="http://schemas.microsoft.com/office/powerpoint/2010/main" val="14346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Зубовые Бороны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4670425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5" y="5773663"/>
            <a:ext cx="489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Сетчатая борона для равномерного распределения соломы</a:t>
            </a:r>
          </a:p>
          <a:p>
            <a:r>
              <a:rPr lang="ru-RU" sz="2000" dirty="0"/>
              <a:t>по полю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307" y="1700808"/>
            <a:ext cx="410845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20072" y="4365104"/>
            <a:ext cx="3456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Благодаря шарнирному соединению они хорошо копируют неровности поля и поэтому применяются для боронования как гладких, </a:t>
            </a:r>
            <a:r>
              <a:rPr lang="ru-RU" dirty="0" smtClean="0"/>
              <a:t>так </a:t>
            </a:r>
            <a:r>
              <a:rPr lang="ru-RU" dirty="0"/>
              <a:t>и гребневых посадок. </a:t>
            </a:r>
          </a:p>
        </p:txBody>
      </p:sp>
    </p:spTree>
    <p:extLst>
      <p:ext uri="{BB962C8B-B14F-4D97-AF65-F5344CB8AC3E}">
        <p14:creationId xmlns="" xmlns:p14="http://schemas.microsoft.com/office/powerpoint/2010/main" val="234431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Дисковые бороны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1628800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Рабочий орган дисковой бороны – стальной заостренный сферический диск со сплошной или вырезной режущей кромкой. </a:t>
            </a:r>
          </a:p>
          <a:p>
            <a:r>
              <a:rPr lang="ru-RU" dirty="0"/>
              <a:t>Угол между плоскостью вращения диска и линией направления движения бороны называют углом атаки (10…25</a:t>
            </a:r>
            <a:r>
              <a:rPr lang="ru-RU" dirty="0" smtClean="0"/>
              <a:t>°).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5041900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408" y="4937412"/>
            <a:ext cx="40417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36096" y="2854953"/>
            <a:ext cx="3549746" cy="230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 движении бороны диски, сцепляясь с почвой, вращаются. Режущая кромка диска отрезает пласт почвы, отделяет его от массива и поднимает на внутреннюю (вогнутую) поверхность.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4725144"/>
            <a:ext cx="4963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Затем почва падает с некоторой высоты и отводится диском в сторону. В результате перемещения по диску и падения почва крошится, частично оборачивается и перемешивается</a:t>
            </a:r>
            <a:r>
              <a:rPr lang="ru-RU" sz="2000" dirty="0" smtClean="0"/>
              <a:t>. 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77126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22" y="-1"/>
            <a:ext cx="4910668" cy="368300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071" y="116632"/>
            <a:ext cx="5256375" cy="39454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114663"/>
            <a:ext cx="5355299" cy="26020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22" y="3683000"/>
            <a:ext cx="3175000" cy="3175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486" y="5073095"/>
            <a:ext cx="5154960" cy="17849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651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Культиваторы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496" y="1484784"/>
            <a:ext cx="324036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Различают культиваторы для сплошной обработки почвы, пропашные.</a:t>
            </a:r>
          </a:p>
          <a:p>
            <a:r>
              <a:rPr lang="ru-RU" dirty="0"/>
              <a:t>По виду тяги культиваторы бывают прицепные и навесные.</a:t>
            </a:r>
          </a:p>
          <a:p>
            <a:r>
              <a:rPr lang="ru-RU" dirty="0"/>
              <a:t>Сплошную культивацию применяют для уничтожения сорняков и рыхления почвы без ее оборачивания при уходе за парами и подготовке к посеву. Рыхление почвы способствует накоплению и сохранению влаги и питательных веществ в форме, доступной для усвоения их растениями.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194" y="1988840"/>
            <a:ext cx="5903490" cy="45811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6516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Рабочие органы культиваторов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59083" y="1839295"/>
            <a:ext cx="4104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Рабочие органы культиваторов – универсальные стрельчатые и </a:t>
            </a:r>
            <a:r>
              <a:rPr lang="ru-RU" dirty="0" err="1"/>
              <a:t>рыхлительные</a:t>
            </a:r>
            <a:r>
              <a:rPr lang="ru-RU" dirty="0"/>
              <a:t> </a:t>
            </a:r>
            <a:r>
              <a:rPr lang="ru-RU" dirty="0" smtClean="0"/>
              <a:t>лапы.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3823" y="4475173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Универсальные лапы хорошо рыхлят почву и подрезают сорняки. Их используют для обработки почвы на глубину до 12 см.</a:t>
            </a:r>
          </a:p>
          <a:p>
            <a:r>
              <a:rPr lang="ru-RU" dirty="0"/>
              <a:t>Рабочие органы могут устанавливаться на S и С образные стойки.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390" y="2628823"/>
            <a:ext cx="2376264" cy="369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31" y="1784926"/>
            <a:ext cx="2030413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87891"/>
            <a:ext cx="2030413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0" y="3197900"/>
            <a:ext cx="22322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Копьевидный </a:t>
            </a:r>
            <a:r>
              <a:rPr lang="ru-RU" sz="2000" dirty="0" err="1"/>
              <a:t>наральник</a:t>
            </a:r>
            <a:r>
              <a:rPr lang="ru-RU" sz="2000" dirty="0"/>
              <a:t> 1 универсальной стрельчатой лапы прикреплен к жесткой стойке 2.</a:t>
            </a:r>
          </a:p>
        </p:txBody>
      </p:sp>
    </p:spTree>
    <p:extLst>
      <p:ext uri="{BB962C8B-B14F-4D97-AF65-F5344CB8AC3E}">
        <p14:creationId xmlns="" xmlns:p14="http://schemas.microsoft.com/office/powerpoint/2010/main" val="400099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144" y="192454"/>
            <a:ext cx="46085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Долотообразные </a:t>
            </a:r>
            <a:r>
              <a:rPr lang="ru-RU" sz="2000" dirty="0" err="1"/>
              <a:t>наральники</a:t>
            </a:r>
            <a:r>
              <a:rPr lang="ru-RU" sz="2000" dirty="0"/>
              <a:t> </a:t>
            </a:r>
            <a:r>
              <a:rPr lang="ru-RU" sz="2000" dirty="0" err="1"/>
              <a:t>рыхлительных</a:t>
            </a:r>
            <a:r>
              <a:rPr lang="ru-RU" sz="2000" dirty="0"/>
              <a:t> лап имеют две режущие кромки с углом раствора 60...70°. </a:t>
            </a:r>
            <a:r>
              <a:rPr lang="ru-RU" sz="2000" dirty="0" err="1"/>
              <a:t>Наральники</a:t>
            </a:r>
            <a:r>
              <a:rPr lang="ru-RU" sz="2000" dirty="0"/>
              <a:t> закреплены на пружинных или жестких стойках. Двусторонние </a:t>
            </a:r>
            <a:r>
              <a:rPr lang="ru-RU" sz="2000" dirty="0" err="1"/>
              <a:t>наральники</a:t>
            </a:r>
            <a:r>
              <a:rPr lang="ru-RU" sz="2000" dirty="0"/>
              <a:t> после износа одного конца поворачивают на 180°.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32040" y="188640"/>
            <a:ext cx="38164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Лапы с пружинными стойками шириной захвата 20...50 мм служат для рыхления почвы на глубину до 16 см, вычесывания корнеотпрысковых сорняков, культивации почвы повышенной влажности. Во время работы они вибрируют и самоочищаются от нависших на стойки растительных остатков.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0345"/>
            <a:ext cx="1755775" cy="29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80345"/>
            <a:ext cx="2554287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27961"/>
            <a:ext cx="2000250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237858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долотообразная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92280" y="6230559"/>
            <a:ext cx="15760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оборотная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26460" y="6237858"/>
            <a:ext cx="18694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копьевидная </a:t>
            </a:r>
          </a:p>
        </p:txBody>
      </p:sp>
    </p:spTree>
    <p:extLst>
      <p:ext uri="{BB962C8B-B14F-4D97-AF65-F5344CB8AC3E}">
        <p14:creationId xmlns="" xmlns:p14="http://schemas.microsoft.com/office/powerpoint/2010/main" val="360694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54"/>
            <a:ext cx="5489366" cy="411702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396863"/>
            <a:ext cx="4135305" cy="2857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025" y="-20018"/>
            <a:ext cx="3798975" cy="25963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109400"/>
            <a:ext cx="4427984" cy="1748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3305"/>
            <a:ext cx="4860032" cy="27788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4334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8712968" cy="951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Контрольные вопросы:</a:t>
            </a:r>
          </a:p>
          <a:p>
            <a:pPr algn="ctr"/>
            <a:endParaRPr lang="ru-RU" dirty="0" smtClean="0">
              <a:latin typeface="Arial Black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>
                <a:latin typeface="Calibri" pitchFamily="34" charset="0"/>
              </a:rPr>
              <a:t>Какие применяют основные способы обработки почвы 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>
                <a:latin typeface="Calibri" pitchFamily="34" charset="0"/>
              </a:rPr>
              <a:t>Каковы основные элементы плуга?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dirty="0" smtClean="0">
                <a:latin typeface="Calibri" pitchFamily="34" charset="0"/>
              </a:rPr>
              <a:t>Какие виды рабочих органов культиваторов бывают?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dirty="0" smtClean="0">
                <a:latin typeface="Calibri" pitchFamily="34" charset="0"/>
              </a:rPr>
              <a:t>В каком случае применяют сплошную культивацию почвы?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dirty="0" smtClean="0">
                <a:latin typeface="Calibri" pitchFamily="34" charset="0"/>
              </a:rPr>
              <a:t>Для чего применяют бороны?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dirty="0" smtClean="0">
                <a:latin typeface="Calibri" pitchFamily="34" charset="0"/>
              </a:rPr>
              <a:t>Какие виды рабочих органов </a:t>
            </a:r>
            <a:r>
              <a:rPr lang="ru-RU" dirty="0" smtClean="0">
                <a:latin typeface="Calibri" pitchFamily="34" charset="0"/>
              </a:rPr>
              <a:t>зубовых </a:t>
            </a:r>
            <a:r>
              <a:rPr lang="ru-RU" dirty="0" smtClean="0">
                <a:latin typeface="Calibri" pitchFamily="34" charset="0"/>
              </a:rPr>
              <a:t>борон бывают?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dirty="0" smtClean="0">
                <a:latin typeface="Calibri" pitchFamily="34" charset="0"/>
              </a:rPr>
              <a:t>Для чего предназначен предплужник?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dirty="0" smtClean="0">
                <a:latin typeface="Calibri" pitchFamily="34" charset="0"/>
              </a:rPr>
              <a:t>Какие виды лемехов бывают?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dirty="0" smtClean="0">
                <a:latin typeface="Calibri" pitchFamily="34" charset="0"/>
              </a:rPr>
              <a:t>Для чего необходимо рыхление почвы?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dirty="0" smtClean="0">
                <a:latin typeface="Calibri" pitchFamily="34" charset="0"/>
              </a:rPr>
              <a:t>По каким признакам классифицирую плуги?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dirty="0" smtClean="0">
                <a:latin typeface="Calibri" pitchFamily="34" charset="0"/>
              </a:rPr>
              <a:t>Для чего предназначен отвал?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dirty="0" smtClean="0">
                <a:latin typeface="Calibri" pitchFamily="34" charset="0"/>
              </a:rPr>
              <a:t>Какие виды </a:t>
            </a:r>
            <a:r>
              <a:rPr lang="ru-RU" smtClean="0">
                <a:latin typeface="Calibri" pitchFamily="34" charset="0"/>
              </a:rPr>
              <a:t>плугов бывают?</a:t>
            </a:r>
            <a:endParaRPr lang="ru-RU" dirty="0" smtClean="0">
              <a:latin typeface="Calibri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endParaRPr lang="ru-RU" dirty="0" smtClean="0">
              <a:latin typeface="Calibri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endParaRPr lang="ru-RU" dirty="0" smtClean="0">
              <a:latin typeface="Calibri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endParaRPr lang="ru-RU" dirty="0" smtClean="0">
              <a:latin typeface="Calibri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endParaRPr lang="ru-RU" dirty="0" smtClean="0">
              <a:latin typeface="Calibri" pitchFamily="34" charset="0"/>
            </a:endParaRPr>
          </a:p>
          <a:p>
            <a:pPr marL="342900" indent="-342900">
              <a:buFontTx/>
              <a:buAutoNum type="arabicPeriod"/>
            </a:pPr>
            <a:endParaRPr lang="ru-RU" dirty="0" smtClean="0">
              <a:latin typeface="Calibri" pitchFamily="34" charset="0"/>
            </a:endParaRPr>
          </a:p>
          <a:p>
            <a:pPr marL="342900" indent="-342900">
              <a:buFontTx/>
              <a:buAutoNum type="arabicPeriod"/>
            </a:pPr>
            <a:endParaRPr lang="ru-RU" dirty="0" smtClean="0">
              <a:latin typeface="Calibri" pitchFamily="34" charset="0"/>
            </a:endParaRPr>
          </a:p>
          <a:p>
            <a:pPr marL="342900" indent="-342900">
              <a:buFontTx/>
              <a:buAutoNum type="arabicPeriod"/>
            </a:pPr>
            <a:endParaRPr lang="ru-RU" dirty="0" smtClean="0">
              <a:latin typeface="Calibri" pitchFamily="34" charset="0"/>
            </a:endParaRPr>
          </a:p>
          <a:p>
            <a:pPr marL="342900" indent="-342900">
              <a:buFontTx/>
              <a:buAutoNum type="arabicPeriod"/>
            </a:pPr>
            <a:endParaRPr lang="ru-RU" dirty="0" smtClean="0">
              <a:latin typeface="Calibri" pitchFamily="34" charset="0"/>
            </a:endParaRPr>
          </a:p>
          <a:p>
            <a:pPr marL="342900" indent="-342900">
              <a:buAutoNum type="arabicPeriod"/>
            </a:pPr>
            <a:endParaRPr lang="ru-RU" dirty="0" smtClean="0">
              <a:latin typeface="Calibri" pitchFamily="34" charset="0"/>
            </a:endParaRPr>
          </a:p>
          <a:p>
            <a:pPr marL="342900" indent="-342900">
              <a:buAutoNum type="arabicPeriod"/>
            </a:pPr>
            <a:endParaRPr lang="ru-RU" dirty="0" smtClean="0">
              <a:latin typeface="Calibri" pitchFamily="34" charset="0"/>
            </a:endParaRPr>
          </a:p>
          <a:p>
            <a:endParaRPr lang="ru-RU" dirty="0" smtClean="0">
              <a:latin typeface="Calibri" pitchFamily="34" charset="0"/>
            </a:endParaRPr>
          </a:p>
          <a:p>
            <a:pPr algn="ctr"/>
            <a:r>
              <a:rPr lang="ru-RU" dirty="0" smtClean="0">
                <a:latin typeface="Arial Black" pitchFamily="34" charset="0"/>
              </a:rPr>
              <a:t> 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Цель  урока: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Arial Black" pitchFamily="34" charset="0"/>
              </a:rPr>
              <a:t>Изучить основы </a:t>
            </a:r>
            <a:r>
              <a:rPr lang="ru-RU" dirty="0" smtClean="0">
                <a:latin typeface="Arial Black" pitchFamily="34" charset="0"/>
              </a:rPr>
              <a:t>механизации </a:t>
            </a:r>
            <a:r>
              <a:rPr lang="ru-RU" dirty="0" smtClean="0">
                <a:latin typeface="Arial Black" pitchFamily="34" charset="0"/>
              </a:rPr>
              <a:t>производственного процесса при обработке почвы в открытом грунте;</a:t>
            </a:r>
            <a:endParaRPr lang="ru-RU" dirty="0" smtClean="0">
              <a:latin typeface="Arial Black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Arial Black" pitchFamily="34" charset="0"/>
              </a:rPr>
              <a:t>Изучить основные </a:t>
            </a:r>
            <a:r>
              <a:rPr lang="ru-RU" dirty="0" smtClean="0">
                <a:latin typeface="Arial Black" pitchFamily="34" charset="0"/>
              </a:rPr>
              <a:t>машины и </a:t>
            </a:r>
            <a:r>
              <a:rPr lang="ru-RU" dirty="0" smtClean="0">
                <a:latin typeface="Arial Black" pitchFamily="34" charset="0"/>
              </a:rPr>
              <a:t>механизмы, применяемые </a:t>
            </a:r>
            <a:r>
              <a:rPr lang="ru-RU" dirty="0" smtClean="0">
                <a:latin typeface="Arial Black" pitchFamily="34" charset="0"/>
              </a:rPr>
              <a:t>для осуществления </a:t>
            </a:r>
            <a:r>
              <a:rPr lang="ru-RU" dirty="0" smtClean="0">
                <a:latin typeface="Arial Black" pitchFamily="34" charset="0"/>
              </a:rPr>
              <a:t>обработки в открытом </a:t>
            </a:r>
            <a:r>
              <a:rPr lang="ru-RU" dirty="0" smtClean="0">
                <a:latin typeface="Arial Black" pitchFamily="34" charset="0"/>
              </a:rPr>
              <a:t>грунте; </a:t>
            </a:r>
            <a:endParaRPr lang="ru-RU" dirty="0" smtClean="0">
              <a:latin typeface="Arial Black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Arial Black" pitchFamily="34" charset="0"/>
              </a:rPr>
              <a:t>Определять </a:t>
            </a:r>
            <a:r>
              <a:rPr lang="ru-RU" dirty="0" smtClean="0">
                <a:latin typeface="Arial Black" pitchFamily="34" charset="0"/>
              </a:rPr>
              <a:t>назначение  машин, механизмов и оборудования в технологических процессах садово-паркового и ландшафтного строительства</a:t>
            </a:r>
            <a:endParaRPr lang="ru-RU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dirty="0" smtClean="0">
                <a:latin typeface="Arial Black" pitchFamily="34" charset="0"/>
              </a:rPr>
              <a:t>  </a:t>
            </a:r>
            <a:endParaRPr lang="ru-RU" dirty="0" smtClean="0">
              <a:latin typeface="Arial Black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У</a:t>
            </a:r>
            <a:r>
              <a:rPr lang="ru-RU" dirty="0" smtClean="0">
                <a:latin typeface="Arial Black" pitchFamily="34" charset="0"/>
              </a:rPr>
              <a:t>своение </a:t>
            </a:r>
            <a:r>
              <a:rPr lang="ru-RU" dirty="0" smtClean="0">
                <a:latin typeface="Arial Black" pitchFamily="34" charset="0"/>
              </a:rPr>
              <a:t>назначения, конструкций и принципов работы </a:t>
            </a:r>
            <a:r>
              <a:rPr lang="ru-RU" dirty="0" smtClean="0">
                <a:latin typeface="Arial Black" pitchFamily="34" charset="0"/>
              </a:rPr>
              <a:t>машин и механизмов по обработке почвы в открытом грунте;</a:t>
            </a:r>
          </a:p>
          <a:p>
            <a:r>
              <a:rPr lang="ru-RU" dirty="0" smtClean="0">
                <a:latin typeface="Arial Black" pitchFamily="34" charset="0"/>
              </a:rPr>
              <a:t>Приобретение первоначальных умений при подборе сменного оборудования в зависимости от способов выполняемых </a:t>
            </a:r>
            <a:r>
              <a:rPr lang="ru-RU" dirty="0" smtClean="0">
                <a:latin typeface="Arial Black" pitchFamily="34" charset="0"/>
              </a:rPr>
              <a:t>работ;</a:t>
            </a:r>
            <a:endParaRPr lang="ru-RU" dirty="0" smtClean="0">
              <a:latin typeface="Arial Black" pitchFamily="34" charset="0"/>
            </a:endParaRPr>
          </a:p>
          <a:p>
            <a:r>
              <a:rPr lang="ru-RU" dirty="0" smtClean="0">
                <a:latin typeface="Arial Black" pitchFamily="34" charset="0"/>
              </a:rPr>
              <a:t>Закрепление </a:t>
            </a:r>
            <a:r>
              <a:rPr lang="ru-RU" dirty="0" smtClean="0">
                <a:latin typeface="Arial Black" pitchFamily="34" charset="0"/>
              </a:rPr>
              <a:t>полученных знаний при выборе различных машин, механизмов и оборудования </a:t>
            </a:r>
            <a:r>
              <a:rPr lang="ru-RU" dirty="0" smtClean="0">
                <a:latin typeface="Arial Black" pitchFamily="34" charset="0"/>
              </a:rPr>
              <a:t>по обработке почвы в открытом грунте.</a:t>
            </a:r>
            <a:endParaRPr lang="ru-RU" dirty="0" smtClean="0">
              <a:latin typeface="Arial Black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1. Способы обработки почвы</a:t>
            </a: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179512" y="1700808"/>
            <a:ext cx="8856984" cy="496855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/>
              <a:t>В зависимости от особенностей возделывания той или иной с/х культуры применяют</a:t>
            </a:r>
            <a:r>
              <a:rPr lang="ru-RU" b="1" dirty="0" smtClean="0"/>
              <a:t>:</a:t>
            </a:r>
            <a:endParaRPr lang="ru-RU" b="1" dirty="0" smtClean="0"/>
          </a:p>
          <a:p>
            <a:r>
              <a:rPr lang="ru-RU" b="1" dirty="0"/>
              <a:t>Основная обработка </a:t>
            </a:r>
            <a:r>
              <a:rPr lang="ru-RU" dirty="0"/>
              <a:t>– это обычно первая наиболее глубокая обработка почвы (25-30 см</a:t>
            </a:r>
            <a:r>
              <a:rPr lang="ru-RU" dirty="0" smtClean="0"/>
              <a:t>). </a:t>
            </a:r>
            <a:r>
              <a:rPr lang="ru-RU" dirty="0"/>
              <a:t>Её проводят плугом или лемешными лущильниками с оборотом и рыхлением почвенного пласта. Почву подверженную ветровой эрозии обрабатывают без оборота пласта</a:t>
            </a:r>
            <a:r>
              <a:rPr lang="ru-RU" dirty="0" smtClean="0"/>
              <a:t>.</a:t>
            </a:r>
          </a:p>
          <a:p>
            <a:r>
              <a:rPr lang="ru-RU" b="1" dirty="0"/>
              <a:t>Поверхностная обработка </a:t>
            </a:r>
            <a:r>
              <a:rPr lang="ru-RU" dirty="0"/>
              <a:t>проводится перед посевом, в процессе или после посева на глубину не более 12-14 см. Её выполняют лущильниками, культиваторами, боронами, комбинированными агрегатами, катками, фрезами с целью рыхления, перемешивания или уплотнения почвы, подрезания сорняков и заделки органических и минеральных удобрений. </a:t>
            </a:r>
            <a:endParaRPr lang="ru-RU" dirty="0" smtClean="0"/>
          </a:p>
          <a:p>
            <a:r>
              <a:rPr lang="ru-RU" b="1" dirty="0"/>
              <a:t>Специальная обработка </a:t>
            </a:r>
            <a:r>
              <a:rPr lang="ru-RU" dirty="0"/>
              <a:t>применяется при освоении целинных, болотистых и засоренных камнями почв. </a:t>
            </a:r>
          </a:p>
        </p:txBody>
      </p:sp>
    </p:spTree>
    <p:extLst>
      <p:ext uri="{BB962C8B-B14F-4D97-AF65-F5344CB8AC3E}">
        <p14:creationId xmlns="" xmlns:p14="http://schemas.microsoft.com/office/powerpoint/2010/main" val="2822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2.Машины </a:t>
            </a:r>
            <a:r>
              <a:rPr lang="ru-RU" dirty="0"/>
              <a:t>для основной обработки почвы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910" y="2348880"/>
            <a:ext cx="27363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Основные рабочие органы плуга:</a:t>
            </a:r>
          </a:p>
          <a:p>
            <a:r>
              <a:rPr lang="ru-RU" sz="2000" dirty="0"/>
              <a:t>1. корпус</a:t>
            </a:r>
          </a:p>
          <a:p>
            <a:r>
              <a:rPr lang="ru-RU" sz="2000" dirty="0"/>
              <a:t>2. предплужник</a:t>
            </a:r>
          </a:p>
          <a:p>
            <a:r>
              <a:rPr lang="ru-RU" sz="2000" dirty="0"/>
              <a:t>3. Нож</a:t>
            </a:r>
          </a:p>
          <a:p>
            <a:r>
              <a:rPr lang="ru-RU" sz="2000" dirty="0"/>
              <a:t>Вспомогательные рабочие органы плуга:</a:t>
            </a:r>
          </a:p>
          <a:p>
            <a:r>
              <a:rPr lang="ru-RU" sz="2000" dirty="0"/>
              <a:t>1. рама</a:t>
            </a:r>
          </a:p>
          <a:p>
            <a:r>
              <a:rPr lang="ru-RU" sz="2000" dirty="0"/>
              <a:t>2. опорное колесо и механизм его регулирования</a:t>
            </a:r>
          </a:p>
          <a:p>
            <a:r>
              <a:rPr lang="ru-RU" sz="2000" dirty="0"/>
              <a:t>3. навешивающее устройство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68400"/>
            <a:ext cx="6215653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15330" y="5193702"/>
            <a:ext cx="54726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1–навеска;</a:t>
            </a:r>
            <a:r>
              <a:rPr lang="en-US" dirty="0" smtClean="0"/>
              <a:t> </a:t>
            </a:r>
            <a:r>
              <a:rPr lang="ru-RU" dirty="0" smtClean="0"/>
              <a:t>2–прицепка </a:t>
            </a:r>
            <a:endParaRPr lang="ru-RU" dirty="0"/>
          </a:p>
          <a:p>
            <a:r>
              <a:rPr lang="ru-RU" dirty="0"/>
              <a:t>для борон; </a:t>
            </a:r>
            <a:r>
              <a:rPr lang="ru-RU" dirty="0" smtClean="0"/>
              <a:t>3–кронштейн</a:t>
            </a:r>
            <a:r>
              <a:rPr lang="ru-RU" dirty="0"/>
              <a:t>; </a:t>
            </a:r>
            <a:r>
              <a:rPr lang="ru-RU" dirty="0" smtClean="0"/>
              <a:t>4–кронштейн </a:t>
            </a:r>
            <a:r>
              <a:rPr lang="ru-RU" dirty="0"/>
              <a:t>дискового ножа; </a:t>
            </a:r>
            <a:r>
              <a:rPr lang="ru-RU" dirty="0" smtClean="0"/>
              <a:t>5–рама</a:t>
            </a:r>
            <a:r>
              <a:rPr lang="ru-RU" dirty="0"/>
              <a:t>; </a:t>
            </a:r>
            <a:r>
              <a:rPr lang="ru-RU" dirty="0" smtClean="0"/>
              <a:t>6–корпус</a:t>
            </a:r>
            <a:r>
              <a:rPr lang="ru-RU" dirty="0"/>
              <a:t>; </a:t>
            </a:r>
            <a:r>
              <a:rPr lang="ru-RU" dirty="0" smtClean="0"/>
              <a:t>7–дисковый </a:t>
            </a:r>
            <a:r>
              <a:rPr lang="ru-RU" dirty="0"/>
              <a:t>нож; </a:t>
            </a:r>
            <a:r>
              <a:rPr lang="ru-RU" dirty="0" smtClean="0"/>
              <a:t>8–опорное </a:t>
            </a:r>
            <a:r>
              <a:rPr lang="ru-RU" dirty="0"/>
              <a:t>колесо; </a:t>
            </a:r>
            <a:r>
              <a:rPr lang="ru-RU" dirty="0" smtClean="0"/>
              <a:t>9–полоса</a:t>
            </a:r>
            <a:r>
              <a:rPr lang="ru-RU" dirty="0"/>
              <a:t>; </a:t>
            </a:r>
            <a:r>
              <a:rPr lang="ru-RU" dirty="0" smtClean="0"/>
              <a:t>10–распорка</a:t>
            </a:r>
            <a:r>
              <a:rPr lang="ru-RU" dirty="0"/>
              <a:t>; </a:t>
            </a:r>
            <a:r>
              <a:rPr lang="ru-RU" dirty="0" smtClean="0"/>
              <a:t>11–предплужник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668400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Плуг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363038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Классификация плугов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26128" y="1719070"/>
            <a:ext cx="4038600" cy="4878281"/>
          </a:xfrm>
        </p:spPr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ru-RU" dirty="0"/>
              <a:t>По виду тяги:</a:t>
            </a:r>
          </a:p>
          <a:p>
            <a:pPr marL="114300" indent="0">
              <a:buNone/>
            </a:pPr>
            <a:r>
              <a:rPr lang="ru-RU" dirty="0"/>
              <a:t>–на конные;</a:t>
            </a:r>
          </a:p>
          <a:p>
            <a:pPr marL="114300" indent="0">
              <a:buNone/>
            </a:pPr>
            <a:r>
              <a:rPr lang="ru-RU" dirty="0"/>
              <a:t>–канатной тяги;</a:t>
            </a:r>
          </a:p>
          <a:p>
            <a:pPr marL="114300" indent="0">
              <a:buNone/>
            </a:pPr>
            <a:r>
              <a:rPr lang="ru-RU" dirty="0"/>
              <a:t>–тракторные.</a:t>
            </a:r>
          </a:p>
          <a:p>
            <a:pPr marL="114300" indent="0">
              <a:buNone/>
            </a:pPr>
            <a:r>
              <a:rPr lang="ru-RU" dirty="0"/>
              <a:t>По назначению:</a:t>
            </a:r>
          </a:p>
          <a:p>
            <a:pPr marL="114300" indent="0">
              <a:buNone/>
            </a:pPr>
            <a:r>
              <a:rPr lang="ru-RU" dirty="0"/>
              <a:t>-плуги общего назначения</a:t>
            </a:r>
          </a:p>
          <a:p>
            <a:pPr marL="114300" indent="0">
              <a:buNone/>
            </a:pPr>
            <a:r>
              <a:rPr lang="ru-RU" dirty="0"/>
              <a:t>- специальные.</a:t>
            </a:r>
          </a:p>
          <a:p>
            <a:pPr marL="114300" indent="0">
              <a:buNone/>
            </a:pPr>
            <a:r>
              <a:rPr lang="ru-RU" dirty="0"/>
              <a:t>По способу соединения с трактором:</a:t>
            </a:r>
          </a:p>
          <a:p>
            <a:pPr marL="114300" indent="0">
              <a:buNone/>
            </a:pPr>
            <a:r>
              <a:rPr lang="ru-RU" dirty="0"/>
              <a:t>-на навесные (ПЛН);</a:t>
            </a:r>
          </a:p>
          <a:p>
            <a:pPr marL="114300" indent="0">
              <a:buNone/>
            </a:pPr>
            <a:r>
              <a:rPr lang="ru-RU" dirty="0"/>
              <a:t>полунавесные (ПЛП);</a:t>
            </a:r>
          </a:p>
          <a:p>
            <a:pPr marL="114300" indent="0">
              <a:buNone/>
            </a:pPr>
            <a:r>
              <a:rPr lang="ru-RU" dirty="0"/>
              <a:t>прицепные (ПЛ).</a:t>
            </a:r>
          </a:p>
          <a:p>
            <a:pPr marL="11430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19070"/>
            <a:ext cx="4038600" cy="4950289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По числу основных рабочих органов - плужных корпусов:</a:t>
            </a:r>
          </a:p>
          <a:p>
            <a:pPr>
              <a:buNone/>
            </a:pPr>
            <a:r>
              <a:rPr lang="ru-RU" dirty="0"/>
              <a:t>- на однокорпусные;</a:t>
            </a:r>
          </a:p>
          <a:p>
            <a:pPr>
              <a:buNone/>
            </a:pPr>
            <a:r>
              <a:rPr lang="ru-RU" dirty="0"/>
              <a:t>- двухкорпусные;</a:t>
            </a:r>
          </a:p>
          <a:p>
            <a:pPr>
              <a:buNone/>
            </a:pPr>
            <a:r>
              <a:rPr lang="ru-RU" dirty="0"/>
              <a:t>- трехкорпусные и т. д.</a:t>
            </a:r>
          </a:p>
          <a:p>
            <a:r>
              <a:rPr lang="ru-RU" dirty="0"/>
              <a:t>По характеру выполнения работы на плуги:</a:t>
            </a:r>
          </a:p>
          <a:p>
            <a:pPr>
              <a:buNone/>
            </a:pPr>
            <a:r>
              <a:rPr lang="ru-RU" dirty="0"/>
              <a:t>-для </a:t>
            </a:r>
            <a:r>
              <a:rPr lang="ru-RU" dirty="0" err="1"/>
              <a:t>свально</a:t>
            </a:r>
            <a:r>
              <a:rPr lang="ru-RU" dirty="0"/>
              <a:t>-развальной вспашки;</a:t>
            </a:r>
          </a:p>
          <a:p>
            <a:pPr>
              <a:buNone/>
            </a:pPr>
            <a:r>
              <a:rPr lang="ru-RU" dirty="0"/>
              <a:t>-гладкой вспашки.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9758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Лемех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28800"/>
            <a:ext cx="3096344" cy="4844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/>
              <a:t>Лемех подрезает пласт почвы и направляет его на отвал.</a:t>
            </a:r>
          </a:p>
          <a:p>
            <a:pPr>
              <a:buNone/>
            </a:pPr>
            <a:r>
              <a:rPr lang="ru-RU" sz="2200" dirty="0"/>
              <a:t>По форме </a:t>
            </a:r>
            <a:r>
              <a:rPr lang="ru-RU" sz="2200" dirty="0" err="1"/>
              <a:t>лемехи</a:t>
            </a:r>
            <a:r>
              <a:rPr lang="ru-RU" sz="2200" dirty="0"/>
              <a:t> </a:t>
            </a:r>
            <a:r>
              <a:rPr lang="ru-RU" sz="2200" dirty="0" smtClean="0"/>
              <a:t>бывают:</a:t>
            </a:r>
          </a:p>
          <a:p>
            <a:pPr>
              <a:buNone/>
            </a:pPr>
            <a:r>
              <a:rPr lang="ru-RU" sz="2200" dirty="0" smtClean="0"/>
              <a:t> -трапецеидальные,</a:t>
            </a:r>
          </a:p>
          <a:p>
            <a:pPr>
              <a:buFontTx/>
              <a:buChar char="-"/>
            </a:pPr>
            <a:r>
              <a:rPr lang="ru-RU" sz="2200" dirty="0" smtClean="0"/>
              <a:t>долотообразные</a:t>
            </a:r>
            <a:r>
              <a:rPr lang="ru-RU" sz="2200" dirty="0"/>
              <a:t>, </a:t>
            </a:r>
            <a:endParaRPr lang="ru-RU" sz="2200" dirty="0" smtClean="0"/>
          </a:p>
          <a:p>
            <a:pPr>
              <a:buFontTx/>
              <a:buChar char="-"/>
            </a:pPr>
            <a:r>
              <a:rPr lang="ru-RU" sz="2200" dirty="0" smtClean="0"/>
              <a:t>вырезные и треугольные</a:t>
            </a:r>
            <a:r>
              <a:rPr lang="ru-RU" sz="2200" dirty="0"/>
              <a:t>, с перпендикулярным лезвием.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318"/>
          <a:stretch>
            <a:fillRect/>
          </a:stretch>
        </p:blipFill>
        <p:spPr bwMode="auto">
          <a:xfrm>
            <a:off x="3923928" y="1412776"/>
            <a:ext cx="5112568" cy="288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07904" y="4272677"/>
            <a:ext cx="53285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а–трапецеидальный;</a:t>
            </a:r>
          </a:p>
          <a:p>
            <a:r>
              <a:rPr lang="ru-RU" sz="1600" dirty="0"/>
              <a:t>б–долотообразный;</a:t>
            </a:r>
          </a:p>
          <a:p>
            <a:r>
              <a:rPr lang="ru-RU" sz="1600" dirty="0"/>
              <a:t>в–самозатачивающийся; г–вырезной;</a:t>
            </a:r>
          </a:p>
          <a:p>
            <a:r>
              <a:rPr lang="ru-RU" sz="1600" dirty="0"/>
              <a:t>д–треугольный;</a:t>
            </a:r>
          </a:p>
          <a:p>
            <a:r>
              <a:rPr lang="ru-RU" sz="1600" dirty="0"/>
              <a:t>е–лемех</a:t>
            </a:r>
          </a:p>
          <a:p>
            <a:r>
              <a:rPr lang="ru-RU" sz="1600" dirty="0"/>
              <a:t>с перпендикулярным лезвием; 1–носок; 2–магазин; 3–крыло; 4–лезвие; 5–слой износостойкого сплава; 6–перпендикулярное лезвие</a:t>
            </a:r>
          </a:p>
        </p:txBody>
      </p:sp>
    </p:spTree>
    <p:extLst>
      <p:ext uri="{BB962C8B-B14F-4D97-AF65-F5344CB8AC3E}">
        <p14:creationId xmlns="" xmlns:p14="http://schemas.microsoft.com/office/powerpoint/2010/main" val="423157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827584" y="0"/>
            <a:ext cx="7327900" cy="5238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Отвал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107504" y="4797152"/>
            <a:ext cx="9036496" cy="2060848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а–корпус ПК-16.000; б–корпус ПЛП-01.000; в–полосовой корпус оборотного плуга LEMKEN; г–корпус плуга LEMKEN со сплошным отвалом; д–культурный; е–полувинтовой; ж–безотвальный; з–с накладным долотом; и–с почвоуглубителем; к–вырезной; л–комбинированный; м–дисковый; 1, 10–</a:t>
            </a:r>
            <a:r>
              <a:rPr lang="ru-RU" dirty="0" err="1">
                <a:solidFill>
                  <a:schemeClr val="tx1"/>
                </a:solidFill>
              </a:rPr>
              <a:t>лемехи</a:t>
            </a:r>
            <a:r>
              <a:rPr lang="ru-RU" dirty="0">
                <a:solidFill>
                  <a:schemeClr val="tx1"/>
                </a:solidFill>
              </a:rPr>
              <a:t>; 2, 9–отвалы; 3–стойка; 4–перо отвала; 5–полевая доска; 6–грудь отвала; 7–щиток; 8–</a:t>
            </a:r>
            <a:r>
              <a:rPr lang="ru-RU" dirty="0" err="1">
                <a:solidFill>
                  <a:schemeClr val="tx1"/>
                </a:solidFill>
              </a:rPr>
              <a:t>уширитель</a:t>
            </a:r>
            <a:r>
              <a:rPr lang="ru-RU" dirty="0">
                <a:solidFill>
                  <a:schemeClr val="tx1"/>
                </a:solidFill>
              </a:rPr>
              <a:t>; 11–</a:t>
            </a:r>
            <a:r>
              <a:rPr lang="ru-RU" dirty="0" err="1">
                <a:solidFill>
                  <a:schemeClr val="tx1"/>
                </a:solidFill>
              </a:rPr>
              <a:t>углосним</a:t>
            </a:r>
            <a:r>
              <a:rPr lang="ru-RU" dirty="0">
                <a:solidFill>
                  <a:schemeClr val="tx1"/>
                </a:solidFill>
              </a:rPr>
              <a:t>; 12–нож; 13–долото; 14–</a:t>
            </a:r>
            <a:r>
              <a:rPr lang="ru-RU" dirty="0" err="1">
                <a:solidFill>
                  <a:schemeClr val="tx1"/>
                </a:solidFill>
              </a:rPr>
              <a:t>почвоуглубительная</a:t>
            </a:r>
            <a:r>
              <a:rPr lang="ru-RU" dirty="0">
                <a:solidFill>
                  <a:schemeClr val="tx1"/>
                </a:solidFill>
              </a:rPr>
              <a:t> лапа; 15–диск; 16–шпиндель; 17–корпус ротора; 18–вал; 19–ротор; 20–лопатки; 21–нож полевой доски; 22–клин полевой </a:t>
            </a:r>
            <a:r>
              <a:rPr lang="ru-RU" dirty="0" smtClean="0">
                <a:solidFill>
                  <a:schemeClr val="tx1"/>
                </a:solidFill>
              </a:rPr>
              <a:t>доски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980728"/>
            <a:ext cx="20517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Отвал отрезает пласт от стенки борозды, деформирует его, сдвигает в сторону и оборачивает верхним слоем вниз.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4664"/>
            <a:ext cx="6553349" cy="452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4492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Предплужник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65495" y="1988840"/>
            <a:ext cx="48245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/>
                </a:solidFill>
              </a:rPr>
              <a:t>Предплужник срезает верхний задернелый слой почвы со стороны полевого обреза корпуса толщиной 8...12 см и шириной, равной 2/3 ширины захвата корпуса, и сбрасывает его на дно борозды.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1136"/>
            <a:ext cx="4067944" cy="5313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91763" y="55172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1–лемех; 2–отвал предплужника; 3–стойка; 4–скоба; 5–державка; 6–стопорный болт</a:t>
            </a:r>
          </a:p>
        </p:txBody>
      </p:sp>
    </p:spTree>
    <p:extLst>
      <p:ext uri="{BB962C8B-B14F-4D97-AF65-F5344CB8AC3E}">
        <p14:creationId xmlns="" xmlns:p14="http://schemas.microsoft.com/office/powerpoint/2010/main" val="217846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180</TotalTime>
  <Words>1110</Words>
  <Application>Microsoft Office PowerPoint</Application>
  <PresentationFormat>Экран (4:3)</PresentationFormat>
  <Paragraphs>130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Аптека</vt:lpstr>
      <vt:lpstr>Тема : Механизация обработки почвы в открытом грунте</vt:lpstr>
      <vt:lpstr>Цель  урока: </vt:lpstr>
      <vt:lpstr>Задачи:</vt:lpstr>
      <vt:lpstr>1. Способы обработки почвы</vt:lpstr>
      <vt:lpstr>2.Машины для основной обработки почвы</vt:lpstr>
      <vt:lpstr>Классификация плугов </vt:lpstr>
      <vt:lpstr>Лемех</vt:lpstr>
      <vt:lpstr>Отвал</vt:lpstr>
      <vt:lpstr>Предплужник</vt:lpstr>
      <vt:lpstr>Слайд 10</vt:lpstr>
      <vt:lpstr>3.Машины для поверхностной обработки почвы</vt:lpstr>
      <vt:lpstr>Зубовые Бороны</vt:lpstr>
      <vt:lpstr>Дисковые бороны </vt:lpstr>
      <vt:lpstr>Слайд 14</vt:lpstr>
      <vt:lpstr>Культиваторы</vt:lpstr>
      <vt:lpstr>Рабочие органы культиваторов 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kolya</dc:creator>
  <cp:lastModifiedBy>didenko</cp:lastModifiedBy>
  <cp:revision>19</cp:revision>
  <dcterms:created xsi:type="dcterms:W3CDTF">2015-10-29T17:42:57Z</dcterms:created>
  <dcterms:modified xsi:type="dcterms:W3CDTF">2018-11-08T14:38:35Z</dcterms:modified>
</cp:coreProperties>
</file>