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sldIdLst>
    <p:sldId id="256" r:id="rId2"/>
    <p:sldId id="257" r:id="rId3"/>
    <p:sldId id="258" r:id="rId4"/>
    <p:sldId id="264" r:id="rId5"/>
    <p:sldId id="259" r:id="rId6"/>
    <p:sldId id="265" r:id="rId7"/>
    <p:sldId id="260" r:id="rId8"/>
    <p:sldId id="266" r:id="rId9"/>
    <p:sldId id="261" r:id="rId10"/>
    <p:sldId id="262" r:id="rId11"/>
    <p:sldId id="263"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94660"/>
  </p:normalViewPr>
  <p:slideViewPr>
    <p:cSldViewPr>
      <p:cViewPr varScale="1">
        <p:scale>
          <a:sx n="69" d="100"/>
          <a:sy n="69" d="100"/>
        </p:scale>
        <p:origin x="-141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79234" name="Rectangle 2"/>
          <p:cNvSpPr>
            <a:spLocks noGrp="1" noChangeArrowheads="1"/>
          </p:cNvSpPr>
          <p:nvPr>
            <p:ph type="ctrTitle"/>
          </p:nvPr>
        </p:nvSpPr>
        <p:spPr>
          <a:xfrm>
            <a:off x="2133600" y="1371600"/>
            <a:ext cx="6477000" cy="1752600"/>
          </a:xfrm>
        </p:spPr>
        <p:txBody>
          <a:bodyPr/>
          <a:lstStyle>
            <a:lvl1pPr>
              <a:defRPr sz="5400"/>
            </a:lvl1pPr>
          </a:lstStyle>
          <a:p>
            <a:r>
              <a:rPr lang="ru-RU"/>
              <a:t>Образец заголовка</a:t>
            </a:r>
          </a:p>
        </p:txBody>
      </p:sp>
      <p:sp>
        <p:nvSpPr>
          <p:cNvPr id="479235"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ru-RU"/>
              <a:t>Образец подзаголовка</a:t>
            </a:r>
          </a:p>
        </p:txBody>
      </p:sp>
      <p:sp>
        <p:nvSpPr>
          <p:cNvPr id="479236" name="Rectangle 4"/>
          <p:cNvSpPr>
            <a:spLocks noGrp="1" noChangeArrowheads="1"/>
          </p:cNvSpPr>
          <p:nvPr>
            <p:ph type="dt" sz="half" idx="2"/>
          </p:nvPr>
        </p:nvSpPr>
        <p:spPr>
          <a:xfrm>
            <a:off x="7086600" y="6248400"/>
            <a:ext cx="1524000" cy="457200"/>
          </a:xfrm>
        </p:spPr>
        <p:txBody>
          <a:bodyPr/>
          <a:lstStyle>
            <a:lvl1pPr>
              <a:defRPr/>
            </a:lvl1pPr>
          </a:lstStyle>
          <a:p>
            <a:endParaRPr lang="ru-RU"/>
          </a:p>
        </p:txBody>
      </p:sp>
      <p:sp>
        <p:nvSpPr>
          <p:cNvPr id="479237" name="Rectangle 5"/>
          <p:cNvSpPr>
            <a:spLocks noGrp="1" noChangeArrowheads="1"/>
          </p:cNvSpPr>
          <p:nvPr>
            <p:ph type="ftr" sz="quarter" idx="3"/>
          </p:nvPr>
        </p:nvSpPr>
        <p:spPr>
          <a:xfrm>
            <a:off x="3810000" y="6248400"/>
            <a:ext cx="2895600" cy="457200"/>
          </a:xfrm>
        </p:spPr>
        <p:txBody>
          <a:bodyPr/>
          <a:lstStyle>
            <a:lvl1pPr>
              <a:defRPr/>
            </a:lvl1pPr>
          </a:lstStyle>
          <a:p>
            <a:endParaRPr lang="ru-RU"/>
          </a:p>
        </p:txBody>
      </p:sp>
      <p:sp>
        <p:nvSpPr>
          <p:cNvPr id="479238" name="Rectangle 6"/>
          <p:cNvSpPr>
            <a:spLocks noGrp="1" noChangeArrowheads="1"/>
          </p:cNvSpPr>
          <p:nvPr>
            <p:ph type="sldNum" sz="quarter" idx="4"/>
          </p:nvPr>
        </p:nvSpPr>
        <p:spPr>
          <a:xfrm>
            <a:off x="2209800" y="6248400"/>
            <a:ext cx="1219200" cy="457200"/>
          </a:xfrm>
        </p:spPr>
        <p:txBody>
          <a:bodyPr/>
          <a:lstStyle>
            <a:lvl1pPr>
              <a:defRPr/>
            </a:lvl1pPr>
          </a:lstStyle>
          <a:p>
            <a:fld id="{F9CE67CF-F9DB-4DEF-AFD6-5324A446A991}" type="slidenum">
              <a:rPr lang="ru-RU"/>
              <a:pPr/>
              <a:t>‹#›</a:t>
            </a:fld>
            <a:endParaRPr lang="ru-RU"/>
          </a:p>
        </p:txBody>
      </p:sp>
      <p:sp>
        <p:nvSpPr>
          <p:cNvPr id="479239"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endParaRPr lang="ru-RU"/>
          </a:p>
        </p:txBody>
      </p:sp>
      <p:sp>
        <p:nvSpPr>
          <p:cNvPr id="479240"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a:endParaRPr lang="ru-RU" sz="2400">
              <a:latin typeface="Times New Roman" pitchFamily="18" charset="0"/>
            </a:endParaRPr>
          </a:p>
        </p:txBody>
      </p:sp>
      <p:sp>
        <p:nvSpPr>
          <p:cNvPr id="479241"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a:endParaRPr lang="ru-RU" sz="2400">
              <a:latin typeface="Times New Roman" pitchFamily="18" charset="0"/>
            </a:endParaRPr>
          </a:p>
        </p:txBody>
      </p:sp>
      <p:sp>
        <p:nvSpPr>
          <p:cNvPr id="479242"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a:endParaRPr lang="ru-RU" sz="2400">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E60A9AF-0F8F-4D92-B054-2C5021498380}"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90500"/>
            <a:ext cx="1752600" cy="58293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524000" y="190500"/>
            <a:ext cx="5105400" cy="58293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9B1D7CF-A609-4FB3-8A93-87E34CEE0B98}"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Заголовок и текст над объек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0" y="190500"/>
            <a:ext cx="7010400" cy="152717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1524000" y="1905000"/>
            <a:ext cx="70104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1524000" y="4038600"/>
            <a:ext cx="70104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6629400" y="6248400"/>
            <a:ext cx="1905000" cy="457200"/>
          </a:xfrm>
        </p:spPr>
        <p:txBody>
          <a:bodyPr/>
          <a:lstStyle>
            <a:lvl1pPr>
              <a:defRPr/>
            </a:lvl1pPr>
          </a:lstStyle>
          <a:p>
            <a:endParaRPr lang="ru-RU"/>
          </a:p>
        </p:txBody>
      </p:sp>
      <p:sp>
        <p:nvSpPr>
          <p:cNvPr id="6" name="Нижний колонтитул 5"/>
          <p:cNvSpPr>
            <a:spLocks noGrp="1"/>
          </p:cNvSpPr>
          <p:nvPr>
            <p:ph type="ftr" sz="quarter" idx="11"/>
          </p:nvPr>
        </p:nvSpPr>
        <p:spPr>
          <a:xfrm>
            <a:off x="3276600" y="6248400"/>
            <a:ext cx="2895600" cy="457200"/>
          </a:xfrm>
        </p:spPr>
        <p:txBody>
          <a:bodyPr/>
          <a:lstStyle>
            <a:lvl1pPr>
              <a:defRPr/>
            </a:lvl1pPr>
          </a:lstStyle>
          <a:p>
            <a:endParaRPr lang="ru-RU"/>
          </a:p>
        </p:txBody>
      </p:sp>
      <p:sp>
        <p:nvSpPr>
          <p:cNvPr id="7" name="Номер слайда 6"/>
          <p:cNvSpPr>
            <a:spLocks noGrp="1"/>
          </p:cNvSpPr>
          <p:nvPr>
            <p:ph type="sldNum" sz="quarter" idx="12"/>
          </p:nvPr>
        </p:nvSpPr>
        <p:spPr>
          <a:xfrm>
            <a:off x="1524000" y="6248400"/>
            <a:ext cx="1295400" cy="457200"/>
          </a:xfrm>
        </p:spPr>
        <p:txBody>
          <a:bodyPr/>
          <a:lstStyle>
            <a:lvl1pPr>
              <a:defRPr/>
            </a:lvl1pPr>
          </a:lstStyle>
          <a:p>
            <a:fld id="{C52AD1E6-DDDA-4C66-A03D-7C9D46CF0EEC}"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2E0A5686-4954-4640-BA58-9D5A9D598091}"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AE5A358-530C-40A3-B7D8-34730F44548E}"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AD65EF9C-5F60-488E-906D-CB961797490B}"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8589670B-C190-405B-9EE6-A550473CEAF9}"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1AC01C45-D788-4D15-8AC2-312B3EDD1912}"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D7444A3F-D4A7-40E3-BAB4-9E5A6A9CA8E2}"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581141C-D365-4922-9DEC-C77251DCD895}"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1A5DC9A-3654-49F7-82A4-685D1C199612}"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78211"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78212"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endParaRPr lang="ru-RU"/>
          </a:p>
        </p:txBody>
      </p:sp>
      <p:sp>
        <p:nvSpPr>
          <p:cNvPr id="478213"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ru-RU"/>
          </a:p>
        </p:txBody>
      </p:sp>
      <p:sp>
        <p:nvSpPr>
          <p:cNvPr id="478214"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DE48BF28-58E9-4C21-B44B-BE90E0D62958}" type="slidenum">
              <a:rPr lang="ru-RU"/>
              <a:pPr/>
              <a:t>‹#›</a:t>
            </a:fld>
            <a:endParaRPr lang="ru-RU"/>
          </a:p>
        </p:txBody>
      </p:sp>
      <p:sp>
        <p:nvSpPr>
          <p:cNvPr id="478215"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p:spPr>
        <p:txBody>
          <a:bodyPr/>
          <a:lstStyle/>
          <a:p>
            <a:endParaRPr lang="ru-RU"/>
          </a:p>
        </p:txBody>
      </p:sp>
      <p:sp>
        <p:nvSpPr>
          <p:cNvPr id="478216"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a:endParaRPr lang="ru-RU" sz="2400">
              <a:latin typeface="Times New Roman" pitchFamily="18" charset="0"/>
            </a:endParaRPr>
          </a:p>
        </p:txBody>
      </p:sp>
      <p:sp>
        <p:nvSpPr>
          <p:cNvPr id="478217"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a:endParaRPr lang="ru-RU" sz="2400">
              <a:latin typeface="Times New Roman" pitchFamily="18" charset="0"/>
            </a:endParaRPr>
          </a:p>
        </p:txBody>
      </p:sp>
      <p:sp>
        <p:nvSpPr>
          <p:cNvPr id="478218"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a:endParaRPr lang="ru-RU"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fontAlgn="base">
        <a:spcBef>
          <a:spcPct val="20000"/>
        </a:spcBef>
        <a:spcAft>
          <a:spcPct val="0"/>
        </a:spcAft>
        <a:buClr>
          <a:schemeClr val="accent2"/>
        </a:buClr>
        <a:buChar char="•"/>
        <a:defRPr sz="2400">
          <a:solidFill>
            <a:schemeClr val="tx2"/>
          </a:solidFill>
          <a:latin typeface="+mn-lt"/>
        </a:defRPr>
      </a:lvl3pPr>
      <a:lvl4pPr marL="1600200" indent="-228600" algn="l" rtl="0" fontAlgn="base">
        <a:spcBef>
          <a:spcPct val="20000"/>
        </a:spcBef>
        <a:spcAft>
          <a:spcPct val="0"/>
        </a:spcAft>
        <a:buClr>
          <a:schemeClr val="tx1"/>
        </a:buClr>
        <a:buChar char="•"/>
        <a:defRPr sz="2000">
          <a:solidFill>
            <a:schemeClr val="tx2"/>
          </a:solidFill>
          <a:latin typeface="+mn-lt"/>
        </a:defRPr>
      </a:lvl4pPr>
      <a:lvl5pPr marL="2057400" indent="-228600" algn="l" rtl="0" fontAlgn="base">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Rectangle 2"/>
          <p:cNvSpPr>
            <a:spLocks noGrp="1" noChangeArrowheads="1"/>
          </p:cNvSpPr>
          <p:nvPr>
            <p:ph type="ctrTitle"/>
          </p:nvPr>
        </p:nvSpPr>
        <p:spPr/>
        <p:txBody>
          <a:bodyPr/>
          <a:lstStyle/>
          <a:p>
            <a:r>
              <a:rPr lang="ru-RU" dirty="0"/>
              <a:t>Равновесие на рынке</a:t>
            </a:r>
            <a:br>
              <a:rPr lang="ru-RU" dirty="0"/>
            </a:br>
            <a:endParaRPr lang="ru-RU" dirty="0"/>
          </a:p>
        </p:txBody>
      </p:sp>
      <p:sp>
        <p:nvSpPr>
          <p:cNvPr id="470019" name="Rectangle 3"/>
          <p:cNvSpPr>
            <a:spLocks noGrp="1" noChangeArrowheads="1"/>
          </p:cNvSpPr>
          <p:nvPr>
            <p:ph type="subTitle" idx="1"/>
          </p:nvPr>
        </p:nvSpPr>
        <p:spPr/>
        <p:txBody>
          <a:bodyPr/>
          <a:lstStyle/>
          <a:p>
            <a:r>
              <a:rPr lang="ru-RU" dirty="0"/>
              <a:t>Урок – экономический тренинг</a:t>
            </a:r>
          </a:p>
        </p:txBody>
      </p:sp>
      <p:pic>
        <p:nvPicPr>
          <p:cNvPr id="470020" name="Picture 4" descr="j0238009"/>
          <p:cNvPicPr>
            <a:picLocks noChangeAspect="1" noChangeArrowheads="1"/>
          </p:cNvPicPr>
          <p:nvPr/>
        </p:nvPicPr>
        <p:blipFill>
          <a:blip r:embed="rId2" cstate="print"/>
          <a:srcRect/>
          <a:stretch>
            <a:fillRect/>
          </a:stretch>
        </p:blipFill>
        <p:spPr bwMode="auto">
          <a:xfrm>
            <a:off x="7531100" y="0"/>
            <a:ext cx="1612900" cy="2108200"/>
          </a:xfrm>
          <a:prstGeom prst="rect">
            <a:avLst/>
          </a:prstGeom>
          <a:noFill/>
        </p:spPr>
      </p:pic>
      <p:pic>
        <p:nvPicPr>
          <p:cNvPr id="470021" name="Picture 5" descr="j0240751"/>
          <p:cNvPicPr>
            <a:picLocks noChangeAspect="1" noChangeArrowheads="1"/>
          </p:cNvPicPr>
          <p:nvPr/>
        </p:nvPicPr>
        <p:blipFill>
          <a:blip r:embed="rId3" cstate="print">
            <a:lum bright="70000" contrast="-70000"/>
          </a:blip>
          <a:srcRect/>
          <a:stretch>
            <a:fillRect/>
          </a:stretch>
        </p:blipFill>
        <p:spPr bwMode="auto">
          <a:xfrm>
            <a:off x="0" y="4195763"/>
            <a:ext cx="2987675" cy="266223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rrowheads="1"/>
          </p:cNvSpPr>
          <p:nvPr>
            <p:ph type="title"/>
          </p:nvPr>
        </p:nvSpPr>
        <p:spPr/>
        <p:txBody>
          <a:bodyPr/>
          <a:lstStyle/>
          <a:p>
            <a:r>
              <a:rPr lang="ru-RU" b="1">
                <a:solidFill>
                  <a:schemeClr val="tx1"/>
                </a:solidFill>
                <a:effectLst>
                  <a:outerShdw blurRad="38100" dist="38100" dir="2700000" algn="tl">
                    <a:srgbClr val="C0C0C0"/>
                  </a:outerShdw>
                </a:effectLst>
              </a:rPr>
              <a:t>Деловая игра </a:t>
            </a:r>
            <a:br>
              <a:rPr lang="ru-RU" b="1">
                <a:solidFill>
                  <a:schemeClr val="tx1"/>
                </a:solidFill>
                <a:effectLst>
                  <a:outerShdw blurRad="38100" dist="38100" dir="2700000" algn="tl">
                    <a:srgbClr val="C0C0C0"/>
                  </a:outerShdw>
                </a:effectLst>
              </a:rPr>
            </a:br>
            <a:r>
              <a:rPr lang="ru-RU" b="1">
                <a:solidFill>
                  <a:schemeClr val="tx1"/>
                </a:solidFill>
                <a:effectLst>
                  <a:outerShdw blurRad="38100" dist="38100" dir="2700000" algn="tl">
                    <a:srgbClr val="C0C0C0"/>
                  </a:outerShdw>
                </a:effectLst>
              </a:rPr>
              <a:t>«Рыночная цена»</a:t>
            </a:r>
          </a:p>
        </p:txBody>
      </p:sp>
      <p:sp>
        <p:nvSpPr>
          <p:cNvPr id="504835" name="Rectangle 3"/>
          <p:cNvSpPr>
            <a:spLocks noGrp="1" noChangeArrowheads="1"/>
          </p:cNvSpPr>
          <p:nvPr>
            <p:ph type="body" idx="1"/>
          </p:nvPr>
        </p:nvSpPr>
        <p:spPr>
          <a:xfrm>
            <a:off x="0" y="1700213"/>
            <a:ext cx="9144000" cy="5157787"/>
          </a:xfrm>
        </p:spPr>
        <p:txBody>
          <a:bodyPr/>
          <a:lstStyle/>
          <a:p>
            <a:pPr>
              <a:lnSpc>
                <a:spcPct val="90000"/>
              </a:lnSpc>
              <a:buFont typeface="Wingdings" pitchFamily="2" charset="2"/>
              <a:buNone/>
            </a:pPr>
            <a:r>
              <a:rPr lang="ru-RU" sz="3200" b="1" i="1" u="sng">
                <a:solidFill>
                  <a:schemeClr val="bg2"/>
                </a:solidFill>
                <a:effectLst>
                  <a:outerShdw blurRad="38100" dist="38100" dir="2700000" algn="tl">
                    <a:srgbClr val="C0C0C0"/>
                  </a:outerShdw>
                </a:effectLst>
              </a:rPr>
              <a:t>Цель</a:t>
            </a:r>
            <a:r>
              <a:rPr lang="ru-RU" sz="3200"/>
              <a:t>: ознакомить учащихся с механизмом формирования свободных рыночных цен на примере купли-продажи нескольких видов разных товаров</a:t>
            </a:r>
          </a:p>
          <a:p>
            <a:pPr>
              <a:lnSpc>
                <a:spcPct val="90000"/>
              </a:lnSpc>
              <a:buFont typeface="Wingdings" pitchFamily="2" charset="2"/>
              <a:buNone/>
            </a:pPr>
            <a:r>
              <a:rPr lang="ru-RU" sz="3200" b="1" i="1" u="sng">
                <a:solidFill>
                  <a:schemeClr val="bg2"/>
                </a:solidFill>
                <a:effectLst>
                  <a:outerShdw blurRad="38100" dist="38100" dir="2700000" algn="tl">
                    <a:srgbClr val="C0C0C0"/>
                  </a:outerShdw>
                </a:effectLst>
              </a:rPr>
              <a:t>Задачи</a:t>
            </a:r>
            <a:r>
              <a:rPr lang="ru-RU" sz="3200"/>
              <a:t>: </a:t>
            </a:r>
          </a:p>
          <a:p>
            <a:pPr>
              <a:lnSpc>
                <a:spcPct val="90000"/>
              </a:lnSpc>
            </a:pPr>
            <a:r>
              <a:rPr lang="ru-RU" sz="3200"/>
              <a:t>Закрепление навыков оформления деловой документации </a:t>
            </a:r>
          </a:p>
          <a:p>
            <a:pPr>
              <a:lnSpc>
                <a:spcPct val="90000"/>
              </a:lnSpc>
            </a:pPr>
            <a:r>
              <a:rPr lang="ru-RU" sz="3200"/>
              <a:t>Формирование коммуникативных навыков</a:t>
            </a:r>
          </a:p>
          <a:p>
            <a:pPr>
              <a:lnSpc>
                <a:spcPct val="90000"/>
              </a:lnSpc>
            </a:pPr>
            <a:r>
              <a:rPr lang="ru-RU" sz="3200"/>
              <a:t>Выработка умения ориентироваться в быстро меняющейся рыночной конъюнктуре</a:t>
            </a:r>
            <a:r>
              <a:rPr lang="ru-RU" sz="3100"/>
              <a:t> </a:t>
            </a:r>
          </a:p>
        </p:txBody>
      </p:sp>
      <p:pic>
        <p:nvPicPr>
          <p:cNvPr id="504836" name="Picture 4" descr="j0223799"/>
          <p:cNvPicPr>
            <a:picLocks noChangeAspect="1" noChangeArrowheads="1" noCrop="1"/>
          </p:cNvPicPr>
          <p:nvPr/>
        </p:nvPicPr>
        <p:blipFill>
          <a:blip r:embed="rId2" cstate="print">
            <a:lum bright="70000" contrast="-70000"/>
          </a:blip>
          <a:srcRect/>
          <a:stretch>
            <a:fillRect/>
          </a:stretch>
        </p:blipFill>
        <p:spPr bwMode="auto">
          <a:xfrm>
            <a:off x="7308850" y="0"/>
            <a:ext cx="1835150" cy="1819275"/>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2"/>
          <p:cNvSpPr>
            <a:spLocks noGrp="1" noChangeArrowheads="1"/>
          </p:cNvSpPr>
          <p:nvPr>
            <p:ph type="title"/>
          </p:nvPr>
        </p:nvSpPr>
        <p:spPr/>
        <p:txBody>
          <a:bodyPr/>
          <a:lstStyle/>
          <a:p>
            <a:r>
              <a:rPr lang="ru-RU" sz="3800" b="1">
                <a:solidFill>
                  <a:schemeClr val="tx1"/>
                </a:solidFill>
                <a:effectLst>
                  <a:outerShdw blurRad="38100" dist="38100" dir="2700000" algn="tl">
                    <a:srgbClr val="C0C0C0"/>
                  </a:outerShdw>
                </a:effectLst>
              </a:rPr>
              <a:t>Деловая игра </a:t>
            </a:r>
            <a:br>
              <a:rPr lang="ru-RU" sz="3800" b="1">
                <a:solidFill>
                  <a:schemeClr val="tx1"/>
                </a:solidFill>
                <a:effectLst>
                  <a:outerShdw blurRad="38100" dist="38100" dir="2700000" algn="tl">
                    <a:srgbClr val="C0C0C0"/>
                  </a:outerShdw>
                </a:effectLst>
              </a:rPr>
            </a:br>
            <a:r>
              <a:rPr lang="ru-RU" sz="3800" b="1">
                <a:solidFill>
                  <a:schemeClr val="tx1"/>
                </a:solidFill>
                <a:effectLst>
                  <a:outerShdw blurRad="38100" dist="38100" dir="2700000" algn="tl">
                    <a:srgbClr val="C0C0C0"/>
                  </a:outerShdw>
                </a:effectLst>
              </a:rPr>
              <a:t>«Рыночная цена».</a:t>
            </a:r>
            <a:br>
              <a:rPr lang="ru-RU" sz="3800" b="1">
                <a:solidFill>
                  <a:schemeClr val="tx1"/>
                </a:solidFill>
                <a:effectLst>
                  <a:outerShdw blurRad="38100" dist="38100" dir="2700000" algn="tl">
                    <a:srgbClr val="C0C0C0"/>
                  </a:outerShdw>
                </a:effectLst>
              </a:rPr>
            </a:br>
            <a:endParaRPr lang="ru-RU" sz="3800" b="1">
              <a:solidFill>
                <a:schemeClr val="tx1"/>
              </a:solidFill>
              <a:effectLst>
                <a:outerShdw blurRad="38100" dist="38100" dir="2700000" algn="tl">
                  <a:srgbClr val="C0C0C0"/>
                </a:outerShdw>
              </a:effectLst>
            </a:endParaRPr>
          </a:p>
        </p:txBody>
      </p:sp>
      <p:sp>
        <p:nvSpPr>
          <p:cNvPr id="505859" name="Rectangle 3"/>
          <p:cNvSpPr>
            <a:spLocks noGrp="1" noChangeArrowheads="1"/>
          </p:cNvSpPr>
          <p:nvPr>
            <p:ph type="body" idx="1"/>
          </p:nvPr>
        </p:nvSpPr>
        <p:spPr>
          <a:xfrm>
            <a:off x="323850" y="1905000"/>
            <a:ext cx="8210550" cy="4548188"/>
          </a:xfrm>
        </p:spPr>
        <p:txBody>
          <a:bodyPr/>
          <a:lstStyle/>
          <a:p>
            <a:r>
              <a:rPr lang="ru-RU" sz="3600" u="sng">
                <a:solidFill>
                  <a:schemeClr val="bg2"/>
                </a:solidFill>
                <a:effectLst>
                  <a:outerShdw blurRad="38100" dist="38100" dir="2700000" algn="tl">
                    <a:srgbClr val="C0C0C0"/>
                  </a:outerShdw>
                </a:effectLst>
              </a:rPr>
              <a:t>Продавцы</a:t>
            </a:r>
            <a:r>
              <a:rPr lang="ru-RU" sz="3600"/>
              <a:t>: получение максимально возможной выручки за счет полной, без остатка продажи, и, по выгодной цене.</a:t>
            </a:r>
          </a:p>
          <a:p>
            <a:r>
              <a:rPr lang="ru-RU" sz="3600" u="sng">
                <a:solidFill>
                  <a:schemeClr val="bg2"/>
                </a:solidFill>
                <a:effectLst>
                  <a:outerShdw blurRad="38100" dist="38100" dir="2700000" algn="tl">
                    <a:srgbClr val="C0C0C0"/>
                  </a:outerShdw>
                </a:effectLst>
              </a:rPr>
              <a:t>Покупатели</a:t>
            </a:r>
            <a:r>
              <a:rPr lang="ru-RU" sz="3600"/>
              <a:t>: купить как можно больше имеющихся на рынке товаров и обязательно в полном ассортименте </a:t>
            </a:r>
          </a:p>
        </p:txBody>
      </p:sp>
      <p:pic>
        <p:nvPicPr>
          <p:cNvPr id="505860" name="Picture 4" descr="j0299389"/>
          <p:cNvPicPr>
            <a:picLocks noChangeAspect="1" noChangeArrowheads="1"/>
          </p:cNvPicPr>
          <p:nvPr/>
        </p:nvPicPr>
        <p:blipFill>
          <a:blip r:embed="rId2" cstate="print">
            <a:lum bright="70000" contrast="-70000"/>
          </a:blip>
          <a:srcRect/>
          <a:stretch>
            <a:fillRect/>
          </a:stretch>
        </p:blipFill>
        <p:spPr bwMode="auto">
          <a:xfrm>
            <a:off x="6911975" y="0"/>
            <a:ext cx="2232025" cy="211772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p:txBody>
          <a:bodyPr/>
          <a:lstStyle/>
          <a:p>
            <a:r>
              <a:rPr lang="ru-RU"/>
              <a:t>Цель урока</a:t>
            </a:r>
          </a:p>
        </p:txBody>
      </p:sp>
      <p:sp>
        <p:nvSpPr>
          <p:cNvPr id="471043" name="Rectangle 3"/>
          <p:cNvSpPr>
            <a:spLocks noGrp="1" noChangeArrowheads="1"/>
          </p:cNvSpPr>
          <p:nvPr>
            <p:ph type="body" idx="1"/>
          </p:nvPr>
        </p:nvSpPr>
        <p:spPr/>
        <p:txBody>
          <a:bodyPr/>
          <a:lstStyle/>
          <a:p>
            <a:pPr marL="571500" indent="-571500"/>
            <a:r>
              <a:rPr lang="ru-RU"/>
              <a:t>Выяснить, каким образом спрос и предложение влияют на формирование цены в рамках рыночной экономической системы.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4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4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p:txBody>
          <a:bodyPr/>
          <a:lstStyle/>
          <a:p>
            <a:r>
              <a:rPr lang="ru-RU"/>
              <a:t>Задачи урока:</a:t>
            </a:r>
          </a:p>
        </p:txBody>
      </p:sp>
      <p:sp>
        <p:nvSpPr>
          <p:cNvPr id="480259" name="Rectangle 3"/>
          <p:cNvSpPr>
            <a:spLocks noGrp="1" noChangeArrowheads="1"/>
          </p:cNvSpPr>
          <p:nvPr>
            <p:ph type="body" idx="1"/>
          </p:nvPr>
        </p:nvSpPr>
        <p:spPr>
          <a:xfrm>
            <a:off x="323850" y="1905000"/>
            <a:ext cx="8210550" cy="4114800"/>
          </a:xfrm>
        </p:spPr>
        <p:txBody>
          <a:bodyPr/>
          <a:lstStyle/>
          <a:p>
            <a:r>
              <a:rPr lang="ru-RU"/>
              <a:t>Уяснить закон спроса и предложения</a:t>
            </a:r>
          </a:p>
          <a:p>
            <a:r>
              <a:rPr lang="ru-RU"/>
              <a:t>Разобрать изменение кривых спроса и предложения</a:t>
            </a:r>
          </a:p>
          <a:p>
            <a:r>
              <a:rPr lang="ru-RU"/>
              <a:t>Выяснить каким образом формируется равновесная цена</a:t>
            </a:r>
          </a:p>
          <a:p>
            <a:r>
              <a:rPr lang="ru-RU"/>
              <a:t>На практике закрепить изученные категории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4050" name="Rectangle 2"/>
          <p:cNvSpPr>
            <a:spLocks noGrp="1" noChangeArrowheads="1"/>
          </p:cNvSpPr>
          <p:nvPr>
            <p:ph type="title"/>
          </p:nvPr>
        </p:nvSpPr>
        <p:spPr>
          <a:xfrm>
            <a:off x="1524000" y="190500"/>
            <a:ext cx="7010400" cy="935038"/>
          </a:xfrm>
        </p:spPr>
        <p:txBody>
          <a:bodyPr/>
          <a:lstStyle/>
          <a:p>
            <a:r>
              <a:rPr lang="ru-RU" sz="3800"/>
              <a:t>Задача:</a:t>
            </a:r>
            <a:br>
              <a:rPr lang="ru-RU" sz="3800"/>
            </a:br>
            <a:endParaRPr lang="ru-RU" sz="3800"/>
          </a:p>
        </p:txBody>
      </p:sp>
      <p:sp>
        <p:nvSpPr>
          <p:cNvPr id="514051" name="Rectangle 3"/>
          <p:cNvSpPr>
            <a:spLocks noGrp="1" noChangeArrowheads="1"/>
          </p:cNvSpPr>
          <p:nvPr>
            <p:ph type="body" idx="1"/>
          </p:nvPr>
        </p:nvSpPr>
        <p:spPr>
          <a:xfrm>
            <a:off x="323850" y="1628775"/>
            <a:ext cx="8569325" cy="5040313"/>
          </a:xfrm>
        </p:spPr>
        <p:txBody>
          <a:bodyPr/>
          <a:lstStyle/>
          <a:p>
            <a:pPr>
              <a:lnSpc>
                <a:spcPct val="80000"/>
              </a:lnSpc>
            </a:pPr>
            <a:r>
              <a:rPr lang="ru-RU" sz="2600"/>
              <a:t>Вы располагаете некоторой суммой денег и хотите купить себе DVD диск. Продавец предлагает вам этот товар по цене 50 р. за штуку, и вы решаете купить три упаковки. Это означает, что величина вашего спроса на DVD диск равна трем единицам товара. Но допустим, вы не купили товар у первого продавца, а решили подождать и посмотреть, почем продают DVD диск другие продавцы. Через некоторое время вам попадается человек, продающий тот же самый DVD диск по цене 40 р. за штуку. По такой цене вы согласны купить целых пять пачек.</a:t>
            </a:r>
          </a:p>
          <a:p>
            <a:pPr>
              <a:lnSpc>
                <a:spcPct val="80000"/>
              </a:lnSpc>
              <a:buFont typeface="Wingdings" pitchFamily="2" charset="2"/>
              <a:buNone/>
            </a:pPr>
            <a:r>
              <a:rPr lang="ru-RU" sz="2600"/>
              <a:t>Это означает, что величина вашего спроса на DVD диск стала равна пяти единицам товара.</a:t>
            </a:r>
          </a:p>
          <a:p>
            <a:pPr>
              <a:lnSpc>
                <a:spcPct val="80000"/>
              </a:lnSpc>
            </a:pPr>
            <a:r>
              <a:rPr lang="ru-RU" sz="2600"/>
              <a:t>Сформулируйте закон спроса.</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a:xfrm>
            <a:off x="1524000" y="190500"/>
            <a:ext cx="3552825" cy="1527175"/>
          </a:xfrm>
        </p:spPr>
        <p:txBody>
          <a:bodyPr/>
          <a:lstStyle/>
          <a:p>
            <a:r>
              <a:rPr lang="ru-RU"/>
              <a:t>Закон спроса</a:t>
            </a:r>
          </a:p>
        </p:txBody>
      </p:sp>
      <p:sp>
        <p:nvSpPr>
          <p:cNvPr id="481283" name="Rectangle 3"/>
          <p:cNvSpPr>
            <a:spLocks noGrp="1" noChangeArrowheads="1"/>
          </p:cNvSpPr>
          <p:nvPr>
            <p:ph type="body" sz="half" idx="1"/>
          </p:nvPr>
        </p:nvSpPr>
        <p:spPr>
          <a:xfrm>
            <a:off x="250825" y="1905000"/>
            <a:ext cx="8642350" cy="1452563"/>
          </a:xfrm>
        </p:spPr>
        <p:txBody>
          <a:bodyPr/>
          <a:lstStyle/>
          <a:p>
            <a:r>
              <a:rPr lang="ru-RU" sz="2600"/>
              <a:t>Чем выше цена товара, тем меньшее его количество люди готовы купить</a:t>
            </a:r>
          </a:p>
          <a:p>
            <a:pPr>
              <a:buFont typeface="Wingdings" pitchFamily="2" charset="2"/>
              <a:buNone/>
            </a:pPr>
            <a:r>
              <a:rPr lang="ru-RU" sz="2600"/>
              <a:t>Иначе: чем меньше цена, тем выше спрос, и наоборот</a:t>
            </a:r>
          </a:p>
        </p:txBody>
      </p:sp>
      <p:pic>
        <p:nvPicPr>
          <p:cNvPr id="481285" name="Picture 5"/>
          <p:cNvPicPr>
            <a:picLocks noGrp="1" noChangeAspect="1" noChangeArrowheads="1"/>
          </p:cNvPicPr>
          <p:nvPr>
            <p:ph sz="half" idx="2"/>
          </p:nvPr>
        </p:nvPicPr>
        <p:blipFill>
          <a:blip r:embed="rId2" cstate="print">
            <a:lum bright="12000" contrast="2000"/>
            <a:grayscl/>
          </a:blip>
          <a:srcRect/>
          <a:stretch>
            <a:fillRect/>
          </a:stretch>
        </p:blipFill>
        <p:spPr>
          <a:xfrm>
            <a:off x="1331913" y="3284538"/>
            <a:ext cx="6769100" cy="3313112"/>
          </a:xfrm>
          <a:noFill/>
          <a:ln/>
        </p:spPr>
      </p:pic>
      <p:pic>
        <p:nvPicPr>
          <p:cNvPr id="481286" name="Picture 6" descr="j0233927"/>
          <p:cNvPicPr>
            <a:picLocks noChangeAspect="1" noChangeArrowheads="1"/>
          </p:cNvPicPr>
          <p:nvPr/>
        </p:nvPicPr>
        <p:blipFill>
          <a:blip r:embed="rId3" cstate="print">
            <a:lum bright="70000" contrast="-70000"/>
          </a:blip>
          <a:srcRect/>
          <a:stretch>
            <a:fillRect/>
          </a:stretch>
        </p:blipFill>
        <p:spPr bwMode="auto">
          <a:xfrm>
            <a:off x="7019925" y="0"/>
            <a:ext cx="2124075" cy="207327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a:xfrm>
            <a:off x="1524000" y="190500"/>
            <a:ext cx="7010400" cy="935038"/>
          </a:xfrm>
        </p:spPr>
        <p:txBody>
          <a:bodyPr/>
          <a:lstStyle/>
          <a:p>
            <a:r>
              <a:rPr lang="ru-RU"/>
              <a:t>Задача: </a:t>
            </a:r>
          </a:p>
        </p:txBody>
      </p:sp>
      <p:sp>
        <p:nvSpPr>
          <p:cNvPr id="515075" name="Rectangle 3"/>
          <p:cNvSpPr>
            <a:spLocks noGrp="1" noChangeArrowheads="1"/>
          </p:cNvSpPr>
          <p:nvPr>
            <p:ph type="body" idx="1"/>
          </p:nvPr>
        </p:nvSpPr>
        <p:spPr>
          <a:xfrm>
            <a:off x="179388" y="1700213"/>
            <a:ext cx="8785225" cy="4968875"/>
          </a:xfrm>
        </p:spPr>
        <p:txBody>
          <a:bodyPr/>
          <a:lstStyle/>
          <a:p>
            <a:r>
              <a:rPr lang="ru-RU" sz="2600"/>
              <a:t>Вашему классу поступает заказ изготовить подарок ко Дню 8 Марта (сувенирную шкатулку), за нее вы получите 150 руб.</a:t>
            </a:r>
          </a:p>
          <a:p>
            <a:pPr>
              <a:buFont typeface="Wingdings" pitchFamily="2" charset="2"/>
              <a:buNone/>
            </a:pPr>
            <a:r>
              <a:rPr lang="ru-RU" sz="2600"/>
              <a:t>Получив шкатулку, заказчик убеждается в качестве продукции и заказывает вам еще 3 штуки. Но вскоре вам поступает еще один заказ срочно изготовить такие же шкатулки в количестве 5 штук по цене 200 руб. за штуку.</a:t>
            </a:r>
          </a:p>
          <a:p>
            <a:r>
              <a:rPr lang="ru-RU" sz="2600"/>
              <a:t>Какой заказ вы выполните в первую очередь. Почему? Как поступите с предыдущим заказом?</a:t>
            </a:r>
          </a:p>
          <a:p>
            <a:r>
              <a:rPr lang="ru-RU" sz="2600"/>
              <a:t>Сформулируйте закон предложения.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5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5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50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50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507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a:xfrm>
            <a:off x="1524000" y="190500"/>
            <a:ext cx="5064125" cy="1527175"/>
          </a:xfrm>
        </p:spPr>
        <p:txBody>
          <a:bodyPr/>
          <a:lstStyle/>
          <a:p>
            <a:r>
              <a:rPr lang="ru-RU"/>
              <a:t>Закон предложения</a:t>
            </a:r>
          </a:p>
        </p:txBody>
      </p:sp>
      <p:sp>
        <p:nvSpPr>
          <p:cNvPr id="483331" name="Rectangle 3"/>
          <p:cNvSpPr>
            <a:spLocks noGrp="1" noChangeArrowheads="1"/>
          </p:cNvSpPr>
          <p:nvPr>
            <p:ph type="body" sz="half" idx="1"/>
          </p:nvPr>
        </p:nvSpPr>
        <p:spPr>
          <a:xfrm>
            <a:off x="250825" y="1905000"/>
            <a:ext cx="8281988" cy="947738"/>
          </a:xfrm>
        </p:spPr>
        <p:txBody>
          <a:bodyPr/>
          <a:lstStyle/>
          <a:p>
            <a:r>
              <a:rPr lang="ru-RU" sz="2600"/>
              <a:t>Чем выше цена, тем больше величина предложения товара, и наоборот.</a:t>
            </a:r>
          </a:p>
        </p:txBody>
      </p:sp>
      <p:pic>
        <p:nvPicPr>
          <p:cNvPr id="483335" name="Picture 7"/>
          <p:cNvPicPr>
            <a:picLocks noGrp="1" noChangeAspect="1" noChangeArrowheads="1"/>
          </p:cNvPicPr>
          <p:nvPr>
            <p:ph sz="half" idx="2"/>
          </p:nvPr>
        </p:nvPicPr>
        <p:blipFill>
          <a:blip r:embed="rId2" cstate="print">
            <a:lum bright="12000"/>
          </a:blip>
          <a:srcRect/>
          <a:stretch>
            <a:fillRect/>
          </a:stretch>
        </p:blipFill>
        <p:spPr>
          <a:xfrm>
            <a:off x="611188" y="2708275"/>
            <a:ext cx="6983412" cy="3600450"/>
          </a:xfrm>
          <a:noFill/>
          <a:ln/>
        </p:spPr>
      </p:pic>
      <p:pic>
        <p:nvPicPr>
          <p:cNvPr id="483340" name="Picture 12" descr="j0336494"/>
          <p:cNvPicPr>
            <a:picLocks noChangeAspect="1" noChangeArrowheads="1" noCrop="1"/>
          </p:cNvPicPr>
          <p:nvPr/>
        </p:nvPicPr>
        <p:blipFill>
          <a:blip r:embed="rId3" cstate="print">
            <a:lum bright="70000" contrast="-70000"/>
          </a:blip>
          <a:srcRect/>
          <a:stretch>
            <a:fillRect/>
          </a:stretch>
        </p:blipFill>
        <p:spPr bwMode="auto">
          <a:xfrm rot="2027499">
            <a:off x="6804025" y="404813"/>
            <a:ext cx="2035175" cy="180181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6098" name="Rectangle 2"/>
          <p:cNvSpPr>
            <a:spLocks noGrp="1" noChangeArrowheads="1"/>
          </p:cNvSpPr>
          <p:nvPr>
            <p:ph type="title"/>
          </p:nvPr>
        </p:nvSpPr>
        <p:spPr>
          <a:xfrm>
            <a:off x="1524000" y="190500"/>
            <a:ext cx="7010400" cy="935038"/>
          </a:xfrm>
        </p:spPr>
        <p:txBody>
          <a:bodyPr/>
          <a:lstStyle/>
          <a:p>
            <a:r>
              <a:rPr lang="ru-RU"/>
              <a:t>Задача: </a:t>
            </a:r>
          </a:p>
        </p:txBody>
      </p:sp>
      <p:sp>
        <p:nvSpPr>
          <p:cNvPr id="516099" name="Rectangle 3"/>
          <p:cNvSpPr>
            <a:spLocks noGrp="1" noChangeArrowheads="1"/>
          </p:cNvSpPr>
          <p:nvPr>
            <p:ph type="body" idx="1"/>
          </p:nvPr>
        </p:nvSpPr>
        <p:spPr>
          <a:xfrm>
            <a:off x="323850" y="1628775"/>
            <a:ext cx="8569325" cy="4895850"/>
          </a:xfrm>
        </p:spPr>
        <p:txBody>
          <a:bodyPr/>
          <a:lstStyle/>
          <a:p>
            <a:r>
              <a:rPr lang="ru-RU"/>
              <a:t>Ваш класс изготовил 10 сувенирных шкатулок ко дню 8 Марта и готов продать их заказчику, но ему нужно только 5. Вам известно, что у заказчика в наличии 1500 руб., а вам нужно реализовать свой товар до праздника, т.к. после 8 Марта спроса на товар совсем не будет.</a:t>
            </a:r>
          </a:p>
          <a:p>
            <a:r>
              <a:rPr lang="ru-RU"/>
              <a:t>Ваши действия?</a:t>
            </a:r>
          </a:p>
          <a:p>
            <a:r>
              <a:rPr lang="ru-RU"/>
              <a:t>Сформулируйте определение равновесной цены?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p:txBody>
          <a:bodyPr/>
          <a:lstStyle/>
          <a:p>
            <a:r>
              <a:rPr lang="ru-RU"/>
              <a:t>Равновесная цена</a:t>
            </a:r>
          </a:p>
        </p:txBody>
      </p:sp>
      <p:sp>
        <p:nvSpPr>
          <p:cNvPr id="486403" name="Rectangle 3"/>
          <p:cNvSpPr>
            <a:spLocks noGrp="1" noChangeArrowheads="1"/>
          </p:cNvSpPr>
          <p:nvPr>
            <p:ph type="body" sz="half" idx="1"/>
          </p:nvPr>
        </p:nvSpPr>
        <p:spPr>
          <a:xfrm>
            <a:off x="179388" y="1905000"/>
            <a:ext cx="7129462" cy="947738"/>
          </a:xfrm>
        </p:spPr>
        <p:txBody>
          <a:bodyPr/>
          <a:lstStyle/>
          <a:p>
            <a:r>
              <a:rPr lang="ru-RU" sz="2600"/>
              <a:t>Цена, при которой величина спроса равняется величине предложения</a:t>
            </a:r>
          </a:p>
        </p:txBody>
      </p:sp>
      <p:pic>
        <p:nvPicPr>
          <p:cNvPr id="486405" name="Picture 5"/>
          <p:cNvPicPr>
            <a:picLocks noGrp="1" noChangeAspect="1" noChangeArrowheads="1"/>
          </p:cNvPicPr>
          <p:nvPr>
            <p:ph sz="half" idx="2"/>
          </p:nvPr>
        </p:nvPicPr>
        <p:blipFill>
          <a:blip r:embed="rId2" cstate="print"/>
          <a:srcRect/>
          <a:stretch>
            <a:fillRect/>
          </a:stretch>
        </p:blipFill>
        <p:spPr>
          <a:xfrm>
            <a:off x="900113" y="2924175"/>
            <a:ext cx="6696075" cy="3241675"/>
          </a:xfrm>
          <a:noFill/>
          <a:ln/>
        </p:spPr>
      </p:pic>
      <p:pic>
        <p:nvPicPr>
          <p:cNvPr id="486410" name="Picture 10" descr="j0223744"/>
          <p:cNvPicPr>
            <a:picLocks noChangeAspect="1" noChangeArrowheads="1" noCrop="1"/>
          </p:cNvPicPr>
          <p:nvPr/>
        </p:nvPicPr>
        <p:blipFill>
          <a:blip r:embed="rId3" cstate="print">
            <a:lum bright="70000" contrast="-70000"/>
          </a:blip>
          <a:srcRect/>
          <a:stretch>
            <a:fillRect/>
          </a:stretch>
        </p:blipFill>
        <p:spPr bwMode="auto">
          <a:xfrm>
            <a:off x="6516688" y="260350"/>
            <a:ext cx="2627312" cy="244475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Эхо">
  <a:themeElements>
    <a:clrScheme name="Эхо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Эхо">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Эхо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Эхо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Эхо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Эхо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Эхо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Эхо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Эхо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Эхо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Эхо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Эхо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Echo</Template>
  <TotalTime>143</TotalTime>
  <Words>447</Words>
  <Application>Microsoft Office PowerPoint</Application>
  <PresentationFormat>Экран (4:3)</PresentationFormat>
  <Paragraphs>38</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Эхо</vt:lpstr>
      <vt:lpstr>Равновесие на рынке </vt:lpstr>
      <vt:lpstr>Цель урока</vt:lpstr>
      <vt:lpstr>Задачи урока:</vt:lpstr>
      <vt:lpstr>Задача: </vt:lpstr>
      <vt:lpstr>Закон спроса</vt:lpstr>
      <vt:lpstr>Задача: </vt:lpstr>
      <vt:lpstr>Закон предложения</vt:lpstr>
      <vt:lpstr>Задача: </vt:lpstr>
      <vt:lpstr>Равновесная цена</vt:lpstr>
      <vt:lpstr>Деловая игра  «Рыночная цена»</vt:lpstr>
      <vt:lpstr>Деловая игра  «Рыночная цена».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Равновесие на рынке </dc:title>
  <dc:creator>Sanich</dc:creator>
  <cp:lastModifiedBy>User2</cp:lastModifiedBy>
  <cp:revision>13</cp:revision>
  <cp:lastPrinted>1601-01-01T00:00:00Z</cp:lastPrinted>
  <dcterms:created xsi:type="dcterms:W3CDTF">2008-02-17T05:31:35Z</dcterms:created>
  <dcterms:modified xsi:type="dcterms:W3CDTF">2013-05-03T08:28:42Z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