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economics.ru/349035-yushkov-kitai-smotrit-na-rossiyu-kak-na-samyi-bezopasnyi-istochnik-energoresursov" TargetMode="External"/><Relationship Id="rId2" Type="http://schemas.openxmlformats.org/officeDocument/2006/relationships/hyperlink" Target="https://ria.ru/economy/20181129/153374468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l.nu/lantbruk/rysk-jordbruksexport-mer-vard-an-vapenhandel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573016"/>
            <a:ext cx="6400800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Преподаватель</a:t>
            </a:r>
            <a:r>
              <a:rPr lang="ru-RU" dirty="0" smtClean="0"/>
              <a:t>: </a:t>
            </a:r>
            <a:r>
              <a:rPr lang="ru-RU" dirty="0" smtClean="0"/>
              <a:t>Грибова И.Н.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</a:t>
            </a:r>
            <a:r>
              <a:rPr lang="ru-RU" dirty="0" smtClean="0"/>
              <a:t>кономика России в современных условиях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Продажа доли </a:t>
            </a:r>
            <a:r>
              <a:rPr lang="ru-RU" sz="3600" dirty="0" err="1" smtClean="0"/>
              <a:t>Росатома</a:t>
            </a:r>
            <a:r>
              <a:rPr lang="ru-RU" sz="3600" dirty="0" smtClean="0"/>
              <a:t> в </a:t>
            </a:r>
            <a:r>
              <a:rPr lang="ru-RU" sz="3600" dirty="0" err="1" smtClean="0"/>
              <a:t>туркцкой</a:t>
            </a:r>
            <a:r>
              <a:rPr lang="ru-RU" sz="3600" dirty="0" smtClean="0"/>
              <a:t> АЭС «</a:t>
            </a:r>
            <a:r>
              <a:rPr lang="ru-RU" sz="3600" dirty="0" err="1" smtClean="0"/>
              <a:t>Аккую</a:t>
            </a:r>
            <a:r>
              <a:rPr lang="ru-RU" sz="3600" dirty="0" smtClean="0"/>
              <a:t>» может проходить частями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Продажа принадлежащего </a:t>
            </a:r>
            <a:r>
              <a:rPr lang="ru-RU" sz="2800" dirty="0" err="1" smtClean="0"/>
              <a:t>Росатома</a:t>
            </a:r>
            <a:r>
              <a:rPr lang="ru-RU" sz="2800" dirty="0" smtClean="0"/>
              <a:t> 49%-ного пакета в турецкой АЭС «</a:t>
            </a:r>
            <a:r>
              <a:rPr lang="ru-RU" sz="2800" dirty="0" err="1" smtClean="0"/>
              <a:t>Аккую</a:t>
            </a:r>
            <a:r>
              <a:rPr lang="ru-RU" sz="2800" dirty="0" smtClean="0"/>
              <a:t>» может проходить частями, </a:t>
            </a:r>
            <a:r>
              <a:rPr lang="ru-RU" sz="2800" dirty="0" err="1" smtClean="0"/>
              <a:t>госкорпорация</a:t>
            </a:r>
            <a:r>
              <a:rPr lang="ru-RU" sz="2800" dirty="0" smtClean="0"/>
              <a:t> не ставит перед собой задачу единовременной продажи всего пакета. Об этом глава </a:t>
            </a:r>
            <a:r>
              <a:rPr lang="ru-RU" sz="2800" dirty="0" err="1" smtClean="0"/>
              <a:t>Росатома</a:t>
            </a:r>
            <a:r>
              <a:rPr lang="ru-RU" sz="2800" dirty="0" smtClean="0"/>
              <a:t> Алексей Лихачев сказал журналистам по итогам первого дня саммита </a:t>
            </a:r>
            <a:r>
              <a:rPr lang="en-US" sz="2800" dirty="0" smtClean="0"/>
              <a:t>G-20 </a:t>
            </a:r>
            <a:r>
              <a:rPr lang="ru-RU" sz="2800" dirty="0" smtClean="0"/>
              <a:t>в Аргентине.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229468" cy="928686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/>
              <a:t>Сечин</a:t>
            </a:r>
            <a:r>
              <a:rPr lang="ru-RU" sz="3600" b="1" dirty="0" smtClean="0"/>
              <a:t> призвал к совместному с Китаем освоению нефти и газа в Арктике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928671"/>
            <a:ext cx="8258204" cy="3357585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Совместная работа России и Китая в освоении нефти и газа в Арктике и на Дальнем Востоке может стать новой точкой развития сотрудничества двух стран, считает глава «Роснефти» Игорь </a:t>
            </a:r>
            <a:r>
              <a:rPr lang="ru-RU" sz="2900" dirty="0" err="1" smtClean="0"/>
              <a:t>Сечин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Об этом он </a:t>
            </a:r>
            <a:r>
              <a:rPr lang="ru-RU" sz="2900" dirty="0" smtClean="0">
                <a:hlinkClick r:id="rId2"/>
              </a:rPr>
              <a:t>заявил</a:t>
            </a:r>
            <a:r>
              <a:rPr lang="ru-RU" sz="2900" dirty="0" smtClean="0"/>
              <a:t>, выступая на Российско-китайском энергетическом </a:t>
            </a:r>
            <a:r>
              <a:rPr lang="ru-RU" sz="2900" dirty="0" err="1" smtClean="0"/>
              <a:t>бизнес-форуме</a:t>
            </a:r>
            <a:r>
              <a:rPr lang="ru-RU" sz="2900" dirty="0" smtClean="0"/>
              <a:t>.</a:t>
            </a:r>
          </a:p>
          <a:p>
            <a:r>
              <a:rPr lang="ru-RU" sz="2900" i="1" dirty="0" smtClean="0"/>
              <a:t>«Новыми точками роста российско-китайского сотрудничества могут стать совместное освоение нефтегазовых ресурсов шельфа Арктики и Дальнего Востока России и развитие судоходства по Северному морскому пути»,</a:t>
            </a:r>
            <a:r>
              <a:rPr lang="ru-RU" sz="2900" dirty="0" smtClean="0"/>
              <a:t> — цитирует </a:t>
            </a:r>
            <a:r>
              <a:rPr lang="ru-RU" sz="2900" dirty="0" err="1" smtClean="0"/>
              <a:t>Сечина</a:t>
            </a:r>
            <a:r>
              <a:rPr lang="ru-RU" sz="2900" dirty="0" smtClean="0"/>
              <a:t> РИА Новости.</a:t>
            </a:r>
          </a:p>
          <a:p>
            <a:r>
              <a:rPr lang="ru-RU" sz="2900" dirty="0" smtClean="0"/>
              <a:t>Ранее ведущий эксперт Фонда национальной энергетической безопасности Игорь Юшков в беседе с </a:t>
            </a:r>
            <a:r>
              <a:rPr lang="ru-RU" sz="2900" dirty="0" smtClean="0">
                <a:hlinkClick r:id="rId3"/>
              </a:rPr>
              <a:t>ФБА «Экономика сегодня»</a:t>
            </a:r>
            <a:r>
              <a:rPr lang="ru-RU" sz="2900" dirty="0" smtClean="0"/>
              <a:t> оценил перспективы сотрудничества Москвы и Пекина в энергетической сфере.</a:t>
            </a:r>
          </a:p>
          <a:p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28" y="3929066"/>
            <a:ext cx="6400800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Шведские СМИ оценили успехи России в сельском хозяйстве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Сельское хозяйство является самой быстрорастущей отраслью российской экономики, и сейчас страна экспортирует больше продуктов сельского хозяйства, чем оружия, пишет шведский журнал </a:t>
            </a:r>
            <a:r>
              <a:rPr lang="ru-RU" dirty="0" err="1" smtClean="0">
                <a:hlinkClick r:id="rId2"/>
              </a:rPr>
              <a:t>Lantbrukets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Affärstidning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 последние 20 лет Россия превратилась из зависимой от импорта продовольствия страны в одного из самых важных игроков на мировом экспортном рынке, констатирует издание.</a:t>
            </a:r>
          </a:p>
          <a:p>
            <a:pPr fontAlgn="base"/>
            <a:r>
              <a:rPr lang="ru-RU" dirty="0" smtClean="0"/>
              <a:t>При этом за последние пять лет и производство сельскохозяйственной продукции, и ее экспорт выросли на 20%, отмечают авторы статьи.</a:t>
            </a:r>
          </a:p>
          <a:p>
            <a:pPr fontAlgn="base"/>
            <a:r>
              <a:rPr lang="ru-RU" dirty="0" smtClean="0"/>
              <a:t>Авторы объясняют это торговой и сельскохозяйственной политикой государства. После распада СССР в России произошел коллапс на рынке продовольствия и в сфере сельского хозяйства, после чего в страну "хлынула" импортная продукция.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501122" cy="385765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Положение стало меняться после решения правительства в 2005 году активно инвестировать в собственное сельское хозяйство, отмечает </a:t>
            </a:r>
            <a:r>
              <a:rPr lang="ru-RU" dirty="0" err="1" smtClean="0"/>
              <a:t>Lantbrukets</a:t>
            </a:r>
            <a:r>
              <a:rPr lang="ru-RU" dirty="0" smtClean="0"/>
              <a:t> </a:t>
            </a:r>
            <a:r>
              <a:rPr lang="ru-RU" dirty="0" err="1" smtClean="0"/>
              <a:t>Affärstidning</a:t>
            </a:r>
            <a:r>
              <a:rPr lang="ru-RU" dirty="0" smtClean="0"/>
              <a:t>. При этом в ответ на экономические санкции Евросоюза и США в 2014 году Россия запретила импорт некоторых европейских и американских продуктов питания, напоминают авторы статьи.</a:t>
            </a:r>
          </a:p>
          <a:p>
            <a:pPr fontAlgn="base"/>
            <a:r>
              <a:rPr lang="ru-RU" dirty="0" smtClean="0"/>
              <a:t>В итоге, по результатам 2017 года, Россия стала крупнейшим в мире экспортером пшеницы, вторым по величине производителем зерновых и семян подсолнечника, третьим по величине производителем молока и картофеля и пятым по величине производителем яиц и мяса кур, заключает </a:t>
            </a:r>
            <a:r>
              <a:rPr lang="ru-RU" dirty="0" err="1" smtClean="0"/>
              <a:t>Lantbrukets</a:t>
            </a:r>
            <a:r>
              <a:rPr lang="ru-RU" dirty="0" smtClean="0"/>
              <a:t> </a:t>
            </a:r>
            <a:r>
              <a:rPr lang="ru-RU" dirty="0" err="1" smtClean="0"/>
              <a:t>Affärstidning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</p:txBody>
      </p:sp>
      <p:pic>
        <p:nvPicPr>
          <p:cNvPr id="4" name="Рисунок 3" descr="15065525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3500438"/>
            <a:ext cx="5207008" cy="29533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/>
              <a:t>Россия </a:t>
            </a:r>
            <a:r>
              <a:rPr lang="ru-RU" sz="3100" b="1" dirty="0" smtClean="0"/>
              <a:t>заняла второе место в рейтинге развивающихся стран </a:t>
            </a:r>
            <a:r>
              <a:rPr lang="ru-RU" sz="3100" b="1" dirty="0" err="1" smtClean="0"/>
              <a:t>Bloomberg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700808"/>
            <a:ext cx="8715404" cy="4968552"/>
          </a:xfrm>
        </p:spPr>
        <p:txBody>
          <a:bodyPr>
            <a:normAutofit fontScale="40000" lnSpcReduction="20000"/>
          </a:bodyPr>
          <a:lstStyle/>
          <a:p>
            <a:pPr fontAlgn="base"/>
            <a:r>
              <a:rPr lang="ru-RU" sz="5000" dirty="0" smtClean="0"/>
              <a:t>Лидером нового рейтинга развивающихся рынков, опубликованного </a:t>
            </a:r>
            <a:r>
              <a:rPr lang="ru-RU" sz="5000" dirty="0" err="1" smtClean="0"/>
              <a:t>Bloomberg</a:t>
            </a:r>
            <a:r>
              <a:rPr lang="ru-RU" sz="5000" dirty="0" smtClean="0"/>
              <a:t> сегодня, 28 ноября, стала Малайзия. Россия заняла второе место, поднявшись на пять позиций в сравнении с подобным рейтингом, подготовленным полгода назад. При подготовке рейтинга учитывается целый ряд параметров, среди которых прогнозы по росту ВВП, суверенный кредитный рейтинг, счет текущих операций, рынок акций и облигаций</a:t>
            </a:r>
            <a:r>
              <a:rPr lang="ru-RU" sz="5000" dirty="0" smtClean="0"/>
              <a:t>.</a:t>
            </a:r>
            <a:endParaRPr lang="ru-RU" sz="5000" dirty="0" smtClean="0"/>
          </a:p>
          <a:p>
            <a:pPr fontAlgn="base"/>
            <a:r>
              <a:rPr lang="ru-RU" sz="5000" dirty="0" smtClean="0"/>
              <a:t>В топ-5 рейтинга входят также Китай, Филиппины и Колумбия. На последнем, 20-м месте в рейтинге находится Турция, которая заметно ухудшила свое положение в рейтинге из-за снижения курса лиры и рекордной инфляции — полгода назад страна находилась на 5-й строчке. «Более пристальное внимание теперь уделяется перспективам экономического роста каждой из развивающихся экономик на фоне последовательного роста ставок. Инвесторы также изучают, как на каждую из стран влияют сложности в торговле между США и Китаем. Они продолжат более избирательно подходить к инвестициям, учитывая сложившиеся обстоятельства»,— отмечает глава отдела компании SBI </a:t>
            </a:r>
            <a:r>
              <a:rPr lang="ru-RU" sz="5000" dirty="0" err="1" smtClean="0"/>
              <a:t>Securities</a:t>
            </a:r>
            <a:r>
              <a:rPr lang="ru-RU" sz="5000" dirty="0" smtClean="0"/>
              <a:t> по инвестиционным фондам и ценным бумагам с фиксированным доходом </a:t>
            </a:r>
            <a:r>
              <a:rPr lang="ru-RU" sz="5000" dirty="0" err="1" smtClean="0"/>
              <a:t>Цутома</a:t>
            </a:r>
            <a:r>
              <a:rPr lang="ru-RU" sz="5000" dirty="0" smtClean="0"/>
              <a:t> Сома.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Самой рискованной валютой вновь признан рубль: из-за конфликта с Украиной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Санкционное</a:t>
            </a:r>
            <a:r>
              <a:rPr lang="ru-RU" dirty="0" smtClean="0"/>
              <a:t> давление на российскую национальную валюту усиливается на фоне произошедшего в выходные инцидента в Керченском проливе. В то же время соседи рубля в списке высоко рискованных валют укрепляют позиции.</a:t>
            </a:r>
          </a:p>
          <a:p>
            <a:r>
              <a:rPr lang="ru-RU" dirty="0" smtClean="0"/>
              <a:t>лавным же фактором в формировании курса рубля все еще остается опасение участников торгов по поводу дальнейшего усиления антироссийских санкций. И ситуация в этом вопросе сильно ухудшилась после произошедшего в Керченском проливе инцидента с кораблями ВМС Украины.</a:t>
            </a:r>
          </a:p>
          <a:p>
            <a:r>
              <a:rPr lang="ru-RU" i="1" dirty="0" smtClean="0"/>
              <a:t>«Курс рубля испытывает давление, так как цены на нефть падают, а инвесторы опасаются, что США ужесточат санкции в отношении России», — констатирует агентство.</a:t>
            </a:r>
          </a:p>
          <a:p>
            <a:endParaRPr lang="ru-RU" i="1" dirty="0"/>
          </a:p>
        </p:txBody>
      </p:sp>
      <p:pic>
        <p:nvPicPr>
          <p:cNvPr id="4" name="Рисунок 3" descr="01_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8148" y="428604"/>
            <a:ext cx="1071546" cy="1071546"/>
          </a:xfrm>
          <a:prstGeom prst="rect">
            <a:avLst/>
          </a:prstGeom>
        </p:spPr>
      </p:pic>
      <p:pic>
        <p:nvPicPr>
          <p:cNvPr id="5" name="Рисунок 4" descr="post-462125-0-18793500-1376688094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5143500"/>
            <a:ext cx="1714500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401080" cy="5840435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Основываясь на данных о действиях </a:t>
            </a:r>
            <a:r>
              <a:rPr lang="ru-RU" dirty="0" err="1" smtClean="0"/>
              <a:t>трейдеров</a:t>
            </a:r>
            <a:r>
              <a:rPr lang="ru-RU" dirty="0" smtClean="0"/>
              <a:t>, готовых покупать и продавать валюту, агентство указывает на то, что спекулянты стали меньше доверять рублю после произошедшего. Индикатор разворота риска </a:t>
            </a:r>
            <a:r>
              <a:rPr lang="ru-RU" dirty="0" err="1" smtClean="0"/>
              <a:t>Risk</a:t>
            </a:r>
            <a:r>
              <a:rPr lang="ru-RU" dirty="0" smtClean="0"/>
              <a:t> </a:t>
            </a:r>
            <a:r>
              <a:rPr lang="ru-RU" dirty="0" err="1" smtClean="0"/>
              <a:t>Reversal</a:t>
            </a:r>
            <a:r>
              <a:rPr lang="ru-RU" dirty="0" smtClean="0"/>
              <a:t> для «деревянного» достиг максимального значения с октября. В настоящее время индикатор составляет около четырех, а для турецкой лиры — около 3,8 пунктов.</a:t>
            </a:r>
          </a:p>
          <a:p>
            <a:pPr fontAlgn="base"/>
            <a:r>
              <a:rPr lang="ru-RU" dirty="0" smtClean="0"/>
              <a:t>В первую торговую сессию после обострения ситуации курс российской национальной валюты продемонстрировал падение по отношению к доллару и единой евровалюте. Во вторник рубль начал немного отыгрывать падение, но к вечеру ситуация вновь изменилась не в его пользу.</a:t>
            </a:r>
          </a:p>
          <a:p>
            <a:pPr fontAlgn="base"/>
            <a:r>
              <a:rPr lang="ru-RU" dirty="0" smtClean="0"/>
              <a:t>Также ранее сообщалось, что Вашингтон обратился к своим европейским партнерам после инцидента в Керченском проливе, когда российские пограничники задержали три корабля ВМС Украины, с требованием не снижать </a:t>
            </a:r>
            <a:r>
              <a:rPr lang="ru-RU" dirty="0" err="1" smtClean="0"/>
              <a:t>санкционного</a:t>
            </a:r>
            <a:r>
              <a:rPr lang="ru-RU" dirty="0" smtClean="0"/>
              <a:t> давления на Москву.</a:t>
            </a:r>
          </a:p>
          <a:p>
            <a:pPr fontAlgn="base"/>
            <a:r>
              <a:rPr lang="ru-RU" dirty="0" smtClean="0"/>
              <a:t>Дополнительное давление на российскую валюту традиционно оказывает ситуация на нефтяных рынках, где котировки снижаются рекордными темпами.</a:t>
            </a:r>
          </a:p>
          <a:p>
            <a:pPr fontAlgn="base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КНР готова поднять энергетическое сотрудничество с Россией на новый уровень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Китай готов совместными усилиями с Россией поднять двустороннее сотрудничество в энергетической сфере на новый уровень, заявил председатель КНР Си </a:t>
            </a:r>
            <a:r>
              <a:rPr lang="ru-RU" dirty="0" err="1" smtClean="0"/>
              <a:t>Цзиньпин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5282883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786190"/>
            <a:ext cx="4357230" cy="247136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786874" cy="628654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sz="3400" dirty="0" smtClean="0"/>
              <a:t>"В последние годы стороны достигли плодотворных результатов в энергической сфере, что содействовало социально-экономическому развитию двух стран. Китайская сторона готова вместе с российской работать над тем, чтобы китайско-российское энергетическое сотрудничество вышло на новый уровень развития", — заявил Си </a:t>
            </a:r>
            <a:r>
              <a:rPr lang="ru-RU" sz="3400" dirty="0" err="1" smtClean="0"/>
              <a:t>Цзиньпин</a:t>
            </a:r>
            <a:r>
              <a:rPr lang="ru-RU" sz="3400" dirty="0" smtClean="0"/>
              <a:t> в обращении к российско-китайскому энергетическому форуму, которое зачитал вице-премьер Госсовета КНР </a:t>
            </a:r>
            <a:r>
              <a:rPr lang="ru-RU" sz="3400" dirty="0" err="1" smtClean="0"/>
              <a:t>Хань</a:t>
            </a:r>
            <a:r>
              <a:rPr lang="ru-RU" sz="3400" dirty="0" smtClean="0"/>
              <a:t> </a:t>
            </a:r>
            <a:r>
              <a:rPr lang="ru-RU" sz="3400" dirty="0" err="1" smtClean="0"/>
              <a:t>Чжэн</a:t>
            </a:r>
            <a:r>
              <a:rPr lang="ru-RU" sz="3400" dirty="0" smtClean="0"/>
              <a:t>.</a:t>
            </a:r>
            <a:br>
              <a:rPr lang="ru-RU" sz="3400" dirty="0" smtClean="0"/>
            </a:b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Председатель КНР подчеркнул, что в настоящее время китайско-российские отношения всеобъемлющего стратегического взаимодействия и партнерства сохраняют высокий уровень развития, а практическое сотрудничество во всех сферах непрерывно развивается.</a:t>
            </a:r>
          </a:p>
          <a:p>
            <a:pPr fontAlgn="base"/>
            <a:r>
              <a:rPr lang="ru-RU" sz="3400" dirty="0" smtClean="0"/>
              <a:t>Первый российско-китайский энергетический форум открылся в четверг в Пекине, в нем принимают участие руководители около 90 российских и китайских компаний.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</TotalTime>
  <Words>599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Экономика России в современных условиях</vt:lpstr>
      <vt:lpstr>Сечин призвал к совместному с Китаем освоению нефти и газа в Арктике </vt:lpstr>
      <vt:lpstr>Шведские СМИ оценили успехи России в сельском хозяйстве</vt:lpstr>
      <vt:lpstr>Слайд 4</vt:lpstr>
      <vt:lpstr>     Россия заняла второе место в рейтинге развивающихся стран Bloomberg </vt:lpstr>
      <vt:lpstr>Самой рискованной валютой вновь признан рубль: из-за конфликта с Украиной </vt:lpstr>
      <vt:lpstr>Слайд 7</vt:lpstr>
      <vt:lpstr>КНР готова поднять энергетическое сотрудничество с Россией на новый уровень </vt:lpstr>
      <vt:lpstr>Слайд 9</vt:lpstr>
      <vt:lpstr>Продажа доли Росатома в туркцкой АЭС «Аккую» может проходить частями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Новости в сфере эконмики</dc:title>
  <dc:creator>User</dc:creator>
  <cp:lastModifiedBy>korol</cp:lastModifiedBy>
  <cp:revision>6</cp:revision>
  <dcterms:created xsi:type="dcterms:W3CDTF">2018-11-29T07:10:58Z</dcterms:created>
  <dcterms:modified xsi:type="dcterms:W3CDTF">2019-01-15T10:37:27Z</dcterms:modified>
</cp:coreProperties>
</file>