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14" r:id="rId4"/>
    <p:sldId id="257" r:id="rId5"/>
    <p:sldId id="258" r:id="rId6"/>
    <p:sldId id="259" r:id="rId7"/>
    <p:sldId id="260" r:id="rId8"/>
    <p:sldId id="261" r:id="rId9"/>
    <p:sldId id="262" r:id="rId10"/>
    <p:sldId id="284" r:id="rId11"/>
    <p:sldId id="285" r:id="rId12"/>
    <p:sldId id="286" r:id="rId13"/>
    <p:sldId id="287" r:id="rId14"/>
    <p:sldId id="264" r:id="rId15"/>
    <p:sldId id="266" r:id="rId16"/>
    <p:sldId id="297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267" r:id="rId29"/>
    <p:sldId id="288" r:id="rId30"/>
    <p:sldId id="313" r:id="rId31"/>
    <p:sldId id="289" r:id="rId32"/>
    <p:sldId id="311" r:id="rId33"/>
    <p:sldId id="290" r:id="rId34"/>
    <p:sldId id="291" r:id="rId35"/>
    <p:sldId id="292" r:id="rId36"/>
    <p:sldId id="312" r:id="rId37"/>
    <p:sldId id="293" r:id="rId38"/>
    <p:sldId id="29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4C260-8707-45DD-871D-B0D2EEEC9E1B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71F32A-5940-44B8-8DA5-7CB99D7B814D}">
      <dgm:prSet phldrT="[Текст]"/>
      <dgm:spPr/>
      <dgm:t>
        <a:bodyPr/>
        <a:lstStyle/>
        <a:p>
          <a:r>
            <a:rPr lang="ru-RU" dirty="0" smtClean="0"/>
            <a:t>Сложная реклама</a:t>
          </a:r>
          <a:endParaRPr lang="ru-RU" dirty="0"/>
        </a:p>
      </dgm:t>
    </dgm:pt>
    <dgm:pt modelId="{BF734414-4167-4446-9B85-EF9174AA3960}" type="parTrans" cxnId="{D861A339-9EEB-4C86-8DBB-9CDDDDFA1EE1}">
      <dgm:prSet/>
      <dgm:spPr/>
      <dgm:t>
        <a:bodyPr/>
        <a:lstStyle/>
        <a:p>
          <a:endParaRPr lang="ru-RU"/>
        </a:p>
      </dgm:t>
    </dgm:pt>
    <dgm:pt modelId="{99CDE945-35B0-4C57-945E-298B7D22938E}" type="sibTrans" cxnId="{D861A339-9EEB-4C86-8DBB-9CDDDDFA1EE1}">
      <dgm:prSet/>
      <dgm:spPr/>
      <dgm:t>
        <a:bodyPr/>
        <a:lstStyle/>
        <a:p>
          <a:endParaRPr lang="ru-RU"/>
        </a:p>
      </dgm:t>
    </dgm:pt>
    <dgm:pt modelId="{CBA70B5F-9AF8-49C7-AF24-71C94E3A687F}">
      <dgm:prSet phldrT="[Текст]"/>
      <dgm:spPr/>
      <dgm:t>
        <a:bodyPr/>
        <a:lstStyle/>
        <a:p>
          <a:r>
            <a:rPr lang="ru-RU" dirty="0" smtClean="0"/>
            <a:t>Простая реклама</a:t>
          </a:r>
          <a:endParaRPr lang="ru-RU" dirty="0"/>
        </a:p>
      </dgm:t>
    </dgm:pt>
    <dgm:pt modelId="{256FD4F2-5B92-470D-BA6D-B25929001423}" type="parTrans" cxnId="{48322B83-4924-42C1-B13B-D74C008E6678}">
      <dgm:prSet/>
      <dgm:spPr/>
      <dgm:t>
        <a:bodyPr/>
        <a:lstStyle/>
        <a:p>
          <a:endParaRPr lang="ru-RU"/>
        </a:p>
      </dgm:t>
    </dgm:pt>
    <dgm:pt modelId="{58569A81-5954-44DA-B833-ED68DB43C9BE}" type="sibTrans" cxnId="{48322B83-4924-42C1-B13B-D74C008E6678}">
      <dgm:prSet/>
      <dgm:spPr/>
      <dgm:t>
        <a:bodyPr/>
        <a:lstStyle/>
        <a:p>
          <a:endParaRPr lang="ru-RU"/>
        </a:p>
      </dgm:t>
    </dgm:pt>
    <dgm:pt modelId="{7EE38C8D-D99D-471B-A987-D8AF10A9AB78}" type="pres">
      <dgm:prSet presAssocID="{0154C260-8707-45DD-871D-B0D2EEEC9E1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77DA4-08EF-4139-BA32-9164E9B1AAB3}" type="pres">
      <dgm:prSet presAssocID="{0154C260-8707-45DD-871D-B0D2EEEC9E1B}" presName="divider" presStyleLbl="fgShp" presStyleIdx="0" presStyleCnt="1"/>
      <dgm:spPr>
        <a:solidFill>
          <a:srgbClr val="FF0000"/>
        </a:solidFill>
      </dgm:spPr>
    </dgm:pt>
    <dgm:pt modelId="{D260FBBC-B355-434B-BACB-2D7BA4F2AE21}" type="pres">
      <dgm:prSet presAssocID="{9571F32A-5940-44B8-8DA5-7CB99D7B814D}" presName="downArrow" presStyleLbl="node1" presStyleIdx="0" presStyleCnt="2" custLinFactNeighborX="-595" custLinFactNeighborY="-435"/>
      <dgm:spPr/>
    </dgm:pt>
    <dgm:pt modelId="{C14C96AD-C188-4420-B1CB-B793E6716612}" type="pres">
      <dgm:prSet presAssocID="{9571F32A-5940-44B8-8DA5-7CB99D7B814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5E20A-E584-4DA5-B16F-A59176C9D71C}" type="pres">
      <dgm:prSet presAssocID="{CBA70B5F-9AF8-49C7-AF24-71C94E3A687F}" presName="upArrow" presStyleLbl="node1" presStyleIdx="1" presStyleCnt="2"/>
      <dgm:spPr/>
    </dgm:pt>
    <dgm:pt modelId="{BBF17677-81B0-4AF5-B067-4AB992D8183E}" type="pres">
      <dgm:prSet presAssocID="{CBA70B5F-9AF8-49C7-AF24-71C94E3A687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01A88-0725-41AF-B89C-D4D4D87E752F}" type="presOf" srcId="{CBA70B5F-9AF8-49C7-AF24-71C94E3A687F}" destId="{BBF17677-81B0-4AF5-B067-4AB992D8183E}" srcOrd="0" destOrd="0" presId="urn:microsoft.com/office/officeart/2005/8/layout/arrow3"/>
    <dgm:cxn modelId="{D861A339-9EEB-4C86-8DBB-9CDDDDFA1EE1}" srcId="{0154C260-8707-45DD-871D-B0D2EEEC9E1B}" destId="{9571F32A-5940-44B8-8DA5-7CB99D7B814D}" srcOrd="0" destOrd="0" parTransId="{BF734414-4167-4446-9B85-EF9174AA3960}" sibTransId="{99CDE945-35B0-4C57-945E-298B7D22938E}"/>
    <dgm:cxn modelId="{426F7042-806A-46AC-AE85-9DB2A16F18AF}" type="presOf" srcId="{9571F32A-5940-44B8-8DA5-7CB99D7B814D}" destId="{C14C96AD-C188-4420-B1CB-B793E6716612}" srcOrd="0" destOrd="0" presId="urn:microsoft.com/office/officeart/2005/8/layout/arrow3"/>
    <dgm:cxn modelId="{48322B83-4924-42C1-B13B-D74C008E6678}" srcId="{0154C260-8707-45DD-871D-B0D2EEEC9E1B}" destId="{CBA70B5F-9AF8-49C7-AF24-71C94E3A687F}" srcOrd="1" destOrd="0" parTransId="{256FD4F2-5B92-470D-BA6D-B25929001423}" sibTransId="{58569A81-5954-44DA-B833-ED68DB43C9BE}"/>
    <dgm:cxn modelId="{411BEDB6-1164-4D87-B54C-B874525CC308}" type="presOf" srcId="{0154C260-8707-45DD-871D-B0D2EEEC9E1B}" destId="{7EE38C8D-D99D-471B-A987-D8AF10A9AB78}" srcOrd="0" destOrd="0" presId="urn:microsoft.com/office/officeart/2005/8/layout/arrow3"/>
    <dgm:cxn modelId="{29E93158-C742-4B78-BC2C-5AB65AA13029}" type="presParOf" srcId="{7EE38C8D-D99D-471B-A987-D8AF10A9AB78}" destId="{DF977DA4-08EF-4139-BA32-9164E9B1AAB3}" srcOrd="0" destOrd="0" presId="urn:microsoft.com/office/officeart/2005/8/layout/arrow3"/>
    <dgm:cxn modelId="{FEC40510-9007-4A1A-BFD4-E71F5AD7EE48}" type="presParOf" srcId="{7EE38C8D-D99D-471B-A987-D8AF10A9AB78}" destId="{D260FBBC-B355-434B-BACB-2D7BA4F2AE21}" srcOrd="1" destOrd="0" presId="urn:microsoft.com/office/officeart/2005/8/layout/arrow3"/>
    <dgm:cxn modelId="{47968C86-2A68-48FF-AFD4-61F5054175FF}" type="presParOf" srcId="{7EE38C8D-D99D-471B-A987-D8AF10A9AB78}" destId="{C14C96AD-C188-4420-B1CB-B793E6716612}" srcOrd="2" destOrd="0" presId="urn:microsoft.com/office/officeart/2005/8/layout/arrow3"/>
    <dgm:cxn modelId="{46A63D0E-1DF9-43C1-89FF-AEB1F32C2D7E}" type="presParOf" srcId="{7EE38C8D-D99D-471B-A987-D8AF10A9AB78}" destId="{8905E20A-E584-4DA5-B16F-A59176C9D71C}" srcOrd="3" destOrd="0" presId="urn:microsoft.com/office/officeart/2005/8/layout/arrow3"/>
    <dgm:cxn modelId="{4864CBB0-FB9E-402B-88A4-02C02E73F630}" type="presParOf" srcId="{7EE38C8D-D99D-471B-A987-D8AF10A9AB78}" destId="{BBF17677-81B0-4AF5-B067-4AB992D8183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77DA4-08EF-4139-BA32-9164E9B1AAB3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0FBBC-B355-434B-BACB-2D7BA4F2AE21}">
      <dsp:nvSpPr>
        <dsp:cNvPr id="0" name=""/>
        <dsp:cNvSpPr/>
      </dsp:nvSpPr>
      <dsp:spPr>
        <a:xfrm>
          <a:off x="960851" y="261504"/>
          <a:ext cx="2438400" cy="2167466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C96AD-C188-4420-B1CB-B793E6716612}">
      <dsp:nvSpPr>
        <dsp:cNvPr id="0" name=""/>
        <dsp:cNvSpPr/>
      </dsp:nvSpPr>
      <dsp:spPr>
        <a:xfrm>
          <a:off x="4307840" y="0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Сложная реклама</a:t>
          </a:r>
          <a:endParaRPr lang="ru-RU" sz="4200" kern="1200" dirty="0"/>
        </a:p>
      </dsp:txBody>
      <dsp:txXfrm>
        <a:off x="4307840" y="0"/>
        <a:ext cx="2600960" cy="2275840"/>
      </dsp:txXfrm>
    </dsp:sp>
    <dsp:sp modelId="{8905E20A-E584-4DA5-B16F-A59176C9D71C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7677-81B0-4AF5-B067-4AB992D8183E}">
      <dsp:nvSpPr>
        <dsp:cNvPr id="0" name=""/>
        <dsp:cNvSpPr/>
      </dsp:nvSpPr>
      <dsp:spPr>
        <a:xfrm>
          <a:off x="1219200" y="3142826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Простая реклама</a:t>
          </a:r>
          <a:endParaRPr lang="ru-RU" sz="4200" kern="1200" dirty="0"/>
        </a:p>
      </dsp:txBody>
      <dsp:txXfrm>
        <a:off x="1219200" y="3142826"/>
        <a:ext cx="2600960" cy="227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88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8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4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7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3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17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38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53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56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1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86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3B75-5323-4034-A6E4-BA7FDD84C96C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4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2b.ru/brandin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2b.ru/brandin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29747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Специфика </a:t>
            </a:r>
            <a:r>
              <a:rPr lang="ru-RU" sz="4000" b="1" dirty="0" smtClean="0">
                <a:solidFill>
                  <a:srgbClr val="002060"/>
                </a:solidFill>
              </a:rPr>
              <a:t>рекламируемых товаров или услуг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6857" y="2372975"/>
            <a:ext cx="512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Лекция по теме: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Иллюстрации в рекламе финансовых услуг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334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sz="4400" dirty="0"/>
              <a:t>Иллюстрации в рекламе финансовых услуг должны быть простыми и понятными.</a:t>
            </a:r>
          </a:p>
          <a:p>
            <a:r>
              <a:rPr lang="ru-RU" sz="4400" dirty="0"/>
              <a:t>Лучше использовать подчеркивающие реальность, достоверность фотографии. В качестве рисунков можно приводить финансовые схемы (движения средств, связей с партнерскими и дочерними компаниями и т.д.). Уместными в финансовой рекламе будут также различные таблицы с описанием вкладов, активов, </a:t>
            </a:r>
            <a:r>
              <a:rPr lang="ru-RU" sz="4400" dirty="0" smtClean="0"/>
              <a:t>баланса. </a:t>
            </a:r>
            <a:endParaRPr lang="ru-RU" sz="4400" dirty="0"/>
          </a:p>
          <a:p>
            <a:r>
              <a:rPr lang="ru-RU" sz="4400" dirty="0"/>
              <a:t>Созданию ощущения солидности будет способствовать большой размер как самого объявления, так и иллюстрации.</a:t>
            </a:r>
          </a:p>
          <a:p>
            <a:r>
              <a:rPr lang="ru-RU" sz="4400" dirty="0"/>
              <a:t>Для создания ощущения стабильности, консервативности, надежности, медлительности, спокойствия, будет </a:t>
            </a:r>
            <a:r>
              <a:rPr lang="ru-RU" sz="4400" dirty="0" smtClean="0"/>
              <a:t>подходящая </a:t>
            </a:r>
            <a:r>
              <a:rPr lang="ru-RU" sz="4400" dirty="0"/>
              <a:t>горизонтальная композиция, формальный баланс.</a:t>
            </a:r>
          </a:p>
          <a:p>
            <a:r>
              <a:rPr lang="ru-RU" sz="4400" dirty="0"/>
              <a:t>Уместными будут золотой и серебряный цвета. Атмосферу доверия и надежности создаст синий, занимающий в сочетании с другими цветами ведущее место.</a:t>
            </a:r>
          </a:p>
          <a:p>
            <a:r>
              <a:rPr lang="ru-RU" sz="4400" dirty="0"/>
              <a:t>Шрифты должны быть строгими и «тяжелыми».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84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8191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nvestments.academic.ru/pictures/investments/img1981045_kommercheskie_banki_ustanavlivayut_svoi_protsentnyie_stav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41" y="761365"/>
            <a:ext cx="11005559" cy="54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eboksary.ru/images/36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41" y="624840"/>
            <a:ext cx="1115568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and-works.ru/pictures/59_20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40" y="533400"/>
            <a:ext cx="10472159" cy="578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ostav.ru/articles/rus/2010/18.11/news/images/1absolut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38" y="365124"/>
            <a:ext cx="10710649" cy="53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1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utdoor.ru.images.1c-bitrix-cdn.ru/upload/medialibrary/67a/67aedb2fbc39d456a0033c5830429840.jpg?1407396667426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nki.ru/upload/iblock/5cf/1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5112"/>
            <a:ext cx="5638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2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 сезона отпусков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Пластиковые карты Альфа-Банка – настоящий хит сезона отпусков! Спешите! Первые 10.000 клиентов, открывших в Альфа-Банке пластиковые карты </a:t>
            </a:r>
            <a:r>
              <a:rPr lang="ru-RU" dirty="0" err="1"/>
              <a:t>Visa</a:t>
            </a:r>
            <a:r>
              <a:rPr lang="ru-RU" dirty="0"/>
              <a:t> </a:t>
            </a:r>
            <a:r>
              <a:rPr lang="ru-RU" dirty="0" err="1"/>
              <a:t>Classic</a:t>
            </a:r>
            <a:r>
              <a:rPr lang="ru-RU" dirty="0"/>
              <a:t> или </a:t>
            </a:r>
            <a:r>
              <a:rPr lang="ru-RU" dirty="0" err="1"/>
              <a:t>MasterCard</a:t>
            </a:r>
            <a:r>
              <a:rPr lang="ru-RU" dirty="0"/>
              <a:t> </a:t>
            </a:r>
            <a:r>
              <a:rPr lang="ru-RU" dirty="0" err="1"/>
              <a:t>Mass</a:t>
            </a:r>
            <a:r>
              <a:rPr lang="ru-RU" dirty="0"/>
              <a:t> с 22 апреля по 30 июня, получат в подарок </a:t>
            </a:r>
            <a:r>
              <a:rPr lang="ru-RU" dirty="0" err="1"/>
              <a:t>Aquapac</a:t>
            </a:r>
            <a:r>
              <a:rPr lang="ru-RU" dirty="0"/>
              <a:t>!</a:t>
            </a:r>
          </a:p>
          <a:p>
            <a:r>
              <a:rPr lang="ru-RU" dirty="0" err="1"/>
              <a:t>Aquapac</a:t>
            </a:r>
            <a:r>
              <a:rPr lang="ru-RU" dirty="0"/>
              <a:t> – это специальный водонепроницаемый стильный кошелек для хранения пластиковых карт и других ценных вещей! Защитите ваши деньги от палящего солнца и морской воды и наслаждайтесь отдыхом без забот!</a:t>
            </a:r>
          </a:p>
          <a:p>
            <a:r>
              <a:rPr lang="ru-RU" dirty="0"/>
              <a:t>Пластиковые карты Альфа-Банка незаменимы в любом путешествии! Поужинать в модном ресторане, взять напрокат мощный автомобиль и исколесить все побережье, накупить смешных безделушек друзьям – все это просто и удобно с пластиковыми картами Альфа-Банка!</a:t>
            </a:r>
          </a:p>
          <a:p>
            <a:r>
              <a:rPr lang="ru-RU" dirty="0"/>
              <a:t>Пластиковые карты Альфа-Банка и </a:t>
            </a:r>
            <a:r>
              <a:rPr lang="ru-RU" dirty="0" err="1"/>
              <a:t>Aquapac</a:t>
            </a:r>
            <a:r>
              <a:rPr lang="ru-RU" dirty="0"/>
              <a:t> – все, что нужно для вашего отдыха!</a:t>
            </a:r>
          </a:p>
          <a:p>
            <a:r>
              <a:rPr lang="ru-RU" dirty="0"/>
              <a:t>Подробную информацию о проведении акции вы можете получить по телефону...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03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нацеленного рекламирования одной услуги: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75" y="1307011"/>
            <a:ext cx="10515600" cy="4351338"/>
          </a:xfrm>
        </p:spPr>
        <p:txBody>
          <a:bodyPr>
            <a:noAutofit/>
          </a:bodyPr>
          <a:lstStyle/>
          <a:p>
            <a:r>
              <a:rPr lang="ru-RU" sz="1600" dirty="0"/>
              <a:t>НОВАЯ КВАРТИРА - РЕАЛЬНО И ДОСТУПНО!</a:t>
            </a:r>
          </a:p>
          <a:p>
            <a:r>
              <a:rPr lang="ru-RU" sz="1600" i="1" dirty="0"/>
              <a:t>Уважаемые москвичи!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Банк Москвы предлагает ипотечные кредиты на приобретение жилья в г. Москве.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Преимущества при покупке квартиры в кредит: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возможность проживания в новой квартире уже сегодня;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льгота по подоходному налогу.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Условия предоставления ипотечного кредита: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индивидуальный подход к каждом// клиенту;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консультации специалистов;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размер кредита до 70% оценочной стоимости приобретаемого жилья: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максимальная сумма кредита до 150 000 долларов США;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при определении размера кредита учитывается совокупный доход </a:t>
            </a:r>
            <a:r>
              <a:rPr lang="ru-RU" sz="1600" i="1" dirty="0" err="1"/>
              <a:t>супригов</a:t>
            </a:r>
            <a:r>
              <a:rPr lang="ru-RU" sz="1600" i="1" dirty="0"/>
              <a:t>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валюта кредита       доллары США;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процентная ставка по кредиту </a:t>
            </a:r>
            <a:r>
              <a:rPr lang="ru-RU" sz="1600" dirty="0"/>
              <a:t>-  </a:t>
            </a:r>
            <a:r>
              <a:rPr lang="ru-RU" sz="1600" i="1" dirty="0"/>
              <a:t>15.   кодовых: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срок предоставления кредита до К)  </a:t>
            </a:r>
            <a:r>
              <a:rPr lang="en-US" sz="1600" i="1" dirty="0"/>
              <a:t>ion</a:t>
            </a:r>
            <a:r>
              <a:rPr lang="ru-RU" sz="1600" i="1" dirty="0"/>
              <a:t>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кредит предоставляется гражданам Российской Федерации в возрасте от 18 до 50 лет;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обеспечением кредита является за юг приобретаемой квартиры: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оформление пакета страховых ус лиг.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Банк Москвы...</a:t>
            </a:r>
            <a:endParaRPr lang="ru-RU" sz="1600" dirty="0"/>
          </a:p>
          <a:p>
            <a:r>
              <a:rPr lang="ru-RU" sz="900" dirty="0"/>
              <a:t> 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4836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ВАШ ВКЛАД</a:t>
            </a:r>
          </a:p>
          <a:p>
            <a:r>
              <a:rPr lang="ru-RU" dirty="0" smtClean="0"/>
              <a:t>Вклад «Диалог Престиж»</a:t>
            </a:r>
          </a:p>
          <a:p>
            <a:r>
              <a:rPr lang="ru-RU" dirty="0" smtClean="0"/>
              <a:t>Неограниченное количество расходных операций</a:t>
            </a:r>
          </a:p>
          <a:p>
            <a:r>
              <a:rPr lang="ru-RU" dirty="0" smtClean="0"/>
              <a:t>Первоначальная сумма вклада - 20 000 рублей, 1000 долларов США или ев{ю Ставка вклада - до 18% годовых в валюте</a:t>
            </a:r>
          </a:p>
          <a:p>
            <a:r>
              <a:rPr lang="ru-RU" dirty="0" smtClean="0"/>
              <a:t>Ежемесячное начисление процентов и причисление к основной сумме вклада Пополнение суммы вклада с неограниченным количеством дополнительных взносов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80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pr2b.ru/images/uploaded/Absol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221" y="365125"/>
            <a:ext cx="8541406" cy="57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9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r2b.ru/images/uploaded/DSC04741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3" t="17010" r="25589" b="23397"/>
          <a:stretch/>
        </p:blipFill>
        <p:spPr bwMode="auto">
          <a:xfrm>
            <a:off x="6346206" y="559558"/>
            <a:ext cx="5678189" cy="34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477" y="201541"/>
            <a:ext cx="626432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Реклама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Райффайзен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Банка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Вклады. Стихию лучше переждать за тем, кто крепко стоит».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Минусы данной рекламы.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Первый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визуальное напоминание о «финансовых пирамидах».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Второй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Большой камень как бы нависает над пирамидой из маленьких камней, находясь в неустойчивом равновесии. Еще один порыв ураганного ветра и… случится страшное.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261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Абсолют Банка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«Вклад ГАРАНТИРОВАННЫЙ» Исходя из задачи – предотвратить массовый отток вкладчиков и привлечь аудиторию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middle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minus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решение правильное, но… Креатив из серии «кто первый встал, того и тапки». «100% гарантии государства» – хороший тезис, но… государство страхует вклады во всех банках… Срок – 1 месяц – в кризис актуально. А вот СПАСАТЕЛЬНЫЙ КРУГ и напоминание о кризисе в тезисе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АНТИкризисные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проценты» играют против банка.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Само понятие КРИЗИСА противоречит доверительному характеру финансовых отношений. Опираться на стереотипы, связанные с кризисом, банкам не стоит, даже во время этого самого кризиса. У клиента итак сомнения. Зачем их возбуждать?» И ведь вклады ГАРАНТИРОВАННЫЕ были не только у Абсолют Банка.</a:t>
            </a:r>
          </a:p>
        </p:txBody>
      </p:sp>
      <p:pic>
        <p:nvPicPr>
          <p:cNvPr id="4" name="Picture 2" descr="http://www.pr2b.ru/images/uploaded/DSC08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445" y="365125"/>
            <a:ext cx="868735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6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.pr2b.ru/images/uploaded/DSC08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40" y="365124"/>
            <a:ext cx="8988731" cy="60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8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познакомиться с понятием специфики рекламируемых товаров и услуг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Ознакомление с теорией простой и сложной рекламы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Ознакомление с понятием и особенностями финансовой рекламы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Ознакомление с понятием особенностями страховой рекламы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Реклама </a:t>
            </a:r>
            <a:r>
              <a:rPr lang="ru-RU" b="1" dirty="0"/>
              <a:t>БТА Банка</a:t>
            </a:r>
            <a:r>
              <a:rPr lang="ru-RU" dirty="0"/>
              <a:t>. «</a:t>
            </a:r>
            <a:r>
              <a:rPr lang="ru-RU" dirty="0" err="1"/>
              <a:t>Банкоубежище</a:t>
            </a:r>
            <a:r>
              <a:rPr lang="ru-RU" dirty="0"/>
              <a:t> для Ваших денег. Вклады» </a:t>
            </a:r>
            <a:r>
              <a:rPr lang="ru-RU" dirty="0" smtClean="0"/>
              <a:t>Использование слова кризис. «Само </a:t>
            </a:r>
            <a:r>
              <a:rPr lang="ru-RU" dirty="0"/>
              <a:t>понятие КРИЗИСА противоречит доверительному характеру финансовых отношений. Опираться на стереотипы, связанные с кризисом, банкам не стоит, даже во время этого самого кризиса. У клиента итак сомнения. Зачем их возбуждать?». </a:t>
            </a:r>
            <a:r>
              <a:rPr lang="ru-RU" dirty="0" smtClean="0"/>
              <a:t>Простая реклама, без креатива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5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pr2b.ru/images/uploaded/Rayfaize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9" t="8985" r="10692" b="41455"/>
          <a:stretch/>
        </p:blipFill>
        <p:spPr bwMode="auto">
          <a:xfrm>
            <a:off x="573205" y="365125"/>
            <a:ext cx="6273241" cy="40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2246" y="477672"/>
            <a:ext cx="4913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Реклама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Райффайзен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банка. «Вклады. Наши клиенты спят спокойно».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Реклама направлена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на семейные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ценности.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641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3" name="Picture 3" descr="http://www.pr2b.ru/images/uploaded/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5" r="9948"/>
          <a:stretch/>
        </p:blipFill>
        <p:spPr bwMode="auto">
          <a:xfrm>
            <a:off x="614149" y="191069"/>
            <a:ext cx="6264323" cy="49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654" y="191069"/>
            <a:ext cx="4954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банка Траст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«Вырастим капусту вместе».  Вклады. Щедрые проценты. Вклад забрал – % не потерял.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Черно-белый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визуал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hlinkClick r:id="rId3" tooltip="БРЕНД"/>
              </a:rPr>
              <a:t>бренда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ТРАСТ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 несколько смягчается милыми детскими мордашками и общей эмоциональной динамикой рекламного постера. А вот лексика «капуста-деньги» не способствует доверию. Тезис «Вклад забрал – % не потерял» - рецидив кризисного периода, когда необходимо было предотвратить массовый отток вкладчиков.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42113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pr2b.ru/images/uploaded/DSC00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t="15867" r="14517"/>
          <a:stretch/>
        </p:blipFill>
        <p:spPr bwMode="auto">
          <a:xfrm>
            <a:off x="341194" y="365125"/>
            <a:ext cx="6469040" cy="53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5767" y="365125"/>
            <a:ext cx="49450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Реклама банка Русский Стандарт. «Ваш вклад в успешную карьеру. Высокий % успеха» Эмоционально? О чем? Образовательные кредиты? Какое Ваше предложение? Мелким текстом и не видать…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визуалу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 Сложенные на груди руки – закрытость и недоверие. Руки в карманах – демонстрация превосходства… - не лучшие позы для рекламных персонажей.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солидного банка – 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рекомендуется использовать дешевые клипарты или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свободно распространяемые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pr2b.ru/images/uploaded/DSC001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5" t="7604" r="10253" b="25276"/>
          <a:stretch/>
        </p:blipFill>
        <p:spPr bwMode="auto">
          <a:xfrm>
            <a:off x="459474" y="365125"/>
            <a:ext cx="5457789" cy="35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365125"/>
            <a:ext cx="56365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банка Траст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«Капуста выросла» Вклады. Успейте до снижения % ставки. Вклад забрал – % не потерял. Ставки работают. 11% руб., 7 % долл. Неплохое рекламное предложение по нынешним временам. Но… этот жутко исполненный 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hlinkClick r:id="rId3" tooltip="БРЕНДИНГ"/>
              </a:rPr>
              <a:t>брендинг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… и лексика. А детских мордашек уже нет… Куда делись? Только вся капуста у банка… Деньги вытеснили детей… Антисоциальная реклама… Тезис «Вклад забрал – % не потерял» нами уже обсуждался</a:t>
            </a:r>
          </a:p>
        </p:txBody>
      </p:sp>
    </p:spTree>
    <p:extLst>
      <p:ext uri="{BB962C8B-B14F-4D97-AF65-F5344CB8AC3E}">
        <p14:creationId xmlns:p14="http://schemas.microsoft.com/office/powerpoint/2010/main" xmlns="" val="6590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pr2b.ru/images/uploaded/DSC08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1" t="18483" r="13559" b="14460"/>
          <a:stretch/>
        </p:blipFill>
        <p:spPr bwMode="auto">
          <a:xfrm>
            <a:off x="450377" y="191067"/>
            <a:ext cx="4804012" cy="63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0866" y="232012"/>
            <a:ext cx="62779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Реклама </a:t>
            </a:r>
            <a:r>
              <a:rPr lang="ru-RU" sz="3200" dirty="0" err="1"/>
              <a:t>Интеркоммерц</a:t>
            </a:r>
            <a:r>
              <a:rPr lang="ru-RU" sz="3200" dirty="0"/>
              <a:t> Банка. СВЕРХРАЦИОНАЛЬНАЯ РЕКЛАМА. Креатива нет. Серость. Единственно, что может работать – ставка в 14,25%. Текста так много, что он не впечатляет. Даже ПОДАРКА не хочется. СКУШНО. И … такой инсайд проскальзывает: «Отдай деньги и иди себе с бабой своей в чистое поле…» или «Мечтать не вредно, ты только деньги отдай…»</a:t>
            </a:r>
          </a:p>
        </p:txBody>
      </p:sp>
    </p:spTree>
    <p:extLst>
      <p:ext uri="{BB962C8B-B14F-4D97-AF65-F5344CB8AC3E}">
        <p14:creationId xmlns:p14="http://schemas.microsoft.com/office/powerpoint/2010/main" xmlns="" val="42439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pr2b.ru/images/uploaded/DSC08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78" y="365124"/>
            <a:ext cx="4019605" cy="60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0364" y="477672"/>
            <a:ext cx="694671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Росбанка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Попытка «креатива» с опорой на стереотип, которого… нет. Подарок от Дедушки Мороза в России традиционно кладется под елку. Не в сапог – это элемент французской или англосаксонской культуры и принадлежность Пэр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Ноэля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или Санта Клауса … Не дедушки Мороза. Поэтому сначала думаешь о распродаже обувных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ритейлеров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Кстати, необъявленная ставка доверия не вызывает. Мораль – хочешь сделать креатив, не используй клипарты, купленные на «горбушке» за 100 рублей. Это, кстати, и есть примерная стоимость представленного рекламного «креатива».</a:t>
            </a:r>
          </a:p>
        </p:txBody>
      </p:sp>
    </p:spTree>
    <p:extLst>
      <p:ext uri="{BB962C8B-B14F-4D97-AF65-F5344CB8AC3E}">
        <p14:creationId xmlns:p14="http://schemas.microsoft.com/office/powerpoint/2010/main" xmlns="" val="12925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2b.ru/images/uploaded/VKL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439" y="2883252"/>
            <a:ext cx="6810375" cy="34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0565" y="353256"/>
            <a:ext cx="9422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Реклама Сбербанка. «Верю, встретишь с любовью меня» - попытка банковского рекламного креатива с опорой на стереотип «надежность». </a:t>
            </a:r>
          </a:p>
        </p:txBody>
      </p:sp>
    </p:spTree>
    <p:extLst>
      <p:ext uri="{BB962C8B-B14F-4D97-AF65-F5344CB8AC3E}">
        <p14:creationId xmlns:p14="http://schemas.microsoft.com/office/powerpoint/2010/main" xmlns="" val="765102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СТРАХОВАЯ РЕКЛАМА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13289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страховой рекламе обычно используют два подхода: показ последст­вия несчастного случая или демонстрация благоприятного исхода, т. е. от­сутствие страхового случая.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2-tub-ru.yandex.net/i?id=9a9c905cb072a6ab846bec02ccf754b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62" y="2458461"/>
            <a:ext cx="6068290" cy="30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stav.ru/articles/rus/2008/07.05/news/images/1alf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061" y="3699164"/>
            <a:ext cx="6221270" cy="31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638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73" y="2681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Показ последствия несчастного случая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страховой рекламе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7776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Реклама, основанная на показе последствий несчастного случая, вызывает сильные ощущения в потребителе. Но, как правило, не те, которые хотелось бы видеть рекламодателю. Когда человеку говорят </a:t>
            </a:r>
            <a:r>
              <a:rPr lang="ru-RU" sz="3000" b="1" dirty="0">
                <a:solidFill>
                  <a:srgbClr val="FF0000"/>
                </a:solidFill>
              </a:rPr>
              <a:t>«Подобное может случиться с тобой»</a:t>
            </a:r>
            <a:r>
              <a:rPr lang="ru-RU" sz="3000" dirty="0">
                <a:solidFill>
                  <a:srgbClr val="FF0000"/>
                </a:solidFill>
              </a:rPr>
              <a:t>,</a:t>
            </a:r>
            <a:r>
              <a:rPr lang="ru-RU" dirty="0"/>
              <a:t> у него, с одной стороны, срабатывает </a:t>
            </a:r>
            <a:r>
              <a:rPr lang="ru-RU" dirty="0" smtClean="0"/>
              <a:t>защитный </a:t>
            </a:r>
            <a:r>
              <a:rPr lang="ru-RU" dirty="0"/>
              <a:t>механизм: </a:t>
            </a:r>
            <a:r>
              <a:rPr lang="ru-RU" b="1" dirty="0">
                <a:solidFill>
                  <a:srgbClr val="FF0000"/>
                </a:solidFill>
              </a:rPr>
              <a:t>«Нет, со мной такого случиться не может», </a:t>
            </a:r>
            <a:r>
              <a:rPr lang="ru-RU" dirty="0"/>
              <a:t>а с другой стороны, сознание, изначально настроенное на хранение прежде всего положительной информации, старается побыстрее позабыть увиденное, избавиться от негативной информации. То есть </a:t>
            </a:r>
            <a:r>
              <a:rPr lang="ru-RU" dirty="0" smtClean="0"/>
              <a:t>потребитель </a:t>
            </a:r>
            <a:r>
              <a:rPr lang="ru-RU" dirty="0"/>
              <a:t>так или иначе старается не брать такую рекламу в голову.</a:t>
            </a:r>
          </a:p>
          <a:p>
            <a:pPr algn="just"/>
            <a:r>
              <a:rPr lang="ru-RU" dirty="0"/>
              <a:t>Чтобы избежать такой реакции клиентов, рекламу, основанную на показе последствий несчастного случая, </a:t>
            </a:r>
            <a:r>
              <a:rPr lang="ru-RU" sz="3000" dirty="0">
                <a:solidFill>
                  <a:srgbClr val="FF0000"/>
                </a:solidFill>
              </a:rPr>
              <a:t>часто пытаются смягчить юмором.</a:t>
            </a:r>
            <a:r>
              <a:rPr lang="ru-RU" dirty="0"/>
              <a:t> Но человек, после того как улыбнется, все равно испытывает негативные чувства, чаще всего страха, напряженности и т.д.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879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Особенности финансовой и страховой рекламы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Понятие простой и сложной рекламы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Понятие и особенности финансовой рекламы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Понятие и особенности страховой рекламы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689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news29.ru/images/news/big/c8cdae0defd3f419ea879f45925374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483" y="1690688"/>
            <a:ext cx="10459317" cy="34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82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положительных сторон жизни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страховой рекламе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Более </a:t>
            </a:r>
            <a:r>
              <a:rPr lang="ru-RU" dirty="0"/>
              <a:t>позитивное влияние оказывает реклама, </a:t>
            </a:r>
            <a:r>
              <a:rPr lang="ru-RU" dirty="0">
                <a:solidFill>
                  <a:srgbClr val="FF0000"/>
                </a:solidFill>
              </a:rPr>
              <a:t>основанная на показе положительных сторон жизни.</a:t>
            </a:r>
            <a:r>
              <a:rPr lang="ru-RU" dirty="0"/>
              <a:t> В таких объявлениях обычно представляются иллюстрации веселых и здоровых детей, счастливых семейных или несемейных пар, довольных пенсионеров и т.д. </a:t>
            </a:r>
          </a:p>
        </p:txBody>
      </p:sp>
      <p:pic>
        <p:nvPicPr>
          <p:cNvPr id="2050" name="Picture 2" descr="http://tengo.ag/u/images/ske_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327" y="3105009"/>
            <a:ext cx="5631007" cy="35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312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положительных сторон жизни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страховой рекламе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Обычно текст в рекламе </a:t>
            </a:r>
            <a:r>
              <a:rPr lang="ru-RU" dirty="0"/>
              <a:t>объясняет, что </a:t>
            </a:r>
            <a:r>
              <a:rPr lang="ru-RU" dirty="0" smtClean="0"/>
              <a:t>хорошая </a:t>
            </a:r>
            <a:r>
              <a:rPr lang="ru-RU" dirty="0"/>
              <a:t>жизнь возможна только в том случае, если имеется страховка. Изображение счастливых застрахованных людей, несмотря на кажущуюся простоту, работает беспроигрышно, т.к. в этом случае реклама основана на важнейшей физиологической потребности человека – </a:t>
            </a:r>
            <a:r>
              <a:rPr lang="ru-RU" b="1" dirty="0">
                <a:solidFill>
                  <a:srgbClr val="FF0000"/>
                </a:solidFill>
              </a:rPr>
              <a:t>безопасности.</a:t>
            </a:r>
          </a:p>
          <a:p>
            <a:pPr algn="just"/>
            <a:r>
              <a:rPr lang="ru-RU" dirty="0"/>
              <a:t>В медицинском страховании </a:t>
            </a:r>
            <a:r>
              <a:rPr lang="ru-RU" dirty="0" smtClean="0"/>
              <a:t>показывают выздоровевших людей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529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69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Акцент на страховом случае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37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Страховая </a:t>
            </a:r>
            <a:r>
              <a:rPr lang="ru-RU" dirty="0"/>
              <a:t>реклама, как правило, </a:t>
            </a:r>
            <a:r>
              <a:rPr lang="ru-RU" dirty="0" smtClean="0"/>
              <a:t>акцентируется: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Или на </a:t>
            </a:r>
            <a:r>
              <a:rPr lang="ru-RU" b="1" dirty="0">
                <a:solidFill>
                  <a:srgbClr val="FF0000"/>
                </a:solidFill>
              </a:rPr>
              <a:t>страховом </a:t>
            </a:r>
            <a:r>
              <a:rPr lang="ru-RU" b="1" dirty="0" smtClean="0">
                <a:solidFill>
                  <a:srgbClr val="FF0000"/>
                </a:solidFill>
              </a:rPr>
              <a:t>случае;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Или на </a:t>
            </a:r>
            <a:r>
              <a:rPr lang="ru-RU" b="1" dirty="0">
                <a:solidFill>
                  <a:srgbClr val="FF0000"/>
                </a:solidFill>
              </a:rPr>
              <a:t>типичном представителе страховой аудитории.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внимание читателей фокусируется на страховом случае, то в объявлении приводятся </a:t>
            </a:r>
            <a:r>
              <a:rPr lang="ru-RU" dirty="0" smtClean="0"/>
              <a:t>случаи </a:t>
            </a:r>
            <a:r>
              <a:rPr lang="ru-RU" dirty="0"/>
              <a:t>страхования (страхование жизни, здоровья, автомобиля, недвижимости и т.д.). Обычно дается конкретный пример страхового случая со счастливым концом.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Такая реклама позитивно влияет на человека и подталкивает его к страхованию.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4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2607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ken.by/resources/files/userfiles/images/27409003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4543425" cy="2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ast-torrent.info/uploads/posts/2016-08/thumbs/1472231352_strahovoy-sluh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833" y="365125"/>
            <a:ext cx="4339167" cy="57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jimcdn.com/app/cms/image/transf/none/path/sd1ed88a4493f3e87/image/id100f57711cafc4c/version/1436455032/c%D1%82%D1%80%D0%B0%D1%85%D0%BE%D0%B2%D0%BE%D0%B5-%D1%81%D0%BE%D0%B1%D1%8B%D1%82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2330"/>
            <a:ext cx="45434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02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Акцент на типичном представителе страховой аудитории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/>
              <a:t>При фокусировке на типичном представителе страховой аудитории в рекламе описывается не случай, а человек, который по своим внешним данным (по возрасту, по материальному и социальному положению и т.д.) похож на читателя. Такой подход обычно используется в тех случаях, когда воздействие идет на аудиторию, которой трудно решиться на покупку без твердой уверенности в правильности поступка. </a:t>
            </a:r>
            <a:r>
              <a:rPr lang="ru-RU" dirty="0">
                <a:solidFill>
                  <a:srgbClr val="FF0000"/>
                </a:solidFill>
              </a:rPr>
              <a:t>«Если похожий, изображенный в рекламе человек воспользовался предлагаемой услугой и остался довольным, значит, – думает потенциальный потребитель, – покупка опробована и одобрена людьми моего круга».</a:t>
            </a:r>
          </a:p>
          <a:p>
            <a:pPr algn="just"/>
            <a:r>
              <a:rPr lang="ru-RU" dirty="0"/>
              <a:t>В страховой рекламе, как и в финансовой, важно создание в глазах потенциальных потребителей образа надежности компании: крупной, солидной, проверенной временем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029293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ostav.ru/articles/rus/2009/11.12/news/images/1par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3051"/>
            <a:ext cx="10515600" cy="52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465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текста в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имиджевой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рекламе размером 1/4 полосы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Подпись, которой доверяют миллионы</a:t>
            </a:r>
          </a:p>
          <a:p>
            <a:r>
              <a:rPr lang="ru-RU" dirty="0"/>
              <a:t>Ингосстрах – крупнейшая отечественная страховая компания, созданная в 1947 году, работающая в 16 странах мира.</a:t>
            </a:r>
          </a:p>
          <a:p>
            <a:r>
              <a:rPr lang="ru-RU" dirty="0"/>
              <a:t>На 1 июля </a:t>
            </a:r>
            <a:r>
              <a:rPr lang="ru-RU" dirty="0" smtClean="0"/>
              <a:t>2016 </a:t>
            </a:r>
            <a:r>
              <a:rPr lang="ru-RU" dirty="0"/>
              <a:t>года активы компании составляют </a:t>
            </a:r>
            <a:r>
              <a:rPr lang="ru-RU" dirty="0" smtClean="0"/>
              <a:t>26,8 </a:t>
            </a:r>
            <a:r>
              <a:rPr lang="ru-RU" dirty="0" err="1"/>
              <a:t>млрд.руб</a:t>
            </a:r>
            <a:r>
              <a:rPr lang="ru-RU" dirty="0"/>
              <a:t>., собственный капитал – 2,4 </a:t>
            </a:r>
            <a:r>
              <a:rPr lang="ru-RU" dirty="0" err="1"/>
              <a:t>млрд.руб</a:t>
            </a:r>
            <a:r>
              <a:rPr lang="ru-RU" dirty="0"/>
              <a:t>., страховые резервы – 12,3 </a:t>
            </a:r>
            <a:r>
              <a:rPr lang="ru-RU" dirty="0" err="1"/>
              <a:t>млрд.руб</a:t>
            </a:r>
            <a:r>
              <a:rPr lang="ru-RU" dirty="0"/>
              <a:t>.</a:t>
            </a:r>
          </a:p>
          <a:p>
            <a:r>
              <a:rPr lang="ru-RU" dirty="0"/>
              <a:t>Опыт, профессионализм и безупречная репутация позволили компании принять на страхование риски на общую сумму более 2 </a:t>
            </a:r>
            <a:r>
              <a:rPr lang="ru-RU" dirty="0" err="1"/>
              <a:t>трлн.руб</a:t>
            </a:r>
            <a:r>
              <a:rPr lang="ru-RU" dirty="0"/>
              <a:t>.</a:t>
            </a:r>
          </a:p>
          <a:p>
            <a:r>
              <a:rPr lang="ru-RU" dirty="0"/>
              <a:t>Тел....</a:t>
            </a:r>
          </a:p>
          <a:p>
            <a:r>
              <a:rPr lang="ru-RU" dirty="0"/>
              <a:t>Ингосстрах платит всегда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7096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nazaykin.ru/_prod_insur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6964" y="365125"/>
            <a:ext cx="8818418" cy="59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29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3357542"/>
            <a:ext cx="10515600" cy="350045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Индивидуальный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по­требитель может быть как обычным покупателем товара или услуги, так и специалистом.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обычного покупателя реклама направляется, чтобы сти­мулировать покупку товара определенной марки в розничных магазинах или непосредственно у фирмы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каталогу. Если реклама направлена на специалистов, 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целью может быть поощрение рекомендо­вать или предписывать использование товара клиентам (или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руководителям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189016" y="443346"/>
            <a:ext cx="8362869" cy="1052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Производители товаров обычно нацеливают свою рекламу</a:t>
            </a:r>
            <a:endParaRPr lang="ru-RU" sz="4400" dirty="0"/>
          </a:p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2189016" y="1676400"/>
            <a:ext cx="3926774" cy="104977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Или на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ин­дивидуального потребителя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6296558" y="1676400"/>
            <a:ext cx="4255327" cy="104977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или на сферу торговли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86" y="294366"/>
            <a:ext cx="4720771" cy="6411233"/>
          </a:xfrm>
        </p:spPr>
        <p:txBody>
          <a:bodyPr>
            <a:normAutofit fontScale="92500"/>
          </a:bodyPr>
          <a:lstStyle/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Реклама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для потребителей может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простой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сложной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не только в зависимости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от того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, являются потребители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обычными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покупателями или специалистами, но и в зависимости от того, каков сам товар — короткого или длительного сроков пользования.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44133174"/>
              </p:ext>
            </p:extLst>
          </p:nvPr>
        </p:nvGraphicFramePr>
        <p:xfrm>
          <a:off x="4644572" y="11323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89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18160" y="518160"/>
            <a:ext cx="5196840" cy="5242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Простая реклама</a:t>
            </a:r>
          </a:p>
          <a:p>
            <a:pPr algn="ctr"/>
            <a:r>
              <a:rPr lang="ru-RU" sz="3200" dirty="0" smtClean="0"/>
              <a:t>Меньше аргументов</a:t>
            </a:r>
          </a:p>
          <a:p>
            <a:pPr algn="ctr"/>
            <a:r>
              <a:rPr lang="ru-RU" sz="3200" dirty="0" smtClean="0"/>
              <a:t>Меньше аргументов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Человек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не сильно задумывается при покупке простой или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недорогой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вещи</a:t>
            </a:r>
            <a:endParaRPr lang="ru-RU" sz="32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370320" y="518160"/>
            <a:ext cx="5455920" cy="5242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Сложная реклама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Больше места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Больше рациональных аргументов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человек, покупающий дорогой товар, или специалист, закупающий технологию для бизнеса, семь раз отмерит, прежде чем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отрезать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8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рынке существуют компании, занимающиеся различными видами деятельности. Естественно, что вид бизнеса, которым они занимаются,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накладывает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большой отпечаток на содержание рекламы. В зависимости от особенностей своего бизнеса (количество и качество потребителей,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условия поставки)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рекламодатели подчеркивают те или иные аспекты в текстах объявлений о финансах, страховании,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недвижимости.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5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РЕКЛАМА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основе финансовой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рекламы всегда лежит доверие к компании, оказывающей соответствующие услуги. Для создания атмосферы доверия рекламодателю необходимо продемонстрировать стабильность 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бизнеса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неподверженность политическим и экономическим потрясениям.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Выгодно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перечисление большого количества филиалов, услуг, указание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количества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служащих.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Одновременно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такая солидность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должна отпугивать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по­тенциальных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клиентов. Нельзя допускать, чтобы у человека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создавалось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впечатление, что компания настолько велика, что ему там делать нечего.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Потребитель должен чувствовать, что у него есть шанс перенести часть внушительности, солидности данной финансовой структуры на себя.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Сам текст может быть подан в виде инструкции. В финансовых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опера­циях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важен каждый шаг. Поэтому читатель должен четко представить,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какой последовательности будет происходить: что он сделает сначала, что и когда произойдет затем и т.д.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объявлениях о финансовых услугах лучше не использовать юмор.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деньгами не шутят. В большинстве случаев деньги для людей — предмет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первоочередной жизненной важности.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прямой финансовой рекламе клиентам предлагают те или иные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услуги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имиджевой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рекламе упор делается обычно на три основные темы: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деньги (как средство обогащения, как единицы нумизматики, как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предметы искусства),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спонсорство (общественно значимые мероприятия, премии,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призы),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коллекции предметов искусства (нечто достаточно ценное: бриллианты, картины, редкие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автомобили).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8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1448</Words>
  <Application>Microsoft Office PowerPoint</Application>
  <PresentationFormat>Произвольный</PresentationFormat>
  <Paragraphs>128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Цель: познакомиться с понятием специфики рекламируемых товаров и услуг</vt:lpstr>
      <vt:lpstr>Особенности финансовой и страховой рекламы</vt:lpstr>
      <vt:lpstr>Слайд 4</vt:lpstr>
      <vt:lpstr>Слайд 5</vt:lpstr>
      <vt:lpstr>Слайд 6</vt:lpstr>
      <vt:lpstr>Слайд 7</vt:lpstr>
      <vt:lpstr>ФИНАНСОВАЯ РЕКЛАМА </vt:lpstr>
      <vt:lpstr>Слайд 9</vt:lpstr>
      <vt:lpstr>Иллюстрации в рекламе финансовых услуг </vt:lpstr>
      <vt:lpstr>Слайд 11</vt:lpstr>
      <vt:lpstr>Слайд 12</vt:lpstr>
      <vt:lpstr>Хит сезона отпусков</vt:lpstr>
      <vt:lpstr>Примеры нацеленного рекламирования одной услуги: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СТРАХОВАЯ РЕКЛАМА </vt:lpstr>
      <vt:lpstr>Показ последствия несчастного случая  в страховой рекламе </vt:lpstr>
      <vt:lpstr>Слайд 30</vt:lpstr>
      <vt:lpstr>Показ положительных сторон жизни  в страховой рекламе </vt:lpstr>
      <vt:lpstr>Показ положительных сторон жизни  в страховой рекламе</vt:lpstr>
      <vt:lpstr>Акцент на страховом случае </vt:lpstr>
      <vt:lpstr>Слайд 34</vt:lpstr>
      <vt:lpstr>Акцент на типичном представителе страховой аудитории </vt:lpstr>
      <vt:lpstr>Слайд 36</vt:lpstr>
      <vt:lpstr>Пример текста в имиджевой рекламе размером 1/4 полосы 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РЕКЛАМИРУЕМЫХ ТОВАРОВ ИЛИ УСЛУГ</dc:title>
  <dc:creator>Larisa</dc:creator>
  <cp:lastModifiedBy>Mishankina</cp:lastModifiedBy>
  <cp:revision>46</cp:revision>
  <dcterms:created xsi:type="dcterms:W3CDTF">2016-03-20T14:02:45Z</dcterms:created>
  <dcterms:modified xsi:type="dcterms:W3CDTF">2019-05-14T06:30:19Z</dcterms:modified>
</cp:coreProperties>
</file>