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57" r:id="rId4"/>
    <p:sldId id="260" r:id="rId5"/>
    <p:sldId id="259" r:id="rId6"/>
    <p:sldId id="276" r:id="rId7"/>
    <p:sldId id="278" r:id="rId8"/>
    <p:sldId id="277" r:id="rId9"/>
    <p:sldId id="262" r:id="rId10"/>
    <p:sldId id="261" r:id="rId11"/>
    <p:sldId id="263" r:id="rId12"/>
    <p:sldId id="272" r:id="rId13"/>
    <p:sldId id="265" r:id="rId14"/>
    <p:sldId id="279" r:id="rId15"/>
    <p:sldId id="264" r:id="rId16"/>
    <p:sldId id="280" r:id="rId17"/>
    <p:sldId id="267" r:id="rId18"/>
    <p:sldId id="281" r:id="rId19"/>
    <p:sldId id="266" r:id="rId20"/>
    <p:sldId id="269" r:id="rId21"/>
    <p:sldId id="282" r:id="rId22"/>
    <p:sldId id="283" r:id="rId23"/>
    <p:sldId id="270" r:id="rId24"/>
    <p:sldId id="268" r:id="rId25"/>
    <p:sldId id="258" r:id="rId26"/>
    <p:sldId id="275" r:id="rId27"/>
    <p:sldId id="271" r:id="rId28"/>
    <p:sldId id="273" r:id="rId29"/>
    <p:sldId id="27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62200" y="2500306"/>
            <a:ext cx="6477000" cy="1285884"/>
          </a:xfrm>
        </p:spPr>
        <p:txBody>
          <a:bodyPr/>
          <a:lstStyle/>
          <a:p>
            <a:pPr algn="ctr"/>
            <a:r>
              <a:rPr lang="ru-RU" dirty="0" smtClean="0"/>
              <a:t>Бинарные отношения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5949280"/>
            <a:ext cx="6705600" cy="90872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Преподаватель  О.В. Козлова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548680"/>
            <a:ext cx="626469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tx1"/>
                </a:solidFill>
              </a:rPr>
              <a:t>ГАПОУ</a:t>
            </a:r>
            <a:r>
              <a:rPr lang="ru-RU" sz="2800" dirty="0" smtClean="0">
                <a:solidFill>
                  <a:schemeClr val="tx1"/>
                </a:solidFill>
              </a:rPr>
              <a:t> КК«</a:t>
            </a:r>
            <a:r>
              <a:rPr lang="ru-RU" sz="2800" dirty="0" err="1" smtClean="0">
                <a:solidFill>
                  <a:schemeClr val="tx1"/>
                </a:solidFill>
              </a:rPr>
              <a:t>НКСЭ</a:t>
            </a:r>
            <a:r>
              <a:rPr lang="ru-RU" sz="2800" dirty="0" smtClean="0">
                <a:solidFill>
                  <a:schemeClr val="tx1"/>
                </a:solidFill>
              </a:rPr>
              <a:t>»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i="1" dirty="0" smtClean="0"/>
              <a:t> </a:t>
            </a:r>
            <a:r>
              <a:rPr lang="ru-RU" dirty="0" smtClean="0">
                <a:latin typeface="+mj-lt"/>
              </a:rPr>
              <a:t> На множестве М = {1; 2; 3; 4; 5; 6} задано отношение делимости: </a:t>
            </a:r>
            <a:r>
              <a:rPr lang="ru-RU" dirty="0" err="1" smtClean="0">
                <a:latin typeface="+mj-lt"/>
              </a:rPr>
              <a:t>xRy</a:t>
            </a:r>
            <a:r>
              <a:rPr lang="ru-RU" dirty="0" smtClean="0">
                <a:latin typeface="+mj-lt"/>
              </a:rPr>
              <a:t> тогда и только тогда, когда </a:t>
            </a:r>
            <a:r>
              <a:rPr lang="ru-RU" dirty="0" err="1" smtClean="0">
                <a:latin typeface="+mj-lt"/>
              </a:rPr>
              <a:t>х</a:t>
            </a:r>
            <a:r>
              <a:rPr lang="ru-RU" dirty="0" smtClean="0">
                <a:latin typeface="+mj-lt"/>
              </a:rPr>
              <a:t> делится на у. Сколько пар содержит это отношение? Перечислите эти пары.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Введем на множестве М = {1; 2; 3; 4; 5; 6} отношение взаимной простоты, т. е. </a:t>
            </a:r>
            <a:r>
              <a:rPr lang="ru-RU" dirty="0" err="1" smtClean="0"/>
              <a:t>xRy</a:t>
            </a:r>
            <a:r>
              <a:rPr lang="ru-RU" dirty="0" smtClean="0"/>
              <a:t> тогда и только тогда, когда </a:t>
            </a:r>
            <a:r>
              <a:rPr lang="ru-RU" dirty="0" err="1" smtClean="0"/>
              <a:t>х</a:t>
            </a:r>
            <a:r>
              <a:rPr lang="ru-RU" dirty="0" smtClean="0"/>
              <a:t> и у взаимно просты: D(</a:t>
            </a:r>
            <a:r>
              <a:rPr lang="ru-RU" dirty="0" err="1" smtClean="0"/>
              <a:t>x;y</a:t>
            </a:r>
            <a:r>
              <a:rPr lang="ru-RU" dirty="0" smtClean="0"/>
              <a:t>) = 1. Сколько пар содержит это отношение? Перечислите эти пары.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285728"/>
            <a:ext cx="7215238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+mj-lt"/>
              </a:rPr>
              <a:t>Бинарные отношения</a:t>
            </a:r>
            <a:endParaRPr lang="ru-RU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357157" y="1571612"/>
            <a:ext cx="8429685" cy="13573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tx1"/>
                </a:solidFill>
                <a:latin typeface="+mj-lt"/>
              </a:rPr>
              <a:t>Рефлексивность</a:t>
            </a:r>
            <a:r>
              <a:rPr lang="ru-RU" sz="3200" dirty="0" smtClean="0">
                <a:solidFill>
                  <a:schemeClr val="tx1"/>
                </a:solidFill>
                <a:latin typeface="+mj-lt"/>
              </a:rPr>
              <a:t>:     </a:t>
            </a:r>
            <a:r>
              <a:rPr lang="ru-RU" sz="2800" dirty="0" smtClean="0">
                <a:solidFill>
                  <a:schemeClr val="tx1"/>
                </a:solidFill>
                <a:latin typeface="+mj-lt"/>
              </a:rPr>
              <a:t>рефлексивные,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+mj-lt"/>
              </a:rPr>
              <a:t>				нерефлексивные, 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+mj-lt"/>
              </a:rPr>
              <a:t>				   </a:t>
            </a:r>
            <a:r>
              <a:rPr lang="ru-RU" sz="2800" dirty="0" err="1" smtClean="0">
                <a:solidFill>
                  <a:schemeClr val="tx1"/>
                </a:solidFill>
                <a:latin typeface="+mj-lt"/>
              </a:rPr>
              <a:t>антирефлексивные</a:t>
            </a:r>
            <a:endParaRPr lang="ru-RU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Скругленный прямоугольник 12">
            <a:hlinkClick r:id="rId3" action="ppaction://hlinksldjump"/>
          </p:cNvPr>
          <p:cNvSpPr/>
          <p:nvPr/>
        </p:nvSpPr>
        <p:spPr>
          <a:xfrm>
            <a:off x="357157" y="3071810"/>
            <a:ext cx="8501123" cy="19288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+mj-lt"/>
              </a:rPr>
              <a:t>Симметричность:   </a:t>
            </a:r>
            <a:r>
              <a:rPr lang="ru-RU" sz="2800" dirty="0" smtClean="0">
                <a:solidFill>
                  <a:schemeClr val="tx1"/>
                </a:solidFill>
                <a:latin typeface="+mj-lt"/>
              </a:rPr>
              <a:t>симметричные,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+mj-lt"/>
              </a:rPr>
              <a:t>				несимметричные,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+mj-lt"/>
              </a:rPr>
              <a:t>			         асимметричные,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+mj-lt"/>
              </a:rPr>
              <a:t>				   антисимметричные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>
            <a:hlinkClick r:id="rId4" action="ppaction://hlinksldjump"/>
          </p:cNvPr>
          <p:cNvSpPr/>
          <p:nvPr/>
        </p:nvSpPr>
        <p:spPr>
          <a:xfrm>
            <a:off x="357157" y="5214950"/>
            <a:ext cx="8501122" cy="142876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+mj-lt"/>
              </a:rPr>
              <a:t>Транзитивность:     </a:t>
            </a:r>
            <a:r>
              <a:rPr lang="ru-RU" sz="2800" dirty="0" smtClean="0">
                <a:solidFill>
                  <a:schemeClr val="tx1"/>
                </a:solidFill>
                <a:latin typeface="+mj-lt"/>
              </a:rPr>
              <a:t>транзитивные,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+mj-lt"/>
              </a:rPr>
              <a:t>				</a:t>
            </a:r>
            <a:r>
              <a:rPr lang="ru-RU" sz="2800" dirty="0" err="1" smtClean="0">
                <a:solidFill>
                  <a:schemeClr val="tx1"/>
                </a:solidFill>
                <a:latin typeface="+mj-lt"/>
              </a:rPr>
              <a:t>нетранзитивные</a:t>
            </a:r>
            <a:r>
              <a:rPr lang="ru-RU" sz="2800" dirty="0" smtClean="0">
                <a:solidFill>
                  <a:schemeClr val="tx1"/>
                </a:solidFill>
                <a:latin typeface="+mj-lt"/>
              </a:rPr>
              <a:t>, 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+mj-lt"/>
              </a:rPr>
              <a:t>				   </a:t>
            </a:r>
            <a:r>
              <a:rPr lang="ru-RU" sz="2800" dirty="0" err="1" smtClean="0">
                <a:solidFill>
                  <a:schemeClr val="tx1"/>
                </a:solidFill>
                <a:latin typeface="+mj-lt"/>
              </a:rPr>
              <a:t>антитранзитивные</a:t>
            </a:r>
            <a:r>
              <a:rPr lang="ru-RU" sz="2800" dirty="0" smtClean="0">
                <a:solidFill>
                  <a:schemeClr val="tx1"/>
                </a:solidFill>
                <a:latin typeface="+mj-lt"/>
              </a:rPr>
              <a:t> </a:t>
            </a:r>
            <a:endParaRPr lang="ru-RU" sz="28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Рефлексивность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1494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Определение 1. Бинарное отношение R на множестве М называется </a:t>
            </a:r>
            <a:r>
              <a:rPr lang="ru-RU" b="1" i="1" dirty="0" smtClean="0">
                <a:latin typeface="+mj-lt"/>
              </a:rPr>
              <a:t>рефлексивным</a:t>
            </a:r>
            <a:r>
              <a:rPr lang="ru-RU" dirty="0" smtClean="0">
                <a:latin typeface="+mj-lt"/>
              </a:rPr>
              <a:t>, если </a:t>
            </a:r>
            <a:r>
              <a:rPr lang="ru-RU" i="1" dirty="0" smtClean="0">
                <a:latin typeface="+mj-lt"/>
              </a:rPr>
              <a:t>каждый элемент этого множества находится в отношении с самим собой</a:t>
            </a:r>
            <a:r>
              <a:rPr lang="ru-RU" dirty="0" smtClean="0">
                <a:latin typeface="+mj-lt"/>
              </a:rPr>
              <a:t>: </a:t>
            </a:r>
            <a:r>
              <a:rPr lang="ru-RU" dirty="0" err="1" smtClean="0">
                <a:latin typeface="+mj-lt"/>
              </a:rPr>
              <a:t>xRx</a:t>
            </a:r>
            <a:r>
              <a:rPr lang="ru-RU" dirty="0" smtClean="0">
                <a:latin typeface="+mj-lt"/>
              </a:rPr>
              <a:t>  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</a:t>
            </a:r>
            <a:r>
              <a:rPr lang="ru-RU" dirty="0" smtClean="0">
                <a:latin typeface="+mj-lt"/>
              </a:rPr>
              <a:t>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 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Рефлексивность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1494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+mj-lt"/>
              </a:rPr>
              <a:t>Определение 1. Бинарное отношение R на множестве М называется </a:t>
            </a:r>
            <a:r>
              <a:rPr lang="ru-RU" b="1" i="1" dirty="0" smtClean="0">
                <a:latin typeface="+mj-lt"/>
              </a:rPr>
              <a:t>рефлексивным</a:t>
            </a:r>
            <a:r>
              <a:rPr lang="ru-RU" dirty="0" smtClean="0">
                <a:latin typeface="+mj-lt"/>
              </a:rPr>
              <a:t>, если </a:t>
            </a:r>
            <a:r>
              <a:rPr lang="ru-RU" i="1" dirty="0" smtClean="0">
                <a:latin typeface="+mj-lt"/>
              </a:rPr>
              <a:t>каждый элемент этого множества находится в отношении с самим собой</a:t>
            </a:r>
            <a:r>
              <a:rPr lang="ru-RU" dirty="0" smtClean="0">
                <a:latin typeface="+mj-lt"/>
              </a:rPr>
              <a:t>: </a:t>
            </a:r>
            <a:r>
              <a:rPr lang="ru-RU" dirty="0" err="1" smtClean="0">
                <a:latin typeface="+mj-lt"/>
              </a:rPr>
              <a:t>xRx</a:t>
            </a:r>
            <a:r>
              <a:rPr lang="ru-RU" dirty="0" smtClean="0">
                <a:latin typeface="+mj-lt"/>
              </a:rPr>
              <a:t>  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</a:t>
            </a:r>
            <a:r>
              <a:rPr lang="ru-RU" dirty="0" smtClean="0">
                <a:latin typeface="+mj-lt"/>
              </a:rPr>
              <a:t>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 М.</a:t>
            </a:r>
          </a:p>
          <a:p>
            <a:r>
              <a:rPr lang="ru-RU" dirty="0" smtClean="0">
                <a:latin typeface="+mj-lt"/>
              </a:rPr>
              <a:t>Пример.</a:t>
            </a:r>
          </a:p>
          <a:p>
            <a:r>
              <a:rPr lang="ru-RU" dirty="0" smtClean="0">
                <a:latin typeface="+mj-lt"/>
              </a:rPr>
              <a:t>1.   Отношение сравнимости рефлексивно (при любом натуральном т и на любом множестве целых чисел).</a:t>
            </a:r>
          </a:p>
          <a:p>
            <a:r>
              <a:rPr lang="ru-RU" dirty="0" smtClean="0">
                <a:latin typeface="+mj-lt"/>
              </a:rPr>
              <a:t>2.   Отношение строгого неравенства на множестве вещественных чисел не рефлексивно.</a:t>
            </a:r>
          </a:p>
          <a:p>
            <a:r>
              <a:rPr lang="ru-RU" dirty="0" smtClean="0">
                <a:latin typeface="+mj-lt"/>
              </a:rPr>
              <a:t>3.   Отношение делимости рефлексивно (на любом множестве целых чисел, не содержащем нуля).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Рефлексивность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9001156" cy="504351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Определение. Бинарное отношение R на множестве М называется </a:t>
            </a:r>
            <a:r>
              <a:rPr lang="ru-RU" b="1" i="1" dirty="0" err="1" smtClean="0">
                <a:latin typeface="+mj-lt"/>
              </a:rPr>
              <a:t>антирефлексивным</a:t>
            </a:r>
            <a:r>
              <a:rPr lang="ru-RU" dirty="0" smtClean="0">
                <a:latin typeface="+mj-lt"/>
              </a:rPr>
              <a:t>, если </a:t>
            </a:r>
            <a:r>
              <a:rPr lang="ru-RU" i="1" dirty="0" smtClean="0">
                <a:latin typeface="+mj-lt"/>
              </a:rPr>
              <a:t>ни один элемент этого множества не находится в отношении с самим собой</a:t>
            </a:r>
            <a:r>
              <a:rPr lang="ru-RU" dirty="0" smtClean="0">
                <a:latin typeface="+mj-lt"/>
              </a:rPr>
              <a:t>: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</a:t>
            </a:r>
            <a:r>
              <a:rPr lang="ru-RU" dirty="0" smtClean="0">
                <a:latin typeface="+mj-lt"/>
              </a:rPr>
              <a:t>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 М неверно, что </a:t>
            </a:r>
            <a:r>
              <a:rPr lang="ru-RU" dirty="0" err="1" smtClean="0">
                <a:latin typeface="+mj-lt"/>
              </a:rPr>
              <a:t>xRx</a:t>
            </a:r>
            <a:r>
              <a:rPr lang="ru-RU" dirty="0" smtClean="0">
                <a:latin typeface="+mj-lt"/>
              </a:rPr>
              <a:t>.</a:t>
            </a:r>
          </a:p>
          <a:p>
            <a:endParaRPr lang="ru-RU" dirty="0"/>
          </a:p>
        </p:txBody>
      </p:sp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715372" y="285728"/>
            <a:ext cx="428628" cy="3571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Рефлексивность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9001156" cy="504351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+mj-lt"/>
              </a:rPr>
              <a:t>Определение. Бинарное отношение R на множестве М называется </a:t>
            </a:r>
            <a:r>
              <a:rPr lang="ru-RU" b="1" i="1" dirty="0" err="1" smtClean="0">
                <a:latin typeface="+mj-lt"/>
              </a:rPr>
              <a:t>антирефлексивным</a:t>
            </a:r>
            <a:r>
              <a:rPr lang="ru-RU" dirty="0" smtClean="0">
                <a:latin typeface="+mj-lt"/>
              </a:rPr>
              <a:t>, если </a:t>
            </a:r>
            <a:r>
              <a:rPr lang="ru-RU" i="1" dirty="0" smtClean="0">
                <a:latin typeface="+mj-lt"/>
              </a:rPr>
              <a:t>ни один элемент этого множества не находится в отношении с самим собой</a:t>
            </a:r>
            <a:r>
              <a:rPr lang="ru-RU" dirty="0" smtClean="0">
                <a:latin typeface="+mj-lt"/>
              </a:rPr>
              <a:t>: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</a:t>
            </a:r>
            <a:r>
              <a:rPr lang="ru-RU" dirty="0" smtClean="0">
                <a:latin typeface="+mj-lt"/>
              </a:rPr>
              <a:t>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 М неверно, что </a:t>
            </a:r>
            <a:r>
              <a:rPr lang="ru-RU" dirty="0" err="1" smtClean="0">
                <a:latin typeface="+mj-lt"/>
              </a:rPr>
              <a:t>xRx</a:t>
            </a:r>
            <a:r>
              <a:rPr lang="ru-RU" dirty="0" smtClean="0">
                <a:latin typeface="+mj-lt"/>
              </a:rPr>
              <a:t>.</a:t>
            </a:r>
          </a:p>
          <a:p>
            <a:r>
              <a:rPr lang="ru-RU" dirty="0" smtClean="0">
                <a:latin typeface="+mj-lt"/>
              </a:rPr>
              <a:t>Пример.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1.   Отношение строгого неравенства на множестве вещественных чисел </a:t>
            </a:r>
            <a:r>
              <a:rPr lang="ru-RU" dirty="0" err="1" smtClean="0">
                <a:latin typeface="+mj-lt"/>
              </a:rPr>
              <a:t>антирефлексивно</a:t>
            </a:r>
            <a:r>
              <a:rPr lang="ru-RU" dirty="0" smtClean="0">
                <a:latin typeface="+mj-lt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2.   Отношение взаимной простоты </a:t>
            </a:r>
            <a:r>
              <a:rPr lang="ru-RU" dirty="0" err="1" smtClean="0">
                <a:latin typeface="+mj-lt"/>
              </a:rPr>
              <a:t>антирефлексивно</a:t>
            </a:r>
            <a:r>
              <a:rPr lang="ru-RU" dirty="0" smtClean="0">
                <a:latin typeface="+mj-lt"/>
              </a:rPr>
              <a:t> на любом множестве целых чисел, не содержащем 1 и —1; </a:t>
            </a:r>
          </a:p>
          <a:p>
            <a:r>
              <a:rPr lang="ru-RU" dirty="0" smtClean="0">
                <a:latin typeface="+mj-lt"/>
              </a:rPr>
              <a:t>рефлексивно на множествах {1},{—1},{—1; 1} </a:t>
            </a:r>
          </a:p>
          <a:p>
            <a:r>
              <a:rPr lang="ru-RU" dirty="0" smtClean="0">
                <a:latin typeface="+mj-lt"/>
              </a:rPr>
              <a:t>и не является ни рефлексивным, ни </a:t>
            </a:r>
            <a:r>
              <a:rPr lang="ru-RU" dirty="0" err="1" smtClean="0">
                <a:latin typeface="+mj-lt"/>
              </a:rPr>
              <a:t>антирефлексивным</a:t>
            </a:r>
            <a:r>
              <a:rPr lang="ru-RU" dirty="0" smtClean="0">
                <a:latin typeface="+mj-lt"/>
              </a:rPr>
              <a:t> в ином случае.</a:t>
            </a:r>
          </a:p>
          <a:p>
            <a:endParaRPr lang="ru-RU" dirty="0"/>
          </a:p>
        </p:txBody>
      </p:sp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715372" y="285728"/>
            <a:ext cx="428628" cy="3571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Симметричность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Определение. Бинарное отношение R на множестве М называется </a:t>
            </a:r>
            <a:r>
              <a:rPr lang="ru-RU" b="1" i="1" dirty="0" smtClean="0">
                <a:latin typeface="+mj-lt"/>
              </a:rPr>
              <a:t>симметричным</a:t>
            </a:r>
            <a:r>
              <a:rPr lang="ru-RU" dirty="0" smtClean="0">
                <a:latin typeface="+mj-lt"/>
              </a:rPr>
              <a:t>, если </a:t>
            </a:r>
            <a:r>
              <a:rPr lang="ru-RU" i="1" dirty="0" smtClean="0">
                <a:latin typeface="+mj-lt"/>
              </a:rPr>
              <a:t>вместе с каждой парой (</a:t>
            </a:r>
            <a:r>
              <a:rPr lang="ru-RU" i="1" dirty="0" err="1" smtClean="0">
                <a:latin typeface="+mj-lt"/>
              </a:rPr>
              <a:t>х;у</a:t>
            </a:r>
            <a:r>
              <a:rPr lang="ru-RU" i="1" dirty="0" smtClean="0">
                <a:latin typeface="+mj-lt"/>
              </a:rPr>
              <a:t>) в отношение входит и симметричная пара (у; </a:t>
            </a:r>
            <a:r>
              <a:rPr lang="ru-RU" i="1" dirty="0" err="1" smtClean="0">
                <a:latin typeface="+mj-lt"/>
              </a:rPr>
              <a:t>х</a:t>
            </a:r>
            <a:r>
              <a:rPr lang="ru-RU" i="1" dirty="0" smtClean="0">
                <a:latin typeface="+mj-lt"/>
              </a:rPr>
              <a:t>):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</a:t>
            </a:r>
            <a:r>
              <a:rPr lang="ru-RU" baseline="-25000" dirty="0" err="1" smtClean="0">
                <a:latin typeface="+mj-lt"/>
              </a:rPr>
              <a:t>,</a:t>
            </a:r>
            <a:r>
              <a:rPr lang="ru-RU" dirty="0" err="1" smtClean="0">
                <a:latin typeface="+mj-lt"/>
              </a:rPr>
              <a:t>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M  </a:t>
            </a:r>
            <a:r>
              <a:rPr lang="ru-RU" dirty="0" err="1" smtClean="0">
                <a:latin typeface="+mj-lt"/>
              </a:rPr>
              <a:t>xRy</a:t>
            </a:r>
            <a:r>
              <a:rPr lang="ru-RU" dirty="0" smtClean="0">
                <a:latin typeface="+mj-lt"/>
              </a:rPr>
              <a:t> = </a:t>
            </a:r>
            <a:r>
              <a:rPr lang="ru-RU" dirty="0" err="1" smtClean="0">
                <a:latin typeface="+mj-lt"/>
              </a:rPr>
              <a:t>yRx</a:t>
            </a:r>
            <a:r>
              <a:rPr lang="ru-RU" dirty="0" smtClean="0">
                <a:latin typeface="+mj-lt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Симметричность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+mj-lt"/>
              </a:rPr>
              <a:t>Определение. Бинарное отношение R на множестве М называется </a:t>
            </a:r>
            <a:r>
              <a:rPr lang="ru-RU" b="1" i="1" dirty="0" smtClean="0">
                <a:latin typeface="+mj-lt"/>
              </a:rPr>
              <a:t>симметричным</a:t>
            </a:r>
            <a:r>
              <a:rPr lang="ru-RU" dirty="0" smtClean="0">
                <a:latin typeface="+mj-lt"/>
              </a:rPr>
              <a:t>, если </a:t>
            </a:r>
            <a:r>
              <a:rPr lang="ru-RU" i="1" dirty="0" smtClean="0">
                <a:latin typeface="+mj-lt"/>
              </a:rPr>
              <a:t>вместе с каждой парой (</a:t>
            </a:r>
            <a:r>
              <a:rPr lang="ru-RU" i="1" dirty="0" err="1" smtClean="0">
                <a:latin typeface="+mj-lt"/>
              </a:rPr>
              <a:t>х;у</a:t>
            </a:r>
            <a:r>
              <a:rPr lang="ru-RU" i="1" dirty="0" smtClean="0">
                <a:latin typeface="+mj-lt"/>
              </a:rPr>
              <a:t>) в отношение входит и симметричная пара (у; </a:t>
            </a:r>
            <a:r>
              <a:rPr lang="ru-RU" i="1" dirty="0" err="1" smtClean="0">
                <a:latin typeface="+mj-lt"/>
              </a:rPr>
              <a:t>х</a:t>
            </a:r>
            <a:r>
              <a:rPr lang="ru-RU" i="1" dirty="0" smtClean="0">
                <a:latin typeface="+mj-lt"/>
              </a:rPr>
              <a:t>):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</a:t>
            </a:r>
            <a:r>
              <a:rPr lang="ru-RU" baseline="-25000" dirty="0" err="1" smtClean="0">
                <a:latin typeface="+mj-lt"/>
              </a:rPr>
              <a:t>,</a:t>
            </a:r>
            <a:r>
              <a:rPr lang="ru-RU" dirty="0" err="1" smtClean="0">
                <a:latin typeface="+mj-lt"/>
              </a:rPr>
              <a:t>у</a:t>
            </a:r>
            <a:r>
              <a:rPr lang="ru-RU" dirty="0" smtClean="0">
                <a:latin typeface="+mj-lt"/>
              </a:rPr>
              <a:t>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M  </a:t>
            </a:r>
            <a:r>
              <a:rPr lang="ru-RU" dirty="0" err="1" smtClean="0">
                <a:latin typeface="+mj-lt"/>
              </a:rPr>
              <a:t>xRy</a:t>
            </a:r>
            <a:r>
              <a:rPr lang="ru-RU" dirty="0" smtClean="0">
                <a:latin typeface="+mj-lt"/>
              </a:rPr>
              <a:t> = </a:t>
            </a:r>
            <a:r>
              <a:rPr lang="ru-RU" dirty="0" err="1" smtClean="0">
                <a:latin typeface="+mj-lt"/>
              </a:rPr>
              <a:t>yRx</a:t>
            </a:r>
            <a:r>
              <a:rPr lang="ru-RU" dirty="0" smtClean="0">
                <a:latin typeface="+mj-lt"/>
              </a:rPr>
              <a:t>.</a:t>
            </a:r>
          </a:p>
          <a:p>
            <a:r>
              <a:rPr lang="ru-RU" dirty="0" smtClean="0">
                <a:latin typeface="+mj-lt"/>
              </a:rPr>
              <a:t>Пример.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1.   Отношение сравнимости симметрично при любом натуральном </a:t>
            </a:r>
            <a:r>
              <a:rPr lang="ru-RU" i="1" dirty="0" smtClean="0">
                <a:latin typeface="+mj-lt"/>
              </a:rPr>
              <a:t>т</a:t>
            </a:r>
            <a:r>
              <a:rPr lang="ru-RU" dirty="0" smtClean="0">
                <a:latin typeface="+mj-lt"/>
              </a:rPr>
              <a:t> и на любом множестве целых чисел.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2.   Отношение строгого неравенства на множестве вещественных чисел не симметрично.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3.   Отношение взаимной простоты симметрично на любом множестве целых чисел.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Симметричность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858312" cy="504351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Определение . Бинарное отношение R на множестве М называется </a:t>
            </a:r>
            <a:r>
              <a:rPr lang="ru-RU" b="1" i="1" dirty="0" smtClean="0">
                <a:latin typeface="+mj-lt"/>
              </a:rPr>
              <a:t>асимметричным</a:t>
            </a:r>
            <a:r>
              <a:rPr lang="ru-RU" dirty="0" smtClean="0">
                <a:latin typeface="+mj-lt"/>
              </a:rPr>
              <a:t>, если ни одна пара не входит в отношение вместе с симметричной ей: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</a:t>
            </a:r>
            <a:r>
              <a:rPr lang="ru-RU" dirty="0" smtClean="0">
                <a:latin typeface="+mj-lt"/>
              </a:rPr>
              <a:t>, у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 М, если </a:t>
            </a:r>
            <a:r>
              <a:rPr lang="ru-RU" dirty="0" err="1" smtClean="0">
                <a:latin typeface="+mj-lt"/>
              </a:rPr>
              <a:t>xRy</a:t>
            </a:r>
            <a:r>
              <a:rPr lang="ru-RU" dirty="0" smtClean="0">
                <a:latin typeface="+mj-lt"/>
              </a:rPr>
              <a:t>, то неверно, что </a:t>
            </a:r>
            <a:r>
              <a:rPr lang="ru-RU" dirty="0" err="1" smtClean="0">
                <a:latin typeface="+mj-lt"/>
              </a:rPr>
              <a:t>yRx</a:t>
            </a:r>
            <a:r>
              <a:rPr lang="ru-RU" dirty="0" smtClean="0">
                <a:latin typeface="+mj-lt"/>
              </a:rPr>
              <a:t>.</a:t>
            </a:r>
          </a:p>
          <a:p>
            <a:r>
              <a:rPr lang="ru-RU" dirty="0" smtClean="0">
                <a:latin typeface="+mj-lt"/>
              </a:rPr>
              <a:t>Пример.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1.   Отношение строгого неравенства на множестве вещественных чисел асимметрично.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2.  Отношение делимости не является асимметричным ни на каком множестве целых чисел, не содержащем нуля.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занятия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Познакомиться с  понятием бинарного отношения и его классификацией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Симметричность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Определение. Бинарное отношение R на множестве М называется </a:t>
            </a:r>
            <a:r>
              <a:rPr lang="ru-RU" b="1" i="1" dirty="0" smtClean="0">
                <a:latin typeface="+mj-lt"/>
              </a:rPr>
              <a:t>антисимметричным</a:t>
            </a:r>
            <a:r>
              <a:rPr lang="ru-RU" dirty="0" smtClean="0">
                <a:latin typeface="+mj-lt"/>
              </a:rPr>
              <a:t>, если </a:t>
            </a:r>
            <a:r>
              <a:rPr lang="ru-RU" i="1" dirty="0" smtClean="0">
                <a:latin typeface="+mj-lt"/>
              </a:rPr>
              <a:t>никакая пара, состоящая из разных элементов, не входит в отношение вместе с симметричной ей</a:t>
            </a:r>
            <a:r>
              <a:rPr lang="ru-RU" dirty="0" smtClean="0">
                <a:latin typeface="+mj-lt"/>
              </a:rPr>
              <a:t>: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</a:t>
            </a:r>
            <a:r>
              <a:rPr lang="ru-RU" dirty="0" smtClean="0">
                <a:latin typeface="+mj-lt"/>
              </a:rPr>
              <a:t>, у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 М, если </a:t>
            </a:r>
            <a:r>
              <a:rPr lang="ru-RU" i="1" dirty="0" err="1" smtClean="0">
                <a:latin typeface="+mj-lt"/>
              </a:rPr>
              <a:t>xRy</a:t>
            </a:r>
            <a:r>
              <a:rPr lang="ru-RU" dirty="0" smtClean="0">
                <a:latin typeface="+mj-lt"/>
              </a:rPr>
              <a:t> и </a:t>
            </a:r>
            <a:r>
              <a:rPr lang="ru-RU" i="1" dirty="0" err="1" smtClean="0">
                <a:latin typeface="+mj-lt"/>
              </a:rPr>
              <a:t>yRx</a:t>
            </a:r>
            <a:r>
              <a:rPr lang="ru-RU" dirty="0" smtClean="0">
                <a:latin typeface="+mj-lt"/>
              </a:rPr>
              <a:t>,  то </a:t>
            </a:r>
            <a:r>
              <a:rPr lang="ru-RU" i="1" dirty="0" err="1" smtClean="0">
                <a:latin typeface="+mj-lt"/>
              </a:rPr>
              <a:t>х</a:t>
            </a:r>
            <a:r>
              <a:rPr lang="ru-RU" i="1" dirty="0" smtClean="0">
                <a:latin typeface="+mj-lt"/>
              </a:rPr>
              <a:t> = у</a:t>
            </a:r>
            <a:r>
              <a:rPr lang="ru-RU" dirty="0" smtClean="0">
                <a:latin typeface="+mj-lt"/>
              </a:rPr>
              <a:t>.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715372" y="285728"/>
            <a:ext cx="428628" cy="3571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Симметричность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Определение. Бинарное отношение R на множестве М называется </a:t>
            </a:r>
            <a:r>
              <a:rPr lang="ru-RU" b="1" i="1" dirty="0" smtClean="0">
                <a:latin typeface="+mj-lt"/>
              </a:rPr>
              <a:t>антисимметричным</a:t>
            </a:r>
            <a:r>
              <a:rPr lang="ru-RU" dirty="0" smtClean="0">
                <a:latin typeface="+mj-lt"/>
              </a:rPr>
              <a:t>, если </a:t>
            </a:r>
            <a:r>
              <a:rPr lang="ru-RU" i="1" dirty="0" smtClean="0">
                <a:latin typeface="+mj-lt"/>
              </a:rPr>
              <a:t>никакая пара, состоящая из разных элементов, не входит в отношение вместе с симметричной ей</a:t>
            </a:r>
            <a:r>
              <a:rPr lang="ru-RU" dirty="0" smtClean="0">
                <a:latin typeface="+mj-lt"/>
              </a:rPr>
              <a:t>: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</a:t>
            </a:r>
            <a:r>
              <a:rPr lang="ru-RU" dirty="0" smtClean="0">
                <a:latin typeface="+mj-lt"/>
              </a:rPr>
              <a:t>, у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 М, если </a:t>
            </a:r>
            <a:r>
              <a:rPr lang="ru-RU" i="1" dirty="0" err="1" smtClean="0">
                <a:latin typeface="+mj-lt"/>
              </a:rPr>
              <a:t>xRy</a:t>
            </a:r>
            <a:r>
              <a:rPr lang="ru-RU" dirty="0" smtClean="0">
                <a:latin typeface="+mj-lt"/>
              </a:rPr>
              <a:t> и </a:t>
            </a:r>
            <a:r>
              <a:rPr lang="ru-RU" i="1" dirty="0" err="1" smtClean="0">
                <a:latin typeface="+mj-lt"/>
              </a:rPr>
              <a:t>yRx</a:t>
            </a:r>
            <a:r>
              <a:rPr lang="ru-RU" dirty="0" smtClean="0">
                <a:latin typeface="+mj-lt"/>
              </a:rPr>
              <a:t>,  то </a:t>
            </a:r>
            <a:r>
              <a:rPr lang="ru-RU" i="1" dirty="0" err="1" smtClean="0">
                <a:latin typeface="+mj-lt"/>
              </a:rPr>
              <a:t>х</a:t>
            </a:r>
            <a:r>
              <a:rPr lang="ru-RU" i="1" dirty="0" smtClean="0">
                <a:latin typeface="+mj-lt"/>
              </a:rPr>
              <a:t> = у</a:t>
            </a:r>
            <a:r>
              <a:rPr lang="ru-RU" dirty="0" smtClean="0">
                <a:latin typeface="+mj-lt"/>
              </a:rPr>
              <a:t>.</a:t>
            </a:r>
          </a:p>
          <a:p>
            <a:r>
              <a:rPr lang="ru-RU" dirty="0" smtClean="0">
                <a:latin typeface="+mj-lt"/>
              </a:rPr>
              <a:t>Пример.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1.   Отношение нестрогого неравенства на множестве вещественных чисел антисимметрично.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2.   Отношение делимости является антисимметричным на любом множестве целых чисел, не содержащем нуля.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715372" y="285728"/>
            <a:ext cx="428628" cy="3571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Транзитивность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00174"/>
            <a:ext cx="9144000" cy="535782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Определение. Бинарное отношение R на множестве М называется </a:t>
            </a:r>
            <a:r>
              <a:rPr lang="ru-RU" b="1" i="1" dirty="0" smtClean="0">
                <a:latin typeface="+mj-lt"/>
              </a:rPr>
              <a:t>транзитивным, </a:t>
            </a:r>
            <a:r>
              <a:rPr lang="ru-RU" dirty="0" smtClean="0">
                <a:latin typeface="+mj-lt"/>
              </a:rPr>
              <a:t>если </a:t>
            </a:r>
            <a:r>
              <a:rPr lang="ru-RU" i="1" dirty="0" smtClean="0">
                <a:latin typeface="+mj-lt"/>
              </a:rPr>
              <a:t>вместе с парами (</a:t>
            </a:r>
            <a:r>
              <a:rPr lang="ru-RU" i="1" dirty="0" err="1" smtClean="0">
                <a:latin typeface="+mj-lt"/>
              </a:rPr>
              <a:t>х</a:t>
            </a:r>
            <a:r>
              <a:rPr lang="ru-RU" i="1" dirty="0" smtClean="0">
                <a:latin typeface="+mj-lt"/>
              </a:rPr>
              <a:t>; у) и (у; </a:t>
            </a:r>
            <a:r>
              <a:rPr lang="ru-RU" i="1" dirty="0" err="1" smtClean="0">
                <a:latin typeface="+mj-lt"/>
              </a:rPr>
              <a:t>z</a:t>
            </a:r>
            <a:r>
              <a:rPr lang="ru-RU" i="1" dirty="0" smtClean="0">
                <a:latin typeface="+mj-lt"/>
              </a:rPr>
              <a:t>) в отношение входит и пара (</a:t>
            </a:r>
            <a:r>
              <a:rPr lang="ru-RU" i="1" dirty="0" err="1" smtClean="0">
                <a:latin typeface="+mj-lt"/>
              </a:rPr>
              <a:t>х</a:t>
            </a:r>
            <a:r>
              <a:rPr lang="ru-RU" i="1" dirty="0" smtClean="0">
                <a:latin typeface="+mj-lt"/>
              </a:rPr>
              <a:t>, </a:t>
            </a:r>
            <a:r>
              <a:rPr lang="ru-RU" i="1" dirty="0" err="1" smtClean="0">
                <a:latin typeface="+mj-lt"/>
              </a:rPr>
              <a:t>z</a:t>
            </a:r>
            <a:r>
              <a:rPr lang="ru-RU" dirty="0" smtClean="0">
                <a:latin typeface="+mj-lt"/>
              </a:rPr>
              <a:t>), т. е.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х,у</a:t>
            </a:r>
            <a:r>
              <a:rPr lang="ru-RU" dirty="0" smtClean="0">
                <a:latin typeface="+mj-lt"/>
              </a:rPr>
              <a:t>,</a:t>
            </a:r>
            <a:r>
              <a:rPr lang="en-US" dirty="0" smtClean="0">
                <a:latin typeface="+mj-lt"/>
              </a:rPr>
              <a:t>z</a:t>
            </a:r>
            <a:r>
              <a:rPr lang="ru-RU" dirty="0" smtClean="0">
                <a:latin typeface="+mj-lt"/>
              </a:rPr>
              <a:t>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 М, если </a:t>
            </a:r>
            <a:r>
              <a:rPr lang="ru-RU" dirty="0" err="1" smtClean="0">
                <a:latin typeface="+mj-lt"/>
              </a:rPr>
              <a:t>xRy</a:t>
            </a:r>
            <a:r>
              <a:rPr lang="ru-RU" dirty="0" smtClean="0">
                <a:latin typeface="+mj-lt"/>
              </a:rPr>
              <a:t> и </a:t>
            </a:r>
            <a:r>
              <a:rPr lang="ru-RU" dirty="0" err="1" smtClean="0">
                <a:latin typeface="+mj-lt"/>
              </a:rPr>
              <a:t>yRz</a:t>
            </a:r>
            <a:r>
              <a:rPr lang="ru-RU" dirty="0" smtClean="0">
                <a:latin typeface="+mj-lt"/>
              </a:rPr>
              <a:t>, то </a:t>
            </a:r>
            <a:r>
              <a:rPr lang="ru-RU" dirty="0" err="1" smtClean="0">
                <a:latin typeface="+mj-lt"/>
              </a:rPr>
              <a:t>xRz</a:t>
            </a:r>
            <a:r>
              <a:rPr lang="ru-RU" dirty="0" smtClean="0">
                <a:latin typeface="+mj-lt"/>
              </a:rPr>
              <a:t>.</a:t>
            </a:r>
          </a:p>
          <a:p>
            <a:r>
              <a:rPr lang="ru-RU" dirty="0" smtClean="0">
                <a:latin typeface="+mj-lt"/>
              </a:rPr>
              <a:t>Замечание . Свойство транзитивности хорошо иллюстрируется отношением достижимости: если пункт у достижим из пункта </a:t>
            </a:r>
            <a:r>
              <a:rPr lang="ru-RU" dirty="0" err="1" smtClean="0">
                <a:latin typeface="+mj-lt"/>
              </a:rPr>
              <a:t>х</a:t>
            </a:r>
            <a:r>
              <a:rPr lang="ru-RU" dirty="0" smtClean="0">
                <a:latin typeface="+mj-lt"/>
              </a:rPr>
              <a:t>, а из пункт </a:t>
            </a:r>
            <a:r>
              <a:rPr lang="ru-RU" dirty="0" err="1" smtClean="0">
                <a:latin typeface="+mj-lt"/>
              </a:rPr>
              <a:t>z</a:t>
            </a:r>
            <a:r>
              <a:rPr lang="ru-RU" dirty="0" smtClean="0">
                <a:latin typeface="+mj-lt"/>
              </a:rPr>
              <a:t> - из пункта у, то пункт </a:t>
            </a:r>
            <a:r>
              <a:rPr lang="ru-RU" dirty="0" err="1" smtClean="0">
                <a:latin typeface="+mj-lt"/>
              </a:rPr>
              <a:t>z</a:t>
            </a:r>
            <a:r>
              <a:rPr lang="ru-RU" dirty="0" smtClean="0">
                <a:latin typeface="+mj-lt"/>
              </a:rPr>
              <a:t> достижим из пункта х.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715372" y="285728"/>
            <a:ext cx="428628" cy="3571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Транзитивность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00174"/>
            <a:ext cx="9144000" cy="535782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+mj-lt"/>
              </a:rPr>
              <a:t>Определение. Бинарное отношение R на множестве М называется </a:t>
            </a:r>
            <a:r>
              <a:rPr lang="ru-RU" b="1" i="1" dirty="0" smtClean="0">
                <a:latin typeface="+mj-lt"/>
              </a:rPr>
              <a:t>транзитивным, </a:t>
            </a:r>
            <a:r>
              <a:rPr lang="ru-RU" dirty="0" smtClean="0">
                <a:latin typeface="+mj-lt"/>
              </a:rPr>
              <a:t>если </a:t>
            </a:r>
            <a:r>
              <a:rPr lang="ru-RU" i="1" dirty="0" smtClean="0">
                <a:latin typeface="+mj-lt"/>
              </a:rPr>
              <a:t>вместе с парами (</a:t>
            </a:r>
            <a:r>
              <a:rPr lang="ru-RU" i="1" dirty="0" err="1" smtClean="0">
                <a:latin typeface="+mj-lt"/>
              </a:rPr>
              <a:t>х</a:t>
            </a:r>
            <a:r>
              <a:rPr lang="ru-RU" i="1" dirty="0" smtClean="0">
                <a:latin typeface="+mj-lt"/>
              </a:rPr>
              <a:t>; у) и (у; </a:t>
            </a:r>
            <a:r>
              <a:rPr lang="ru-RU" i="1" dirty="0" err="1" smtClean="0">
                <a:latin typeface="+mj-lt"/>
              </a:rPr>
              <a:t>z</a:t>
            </a:r>
            <a:r>
              <a:rPr lang="ru-RU" i="1" dirty="0" smtClean="0">
                <a:latin typeface="+mj-lt"/>
              </a:rPr>
              <a:t>) в отношение входит и пара (</a:t>
            </a:r>
            <a:r>
              <a:rPr lang="ru-RU" i="1" dirty="0" err="1" smtClean="0">
                <a:latin typeface="+mj-lt"/>
              </a:rPr>
              <a:t>х</a:t>
            </a:r>
            <a:r>
              <a:rPr lang="ru-RU" i="1" dirty="0" smtClean="0">
                <a:latin typeface="+mj-lt"/>
              </a:rPr>
              <a:t>, </a:t>
            </a:r>
            <a:r>
              <a:rPr lang="ru-RU" i="1" dirty="0" err="1" smtClean="0">
                <a:latin typeface="+mj-lt"/>
              </a:rPr>
              <a:t>z</a:t>
            </a:r>
            <a:r>
              <a:rPr lang="ru-RU" dirty="0" smtClean="0">
                <a:latin typeface="+mj-lt"/>
              </a:rPr>
              <a:t>), т. е. </a:t>
            </a:r>
            <a:r>
              <a:rPr lang="ru-RU" dirty="0" smtClean="0">
                <a:latin typeface="+mj-lt"/>
                <a:sym typeface="Symbol"/>
              </a:rPr>
              <a:t></a:t>
            </a:r>
            <a:r>
              <a:rPr lang="ru-RU" dirty="0" err="1" smtClean="0">
                <a:latin typeface="+mj-lt"/>
              </a:rPr>
              <a:t>х,у</a:t>
            </a:r>
            <a:r>
              <a:rPr lang="ru-RU" dirty="0" smtClean="0">
                <a:latin typeface="+mj-lt"/>
              </a:rPr>
              <a:t>,</a:t>
            </a:r>
            <a:r>
              <a:rPr lang="en-US" dirty="0" smtClean="0">
                <a:latin typeface="+mj-lt"/>
              </a:rPr>
              <a:t>z</a:t>
            </a:r>
            <a:r>
              <a:rPr lang="ru-RU" dirty="0" smtClean="0">
                <a:latin typeface="+mj-lt"/>
              </a:rPr>
              <a:t> </a:t>
            </a:r>
            <a:r>
              <a:rPr lang="ru-RU" dirty="0" smtClean="0">
                <a:latin typeface="+mj-lt"/>
                <a:sym typeface="Symbol"/>
              </a:rPr>
              <a:t></a:t>
            </a:r>
            <a:r>
              <a:rPr lang="ru-RU" dirty="0" smtClean="0">
                <a:latin typeface="+mj-lt"/>
              </a:rPr>
              <a:t> М, если </a:t>
            </a:r>
            <a:r>
              <a:rPr lang="ru-RU" dirty="0" err="1" smtClean="0">
                <a:latin typeface="+mj-lt"/>
              </a:rPr>
              <a:t>xRy</a:t>
            </a:r>
            <a:r>
              <a:rPr lang="ru-RU" dirty="0" smtClean="0">
                <a:latin typeface="+mj-lt"/>
              </a:rPr>
              <a:t> и </a:t>
            </a:r>
            <a:r>
              <a:rPr lang="ru-RU" dirty="0" err="1" smtClean="0">
                <a:latin typeface="+mj-lt"/>
              </a:rPr>
              <a:t>yRz</a:t>
            </a:r>
            <a:r>
              <a:rPr lang="ru-RU" dirty="0" smtClean="0">
                <a:latin typeface="+mj-lt"/>
              </a:rPr>
              <a:t>, то </a:t>
            </a:r>
            <a:r>
              <a:rPr lang="ru-RU" dirty="0" err="1" smtClean="0">
                <a:latin typeface="+mj-lt"/>
              </a:rPr>
              <a:t>xRz</a:t>
            </a:r>
            <a:r>
              <a:rPr lang="ru-RU" dirty="0" smtClean="0">
                <a:latin typeface="+mj-lt"/>
              </a:rPr>
              <a:t>.</a:t>
            </a:r>
          </a:p>
          <a:p>
            <a:r>
              <a:rPr lang="ru-RU" dirty="0" smtClean="0">
                <a:latin typeface="+mj-lt"/>
              </a:rPr>
              <a:t>Пример 1.   Отношение сравнимости транзитивно при любом натуральном </a:t>
            </a:r>
            <a:r>
              <a:rPr lang="ru-RU" i="1" dirty="0" smtClean="0">
                <a:latin typeface="+mj-lt"/>
              </a:rPr>
              <a:t>т</a:t>
            </a:r>
            <a:r>
              <a:rPr lang="ru-RU" dirty="0" smtClean="0">
                <a:latin typeface="+mj-lt"/>
              </a:rPr>
              <a:t> и на любом множестве целых чисел.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2.   Отношение строгого (нестрогого) неравенства транзитивно на любом подмножестве вещественных чисел.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3. Отношение взаимной простоты не является транзитивным на любом множестве целых чисел. Например, 2 взаимно просто с 3;</a:t>
            </a:r>
            <a:r>
              <a:rPr lang="ru-RU" baseline="-25000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3 взаимно просто с 4, но 2 и 4 не взаимно просты.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715372" y="285728"/>
            <a:ext cx="428628" cy="3571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Ответьте на вопросы: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551766" cy="52578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1.  Верно ли, что асимметричное отношение всегда </a:t>
            </a:r>
            <a:r>
              <a:rPr lang="ru-RU" dirty="0" err="1" smtClean="0">
                <a:latin typeface="+mj-lt"/>
              </a:rPr>
              <a:t>антирефлексивно</a:t>
            </a:r>
            <a:r>
              <a:rPr lang="ru-RU" dirty="0" smtClean="0">
                <a:latin typeface="+mj-lt"/>
              </a:rPr>
              <a:t>? Докажите.</a:t>
            </a:r>
          </a:p>
          <a:p>
            <a:r>
              <a:rPr lang="ru-RU" dirty="0" smtClean="0">
                <a:latin typeface="+mj-lt"/>
              </a:rPr>
              <a:t>2.  Верно ли, что симметричное отношение всегда рефлексивно? Докажите.</a:t>
            </a:r>
          </a:p>
          <a:p>
            <a:r>
              <a:rPr lang="ru-RU" dirty="0" smtClean="0">
                <a:latin typeface="+mj-lt"/>
              </a:rPr>
              <a:t>3.  Верно ли, что асимметричное отношение всегда антисимметрично? Докажите.</a:t>
            </a:r>
          </a:p>
          <a:p>
            <a:r>
              <a:rPr lang="ru-RU" dirty="0" smtClean="0">
                <a:latin typeface="+mj-lt"/>
              </a:rPr>
              <a:t>4.  Верно ли, что отношение асимметрично тогда и только тогда, когда оно </a:t>
            </a:r>
            <a:r>
              <a:rPr lang="ru-RU" dirty="0" err="1" smtClean="0">
                <a:latin typeface="+mj-lt"/>
              </a:rPr>
              <a:t>антирефлексивно</a:t>
            </a:r>
            <a:r>
              <a:rPr lang="ru-RU" dirty="0" smtClean="0">
                <a:latin typeface="+mj-lt"/>
              </a:rPr>
              <a:t> и антисимметрично? Докажите.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Бинарные отношения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Рисунок 63" descr="Связь между четырьмя классами бинарных отношен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357298"/>
            <a:ext cx="8429684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786182" y="6500834"/>
            <a:ext cx="1500198" cy="357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Контрольные 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00174"/>
            <a:ext cx="9001156" cy="5357826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Что понимается под соответствием между множествами?</a:t>
            </a:r>
          </a:p>
          <a:p>
            <a:pPr marL="514350" indent="-514350">
              <a:buAutoNum type="arabicPeriod"/>
            </a:pPr>
            <a:r>
              <a:rPr lang="ru-RU" dirty="0" smtClean="0"/>
              <a:t>Какое отношение называется бинарным?</a:t>
            </a:r>
          </a:p>
          <a:p>
            <a:pPr marL="514350" indent="-514350">
              <a:buAutoNum type="arabicPeriod"/>
            </a:pPr>
            <a:r>
              <a:rPr lang="ru-RU" dirty="0" smtClean="0"/>
              <a:t>Какое бинарное отношение называется рефлексивным? Приведите пример.</a:t>
            </a:r>
          </a:p>
          <a:p>
            <a:pPr marL="514350" indent="-514350">
              <a:buFont typeface="Wingdings"/>
              <a:buAutoNum type="arabicPeriod"/>
            </a:pPr>
            <a:r>
              <a:rPr lang="ru-RU" dirty="0" smtClean="0"/>
              <a:t>Какое бинарное отношение называется </a:t>
            </a:r>
            <a:r>
              <a:rPr lang="ru-RU" dirty="0" err="1" smtClean="0"/>
              <a:t>антирефлексивным</a:t>
            </a:r>
            <a:r>
              <a:rPr lang="ru-RU" dirty="0" smtClean="0"/>
              <a:t>? Приведите пример.</a:t>
            </a:r>
          </a:p>
          <a:p>
            <a:pPr marL="514350" indent="-514350">
              <a:buFont typeface="Wingdings"/>
              <a:buAutoNum type="arabicPeriod"/>
            </a:pPr>
            <a:r>
              <a:rPr lang="ru-RU" dirty="0" smtClean="0"/>
              <a:t>Какое бинарное отношение называется симметричным? Приведите пример.</a:t>
            </a:r>
          </a:p>
          <a:p>
            <a:pPr marL="514350" indent="-514350">
              <a:buFont typeface="Wingdings"/>
              <a:buAutoNum type="arabicPeriod"/>
            </a:pPr>
            <a:r>
              <a:rPr lang="ru-RU" dirty="0" smtClean="0"/>
              <a:t>Какое бинарное отношение называется асимметричным? Приведите пример.</a:t>
            </a:r>
          </a:p>
          <a:p>
            <a:pPr marL="514350" indent="-514350">
              <a:buFont typeface="Wingdings"/>
              <a:buAutoNum type="arabicPeriod"/>
            </a:pPr>
            <a:r>
              <a:rPr lang="ru-RU" dirty="0" smtClean="0"/>
              <a:t>Какое бинарное отношение называется антисимметричным? Приведите пример.</a:t>
            </a:r>
          </a:p>
          <a:p>
            <a:pPr marL="514350" indent="-514350">
              <a:buFont typeface="Wingdings"/>
              <a:buAutoNum type="arabicPeriod"/>
            </a:pPr>
            <a:r>
              <a:rPr lang="ru-RU" dirty="0" smtClean="0"/>
              <a:t>Какое бинарное отношение называется транзитивным? Приведите пример.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Упражнения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4495800"/>
          </a:xfrm>
        </p:spPr>
        <p:txBody>
          <a:bodyPr/>
          <a:lstStyle/>
          <a:p>
            <a:r>
              <a:rPr lang="ru-RU" dirty="0" smtClean="0">
                <a:latin typeface="+mj-lt"/>
              </a:rPr>
              <a:t>1. Укажите, какие отношения из указанных являются рефлексивными, симметричными и транзитивными на множестве натуральных чисел: 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	а) </a:t>
            </a:r>
            <a:r>
              <a:rPr lang="en-US" dirty="0" smtClean="0">
                <a:latin typeface="+mj-lt"/>
              </a:rPr>
              <a:t>R</a:t>
            </a:r>
            <a:r>
              <a:rPr lang="ru-RU" dirty="0" smtClean="0">
                <a:latin typeface="+mj-lt"/>
              </a:rPr>
              <a:t>= </a:t>
            </a:r>
            <a:r>
              <a:rPr lang="ru-RU" dirty="0" smtClean="0">
                <a:latin typeface="+mj-lt"/>
                <a:sym typeface="Symbol"/>
              </a:rPr>
              <a:t>(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, </a:t>
            </a:r>
            <a:r>
              <a:rPr lang="en-US" dirty="0" smtClean="0">
                <a:latin typeface="+mj-lt"/>
                <a:sym typeface="Symbol"/>
              </a:rPr>
              <a:t>y</a:t>
            </a:r>
            <a:r>
              <a:rPr lang="ru-RU" dirty="0" smtClean="0">
                <a:latin typeface="+mj-lt"/>
                <a:sym typeface="Symbol"/>
              </a:rPr>
              <a:t>) 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  у;</a:t>
            </a:r>
          </a:p>
          <a:p>
            <a:pPr>
              <a:buNone/>
            </a:pPr>
            <a:r>
              <a:rPr lang="ru-RU" dirty="0" smtClean="0">
                <a:latin typeface="+mj-lt"/>
                <a:sym typeface="Symbol"/>
              </a:rPr>
              <a:t>	б) </a:t>
            </a:r>
            <a:r>
              <a:rPr lang="en-US" dirty="0" smtClean="0">
                <a:latin typeface="+mj-lt"/>
              </a:rPr>
              <a:t>R</a:t>
            </a:r>
            <a:r>
              <a:rPr lang="ru-RU" dirty="0" smtClean="0">
                <a:latin typeface="+mj-lt"/>
              </a:rPr>
              <a:t>= </a:t>
            </a:r>
            <a:r>
              <a:rPr lang="ru-RU" dirty="0" smtClean="0">
                <a:latin typeface="+mj-lt"/>
                <a:sym typeface="Symbol"/>
              </a:rPr>
              <a:t>(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, </a:t>
            </a:r>
            <a:r>
              <a:rPr lang="en-US" dirty="0" smtClean="0">
                <a:latin typeface="+mj-lt"/>
                <a:sym typeface="Symbol"/>
              </a:rPr>
              <a:t>y</a:t>
            </a:r>
            <a:r>
              <a:rPr lang="ru-RU" dirty="0" smtClean="0">
                <a:latin typeface="+mj-lt"/>
                <a:sym typeface="Symbol"/>
              </a:rPr>
              <a:t>) у делится без остатка на 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;</a:t>
            </a:r>
          </a:p>
          <a:p>
            <a:pPr>
              <a:buNone/>
            </a:pPr>
            <a:r>
              <a:rPr lang="ru-RU" dirty="0" smtClean="0">
                <a:latin typeface="+mj-lt"/>
                <a:sym typeface="Symbol"/>
              </a:rPr>
              <a:t>	в) </a:t>
            </a:r>
            <a:r>
              <a:rPr lang="en-US" dirty="0" smtClean="0">
                <a:latin typeface="+mj-lt"/>
              </a:rPr>
              <a:t>R</a:t>
            </a:r>
            <a:r>
              <a:rPr lang="ru-RU" dirty="0" smtClean="0">
                <a:latin typeface="+mj-lt"/>
              </a:rPr>
              <a:t>= </a:t>
            </a:r>
            <a:r>
              <a:rPr lang="ru-RU" dirty="0" smtClean="0">
                <a:latin typeface="+mj-lt"/>
                <a:sym typeface="Symbol"/>
              </a:rPr>
              <a:t>(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, </a:t>
            </a:r>
            <a:r>
              <a:rPr lang="en-US" dirty="0" smtClean="0">
                <a:latin typeface="+mj-lt"/>
                <a:sym typeface="Symbol"/>
              </a:rPr>
              <a:t>y</a:t>
            </a:r>
            <a:r>
              <a:rPr lang="ru-RU" dirty="0" smtClean="0">
                <a:latin typeface="+mj-lt"/>
                <a:sym typeface="Symbol"/>
              </a:rPr>
              <a:t>) 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 и у при делении на 3 дают остаток 2.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Упражнения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+mj-lt"/>
              </a:rPr>
              <a:t>2. Укажите, какие отношения из указанных являются рефлексивными, симметричными и транзитивными на множестве векторов: 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	а) </a:t>
            </a:r>
            <a:r>
              <a:rPr lang="en-US" dirty="0" smtClean="0">
                <a:latin typeface="+mj-lt"/>
              </a:rPr>
              <a:t>R</a:t>
            </a:r>
            <a:r>
              <a:rPr lang="ru-RU" dirty="0" smtClean="0">
                <a:latin typeface="+mj-lt"/>
              </a:rPr>
              <a:t>= </a:t>
            </a:r>
            <a:r>
              <a:rPr lang="ru-RU" dirty="0" smtClean="0">
                <a:latin typeface="+mj-lt"/>
                <a:sym typeface="Symbol"/>
              </a:rPr>
              <a:t>(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, </a:t>
            </a:r>
            <a:r>
              <a:rPr lang="en-US" dirty="0" smtClean="0">
                <a:latin typeface="+mj-lt"/>
                <a:sym typeface="Symbol"/>
              </a:rPr>
              <a:t>y</a:t>
            </a:r>
            <a:r>
              <a:rPr lang="ru-RU" dirty="0" smtClean="0">
                <a:latin typeface="+mj-lt"/>
                <a:sym typeface="Symbol"/>
              </a:rPr>
              <a:t>) 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 </a:t>
            </a:r>
            <a:r>
              <a:rPr lang="ru-RU" dirty="0" err="1" smtClean="0">
                <a:latin typeface="+mj-lt"/>
                <a:sym typeface="Symbol"/>
              </a:rPr>
              <a:t>коллинеарен</a:t>
            </a:r>
            <a:r>
              <a:rPr lang="ru-RU" dirty="0" smtClean="0">
                <a:latin typeface="+mj-lt"/>
                <a:sym typeface="Symbol"/>
              </a:rPr>
              <a:t> у;</a:t>
            </a:r>
          </a:p>
          <a:p>
            <a:pPr>
              <a:buNone/>
            </a:pPr>
            <a:r>
              <a:rPr lang="ru-RU" dirty="0" smtClean="0">
                <a:latin typeface="+mj-lt"/>
                <a:sym typeface="Symbol"/>
              </a:rPr>
              <a:t>	б) </a:t>
            </a:r>
            <a:r>
              <a:rPr lang="en-US" dirty="0" smtClean="0">
                <a:latin typeface="+mj-lt"/>
              </a:rPr>
              <a:t>R</a:t>
            </a:r>
            <a:r>
              <a:rPr lang="ru-RU" dirty="0" smtClean="0">
                <a:latin typeface="+mj-lt"/>
              </a:rPr>
              <a:t>= </a:t>
            </a:r>
            <a:r>
              <a:rPr lang="ru-RU" dirty="0" smtClean="0">
                <a:latin typeface="+mj-lt"/>
                <a:sym typeface="Symbol"/>
              </a:rPr>
              <a:t>(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, </a:t>
            </a:r>
            <a:r>
              <a:rPr lang="en-US" dirty="0" smtClean="0">
                <a:latin typeface="+mj-lt"/>
                <a:sym typeface="Symbol"/>
              </a:rPr>
              <a:t>y</a:t>
            </a:r>
            <a:r>
              <a:rPr lang="ru-RU" dirty="0" smtClean="0">
                <a:latin typeface="+mj-lt"/>
                <a:sym typeface="Symbol"/>
              </a:rPr>
              <a:t>) 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 </a:t>
            </a:r>
            <a:r>
              <a:rPr lang="ru-RU" dirty="0" smtClean="0">
                <a:sym typeface="Symbol"/>
              </a:rPr>
              <a:t> у </a:t>
            </a:r>
            <a:r>
              <a:rPr lang="ru-RU" dirty="0" smtClean="0">
                <a:latin typeface="+mj-lt"/>
                <a:sym typeface="Symbol"/>
              </a:rPr>
              <a:t>;</a:t>
            </a:r>
          </a:p>
          <a:p>
            <a:pPr>
              <a:buNone/>
            </a:pPr>
            <a:r>
              <a:rPr lang="ru-RU" dirty="0" smtClean="0">
                <a:latin typeface="+mj-lt"/>
                <a:sym typeface="Symbol"/>
              </a:rPr>
              <a:t>	в) </a:t>
            </a:r>
            <a:r>
              <a:rPr lang="en-US" dirty="0" smtClean="0">
                <a:latin typeface="+mj-lt"/>
              </a:rPr>
              <a:t>R</a:t>
            </a:r>
            <a:r>
              <a:rPr lang="ru-RU" dirty="0" smtClean="0">
                <a:latin typeface="+mj-lt"/>
              </a:rPr>
              <a:t>= </a:t>
            </a:r>
            <a:r>
              <a:rPr lang="ru-RU" dirty="0" smtClean="0">
                <a:latin typeface="+mj-lt"/>
                <a:sym typeface="Symbol"/>
              </a:rPr>
              <a:t>(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, </a:t>
            </a:r>
            <a:r>
              <a:rPr lang="en-US" dirty="0" smtClean="0">
                <a:latin typeface="+mj-lt"/>
                <a:sym typeface="Symbol"/>
              </a:rPr>
              <a:t>y</a:t>
            </a:r>
            <a:r>
              <a:rPr lang="ru-RU" dirty="0" smtClean="0">
                <a:latin typeface="+mj-lt"/>
                <a:sym typeface="Symbol"/>
              </a:rPr>
              <a:t>) 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 = 2у.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063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1. Укажите, каким свойством обладает данное отношение (</a:t>
            </a:r>
            <a:r>
              <a:rPr lang="ru-RU" dirty="0" err="1" smtClean="0">
                <a:latin typeface="+mj-lt"/>
              </a:rPr>
              <a:t>рефлексивности</a:t>
            </a:r>
            <a:r>
              <a:rPr lang="ru-RU" dirty="0" smtClean="0">
                <a:latin typeface="+mj-lt"/>
              </a:rPr>
              <a:t>, симметричности, транзитивности) на множестве натуральных чисел, если 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	</a:t>
            </a:r>
            <a:r>
              <a:rPr lang="en-US" dirty="0" smtClean="0">
                <a:latin typeface="+mj-lt"/>
              </a:rPr>
              <a:t>R</a:t>
            </a:r>
            <a:r>
              <a:rPr lang="ru-RU" dirty="0" smtClean="0">
                <a:latin typeface="+mj-lt"/>
              </a:rPr>
              <a:t>= </a:t>
            </a:r>
            <a:r>
              <a:rPr lang="ru-RU" dirty="0" smtClean="0">
                <a:latin typeface="+mj-lt"/>
                <a:sym typeface="Symbol"/>
              </a:rPr>
              <a:t>(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, </a:t>
            </a:r>
            <a:r>
              <a:rPr lang="en-US" dirty="0" smtClean="0">
                <a:latin typeface="+mj-lt"/>
                <a:sym typeface="Symbol"/>
              </a:rPr>
              <a:t>y</a:t>
            </a:r>
            <a:r>
              <a:rPr lang="ru-RU" dirty="0" smtClean="0">
                <a:latin typeface="+mj-lt"/>
                <a:sym typeface="Symbol"/>
              </a:rPr>
              <a:t>) </a:t>
            </a:r>
            <a:r>
              <a:rPr lang="ru-RU" dirty="0" err="1" smtClean="0">
                <a:latin typeface="+mj-lt"/>
                <a:sym typeface="Symbol"/>
              </a:rPr>
              <a:t>х</a:t>
            </a:r>
            <a:r>
              <a:rPr lang="ru-RU" dirty="0" smtClean="0">
                <a:latin typeface="+mj-lt"/>
                <a:sym typeface="Symbol"/>
              </a:rPr>
              <a:t> и у имеют общий делитель, отличный от 1.</a:t>
            </a:r>
          </a:p>
          <a:p>
            <a:pPr>
              <a:buNone/>
            </a:pPr>
            <a:r>
              <a:rPr lang="ru-RU" dirty="0" smtClean="0">
                <a:latin typeface="+mj-lt"/>
                <a:sym typeface="Symbol"/>
              </a:rPr>
              <a:t>2. Каждый десятый математик – шахматист, а каждый пятый шахматист – математик. Кого больше – математиков или шахматистов? Во сколько раз?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480328" cy="497207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+mj-lt"/>
              </a:rPr>
              <a:t>Отношение – это одна из форм всеобщей взаимосвязи всех предметов, явлений, процессов в природе, обществе и мышлении. Спектр отношений на множествах </a:t>
            </a:r>
            <a:r>
              <a:rPr lang="ru-RU" dirty="0" err="1" smtClean="0">
                <a:latin typeface="+mj-lt"/>
              </a:rPr>
              <a:t>многоаспектен</a:t>
            </a:r>
            <a:r>
              <a:rPr lang="ru-RU" dirty="0" smtClean="0">
                <a:latin typeface="+mj-lt"/>
              </a:rPr>
              <a:t>, начиная с определения понятия множества, аксиоматики и заканчивая разбором парадоксов. Различных отношений на множестве бесконечно. Но, когда говорят об бинарных отношениях, то подразумевают отношения между двумя величинами, объектами, высказываниями.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86874" cy="52578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+mj-lt"/>
              </a:rPr>
              <a:t>Бинарные отношения уже встречались в школьном курсе математики. Примерами таких отношений являются отношения неравенства, равенства, подобия, параллельности, делимости и пр. Бинарное отношение каждым двум объектам сопоставляет логическое значение "да", если объекты находятся в этом отношении, и "нет" в ином случае. Другими словами, множество пар объектов разбивается на два подмножества, пары первого подмножества находятся в данном отношении, а второго - не находятся. Это свойство можно положить в основу определения бинарного отношения.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+mj-lt"/>
              </a:rPr>
              <a:t>	Пусть задано множество М. Рассмотрим декартово произведение этого множества на себя М </a:t>
            </a:r>
            <a:r>
              <a:rPr lang="ru-RU" sz="3200" dirty="0" err="1" smtClean="0">
                <a:latin typeface="+mj-lt"/>
              </a:rPr>
              <a:t>х</a:t>
            </a:r>
            <a:r>
              <a:rPr lang="ru-RU" sz="3200" dirty="0" smtClean="0">
                <a:latin typeface="+mj-lt"/>
              </a:rPr>
              <a:t> 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+mj-lt"/>
              </a:rPr>
              <a:t>	Пусть задано множество М. Рассмотрим декартово произведение этого множества на себя М </a:t>
            </a:r>
            <a:r>
              <a:rPr lang="ru-RU" sz="3200" dirty="0" err="1" smtClean="0">
                <a:latin typeface="+mj-lt"/>
              </a:rPr>
              <a:t>х</a:t>
            </a:r>
            <a:r>
              <a:rPr lang="ru-RU" sz="3200" dirty="0" smtClean="0">
                <a:latin typeface="+mj-lt"/>
              </a:rPr>
              <a:t> М. </a:t>
            </a:r>
          </a:p>
          <a:p>
            <a:r>
              <a:rPr lang="ru-RU" sz="3200" i="1" dirty="0" smtClean="0">
                <a:latin typeface="+mj-lt"/>
              </a:rPr>
              <a:t>Подмножество R множества М </a:t>
            </a:r>
            <a:r>
              <a:rPr lang="ru-RU" sz="3200" dirty="0" err="1" smtClean="0">
                <a:latin typeface="+mj-lt"/>
              </a:rPr>
              <a:t>х</a:t>
            </a:r>
            <a:r>
              <a:rPr lang="ru-RU" sz="3200" dirty="0" smtClean="0">
                <a:latin typeface="+mj-lt"/>
              </a:rPr>
              <a:t> </a:t>
            </a:r>
            <a:r>
              <a:rPr lang="ru-RU" sz="3200" i="1" dirty="0" smtClean="0">
                <a:latin typeface="+mj-lt"/>
              </a:rPr>
              <a:t>М называется бинарным отношением R на множестве М. Если пара (</a:t>
            </a:r>
            <a:r>
              <a:rPr lang="ru-RU" sz="3200" i="1" dirty="0" err="1" smtClean="0">
                <a:latin typeface="+mj-lt"/>
              </a:rPr>
              <a:t>х;у</a:t>
            </a:r>
            <a:r>
              <a:rPr lang="ru-RU" sz="3200" i="1" dirty="0" smtClean="0">
                <a:latin typeface="+mj-lt"/>
              </a:rPr>
              <a:t>) принадлежит множеству R, говорят, что элемент </a:t>
            </a:r>
            <a:r>
              <a:rPr lang="ru-RU" sz="3200" i="1" dirty="0" err="1" smtClean="0">
                <a:latin typeface="+mj-lt"/>
              </a:rPr>
              <a:t>х</a:t>
            </a:r>
            <a:r>
              <a:rPr lang="ru-RU" sz="3200" i="1" dirty="0" smtClean="0">
                <a:latin typeface="+mj-lt"/>
              </a:rPr>
              <a:t> находится в отношении R с элементом у, и записывают </a:t>
            </a:r>
            <a:r>
              <a:rPr lang="ru-RU" sz="3200" i="1" dirty="0" err="1" smtClean="0">
                <a:latin typeface="+mj-lt"/>
              </a:rPr>
              <a:t>xRy</a:t>
            </a:r>
            <a:r>
              <a:rPr lang="ru-RU" sz="3200" i="1" dirty="0" smtClean="0">
                <a:latin typeface="+mj-lt"/>
              </a:rPr>
              <a:t>.</a:t>
            </a:r>
            <a:endParaRPr lang="ru-RU" sz="3200" dirty="0" smtClean="0">
              <a:latin typeface="+mj-lt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r>
              <a:rPr lang="en-US" dirty="0" smtClean="0"/>
              <a:t> 1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ru-RU" sz="2400" i="1" dirty="0" smtClean="0"/>
              <a:t>Введем отношение сравнимости R:  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сравнимо с у по модулю т тогда и только тогда, когда 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и у имеют одинаковые остатки от деления на т. То есть 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= у </a:t>
            </a:r>
            <a:r>
              <a:rPr lang="ru-RU" sz="2400" dirty="0" smtClean="0"/>
              <a:t>(</a:t>
            </a:r>
            <a:r>
              <a:rPr lang="ru-RU" sz="2400" dirty="0" err="1" smtClean="0"/>
              <a:t>mod</a:t>
            </a:r>
            <a:r>
              <a:rPr lang="ru-RU" sz="2400" dirty="0" smtClean="0"/>
              <a:t> </a:t>
            </a:r>
            <a:r>
              <a:rPr lang="ru-RU" sz="2400" i="1" dirty="0" err="1" smtClean="0"/>
              <a:t>m</a:t>
            </a:r>
            <a:r>
              <a:rPr lang="ru-RU" sz="2400" i="1" dirty="0" smtClean="0"/>
              <a:t>).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r>
              <a:rPr lang="en-US" dirty="0" smtClean="0"/>
              <a:t> 1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ru-RU" sz="2400" i="1" dirty="0" smtClean="0"/>
              <a:t>Введем отношение сравнимости R:  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сравнимо с у по модулю т тогда и только тогда, когда 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и у имеют одинаковые остатки от деления на т. То есть 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= у </a:t>
            </a:r>
            <a:r>
              <a:rPr lang="ru-RU" sz="2400" dirty="0" smtClean="0"/>
              <a:t>(</a:t>
            </a:r>
            <a:r>
              <a:rPr lang="ru-RU" sz="2400" dirty="0" err="1" smtClean="0"/>
              <a:t>mod</a:t>
            </a:r>
            <a:r>
              <a:rPr lang="ru-RU" sz="2400" dirty="0" smtClean="0"/>
              <a:t> </a:t>
            </a:r>
            <a:r>
              <a:rPr lang="ru-RU" sz="2400" i="1" dirty="0" err="1" smtClean="0"/>
              <a:t>m</a:t>
            </a:r>
            <a:r>
              <a:rPr lang="ru-RU" sz="2400" i="1" dirty="0" smtClean="0"/>
              <a:t>).</a:t>
            </a:r>
            <a:endParaRPr lang="ru-RU" sz="2400" dirty="0" smtClean="0"/>
          </a:p>
          <a:p>
            <a:r>
              <a:rPr lang="ru-RU" sz="2400" dirty="0" smtClean="0">
                <a:latin typeface="+mj-lt"/>
              </a:rPr>
              <a:t>Рассмотрим введенное отношение R для случая </a:t>
            </a:r>
            <a:r>
              <a:rPr lang="ru-RU" sz="2400" i="1" dirty="0" smtClean="0">
                <a:latin typeface="+mj-lt"/>
              </a:rPr>
              <a:t>т</a:t>
            </a:r>
            <a:r>
              <a:rPr lang="ru-RU" sz="2400" dirty="0" smtClean="0">
                <a:latin typeface="+mj-lt"/>
              </a:rPr>
              <a:t> = 3 на множестве М = {1; 2; 3; 4; 5; б}</a:t>
            </a:r>
            <a:r>
              <a:rPr lang="ru-RU" sz="2400" baseline="-25000" dirty="0" smtClean="0">
                <a:latin typeface="+mj-lt"/>
              </a:rPr>
              <a:t>;</a:t>
            </a:r>
            <a:r>
              <a:rPr lang="ru-RU" sz="2400" dirty="0" smtClean="0">
                <a:latin typeface="+mj-lt"/>
              </a:rPr>
              <a:t> тогда  М </a:t>
            </a:r>
            <a:r>
              <a:rPr lang="ru-RU" sz="2400" dirty="0" err="1" smtClean="0">
                <a:latin typeface="+mj-lt"/>
              </a:rPr>
              <a:t>х</a:t>
            </a:r>
            <a:r>
              <a:rPr lang="ru-RU" sz="2400" dirty="0" smtClean="0">
                <a:latin typeface="+mj-lt"/>
              </a:rPr>
              <a:t> 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r>
              <a:rPr lang="en-US" dirty="0" smtClean="0"/>
              <a:t> 1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ru-RU" sz="2400" i="1" dirty="0" smtClean="0"/>
              <a:t>Введем отношение сравнимости R:  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сравнимо с у по модулю т тогда и только тогда, когда 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и у имеют одинаковые остатки от деления на т. То есть 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= у </a:t>
            </a:r>
            <a:r>
              <a:rPr lang="ru-RU" sz="2400" dirty="0" smtClean="0"/>
              <a:t>(</a:t>
            </a:r>
            <a:r>
              <a:rPr lang="ru-RU" sz="2400" dirty="0" err="1" smtClean="0"/>
              <a:t>mod</a:t>
            </a:r>
            <a:r>
              <a:rPr lang="ru-RU" sz="2400" dirty="0" smtClean="0"/>
              <a:t> </a:t>
            </a:r>
            <a:r>
              <a:rPr lang="ru-RU" sz="2400" i="1" dirty="0" err="1" smtClean="0"/>
              <a:t>m</a:t>
            </a:r>
            <a:r>
              <a:rPr lang="ru-RU" sz="2400" i="1" dirty="0" smtClean="0"/>
              <a:t>).</a:t>
            </a:r>
            <a:endParaRPr lang="ru-RU" sz="2400" dirty="0" smtClean="0"/>
          </a:p>
          <a:p>
            <a:r>
              <a:rPr lang="ru-RU" sz="2400" dirty="0" smtClean="0">
                <a:latin typeface="+mj-lt"/>
              </a:rPr>
              <a:t>Рассмотрим введенное отношение R для случая </a:t>
            </a:r>
            <a:r>
              <a:rPr lang="ru-RU" sz="2400" i="1" dirty="0" smtClean="0">
                <a:latin typeface="+mj-lt"/>
              </a:rPr>
              <a:t>т</a:t>
            </a:r>
            <a:r>
              <a:rPr lang="ru-RU" sz="2400" dirty="0" smtClean="0">
                <a:latin typeface="+mj-lt"/>
              </a:rPr>
              <a:t> = 3 на множестве М = {1; 2; 3; 4; 5; б}</a:t>
            </a:r>
            <a:r>
              <a:rPr lang="ru-RU" sz="2400" baseline="-25000" dirty="0" smtClean="0">
                <a:latin typeface="+mj-lt"/>
              </a:rPr>
              <a:t>;</a:t>
            </a:r>
            <a:r>
              <a:rPr lang="ru-RU" sz="2400" dirty="0" smtClean="0">
                <a:latin typeface="+mj-lt"/>
              </a:rPr>
              <a:t> тогда  М </a:t>
            </a:r>
            <a:r>
              <a:rPr lang="ru-RU" sz="2400" dirty="0" err="1" smtClean="0">
                <a:latin typeface="+mj-lt"/>
              </a:rPr>
              <a:t>х</a:t>
            </a:r>
            <a:r>
              <a:rPr lang="ru-RU" sz="2400" dirty="0" smtClean="0">
                <a:latin typeface="+mj-lt"/>
              </a:rPr>
              <a:t> М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00" y="3786190"/>
          <a:ext cx="5328001" cy="2844002"/>
        </p:xfrm>
        <a:graphic>
          <a:graphicData uri="http://schemas.openxmlformats.org/drawingml/2006/table">
            <a:tbl>
              <a:tblPr/>
              <a:tblGrid>
                <a:gridCol w="857256"/>
                <a:gridCol w="928694"/>
                <a:gridCol w="857256"/>
                <a:gridCol w="928694"/>
                <a:gridCol w="928694"/>
                <a:gridCol w="827407"/>
              </a:tblGrid>
              <a:tr h="525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(1;1)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(1;3)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(1:4)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1;5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(1;6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(2;1)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(2;3)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(2; 4)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(2; 6);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(3;1)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(3;3)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(3;4)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(3;6);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(4;1)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(4;3)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(4; 4)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(4; 6);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(5;1)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(5;3)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(5; 4)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(5; 6);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(б;1)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(6;3)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(6; 4)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43B4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(6; 6)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55" marR="20955" marT="20955" marB="209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732240" y="3789040"/>
            <a:ext cx="2143140" cy="278608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20272" y="3933056"/>
            <a:ext cx="1584176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ysClr val="windowText" lastClr="000000"/>
                  </a:solidFill>
                </a:ln>
              </a:rPr>
              <a:t>Получим:</a:t>
            </a:r>
            <a:endParaRPr lang="ru-RU" dirty="0">
              <a:ln>
                <a:solidFill>
                  <a:sysClr val="windowText" lastClr="00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228</TotalTime>
  <Words>1203</Words>
  <Application>Microsoft Office PowerPoint</Application>
  <PresentationFormat>Экран (4:3)</PresentationFormat>
  <Paragraphs>146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Обычная</vt:lpstr>
      <vt:lpstr>Бинарные отношения</vt:lpstr>
      <vt:lpstr>Цель занятия</vt:lpstr>
      <vt:lpstr>Слайд 3</vt:lpstr>
      <vt:lpstr>Слайд 4</vt:lpstr>
      <vt:lpstr>Определение </vt:lpstr>
      <vt:lpstr>Определение </vt:lpstr>
      <vt:lpstr>Пример 1.</vt:lpstr>
      <vt:lpstr>Пример 1.</vt:lpstr>
      <vt:lpstr>Пример 1.</vt:lpstr>
      <vt:lpstr>Пример 2.</vt:lpstr>
      <vt:lpstr>Пример 3.</vt:lpstr>
      <vt:lpstr>Слайд 12</vt:lpstr>
      <vt:lpstr>Рефлексивность </vt:lpstr>
      <vt:lpstr>Рефлексивность </vt:lpstr>
      <vt:lpstr>Рефлексивность</vt:lpstr>
      <vt:lpstr>Рефлексивность</vt:lpstr>
      <vt:lpstr>Симметричность </vt:lpstr>
      <vt:lpstr>Симметричность </vt:lpstr>
      <vt:lpstr>Симметричность</vt:lpstr>
      <vt:lpstr>Симметричность</vt:lpstr>
      <vt:lpstr>Симметричность</vt:lpstr>
      <vt:lpstr>Транзитивность </vt:lpstr>
      <vt:lpstr>Транзитивность </vt:lpstr>
      <vt:lpstr> Ответьте на вопросы: </vt:lpstr>
      <vt:lpstr>Бинарные отношения</vt:lpstr>
      <vt:lpstr>Контрольные вопросы:</vt:lpstr>
      <vt:lpstr>Упражнения </vt:lpstr>
      <vt:lpstr>Упражнения</vt:lpstr>
      <vt:lpstr>Домашнее задание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Бинарные отношения</dc:title>
  <cp:lastModifiedBy>user</cp:lastModifiedBy>
  <cp:revision>24</cp:revision>
  <dcterms:modified xsi:type="dcterms:W3CDTF">2014-04-07T05:38:48Z</dcterms:modified>
</cp:coreProperties>
</file>