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4" r:id="rId12"/>
    <p:sldId id="265" r:id="rId13"/>
    <p:sldId id="266" r:id="rId14"/>
    <p:sldId id="268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2C8E295-2231-4A0F-9985-1AE0CB0DA18A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18044F-6311-42FB-98E6-7B499E0EF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gberry.ru/sites/default/files/content/files/%D0%A3%D0%B2%D0%B5%D0%B4%D0%BE%D0%BC%D0%BB%D0%B5%D0%BD%D0%B8%D0%B5%20%D0%BE%20%D0%BB%D0%B8%D0%BA%D0%B2%D0%B8%D0%B4%D0%B0%D1%86%D0%B8%D0%B8%20%D0%9E%D0%9E%D0%9E%20%D0%BF%D0%BE%20%D1%84%D0%BE%D1%80%D0%BC%D0%B5%20%D0%A015001.PDF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5143512"/>
            <a:ext cx="4857784" cy="1571636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300a7c04cba17235c610c247f998997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86050" y="214290"/>
            <a:ext cx="6143668" cy="46434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7.2.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9632" y="0"/>
            <a:ext cx="5484735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142852"/>
            <a:ext cx="6529390" cy="142876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Ликвидация через банкротство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46" y="857232"/>
            <a:ext cx="6386514" cy="5643602"/>
          </a:xfrm>
        </p:spPr>
        <p:txBody>
          <a:bodyPr/>
          <a:lstStyle/>
          <a:p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Прекращения деятельности компании через банкротство - вариант, требующий безукоризненного выполнения. Ошибки могут привести к возбуждению уголовного дела по подозрению, что вы не хотите нести ответственность по выплате задолженностей. Профессиональное выполнение процедуры исключает какие-либо ошибки и упущения. Все ее этапы отвечают требованию закона. Суть ликвидации через банкротство заключается в том, что пассивы остаются в компании, которая ликвидируется, а активы переходят в другую. Необходимость в банкротстве возникает после получения подтверждения, что имеющихся средств недостаточно для того, чтобы погасить долг.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-142900"/>
            <a:ext cx="6172200" cy="11429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Ликвидация ООО с долгами 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57422" y="714356"/>
            <a:ext cx="6100778" cy="5857916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Экономические проблемы, включая долги, - одна из самых распространенных причин ликвидации. Даже при стабильной финансовой ситуации, но в отсутствие ощутимой прибыли, это вполне приемлемый вариант, позволяющий избавиться от компании. Делается это просто: оплачиваются все задолженности, после чего юридическое лицо выписывается из государственного реестра. Ситуация осложняется, если средств для выплаты долгов недостаточно. В этом случае, чтобы компенсировать задолженность, потребуется распродажа имущества компании.</a:t>
            </a:r>
          </a:p>
          <a:p>
            <a:r>
              <a:rPr lang="ru-RU" sz="19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законодательству РФ, средства выплачиваются в определенной очередности: возмещается ущерб вследствие нанесения вреда здоровью и жизни человека; </a:t>
            </a:r>
          </a:p>
          <a:p>
            <a:r>
              <a:rPr lang="ru-RU" sz="19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решаются вопросы, имеющие отношение к задолженностям по зарплате и оплате труда работников, сотрудничающих с компанией на договорной основе; </a:t>
            </a:r>
          </a:p>
          <a:p>
            <a:r>
              <a:rPr lang="ru-RU" sz="19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решаются вопросы с кредитными организациями;</a:t>
            </a:r>
          </a:p>
          <a:p>
            <a:r>
              <a:rPr lang="ru-RU" sz="19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вносятся средства во все бюджетные и внебюджетные фонды. При таком способе ликвидации, заявление составляется заранее, так как заинтересованные лица могут предъявить претензии, в том числе и финансовые.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32" y="0"/>
            <a:ext cx="6172200" cy="1428736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Кто занимается ликвидацией?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1736" y="571480"/>
            <a:ext cx="5886464" cy="4786346"/>
          </a:xfrm>
        </p:spPr>
        <p:txBody>
          <a:bodyPr>
            <a:normAutofit fontScale="70000" lnSpcReduction="20000"/>
          </a:bodyPr>
          <a:lstStyle/>
          <a:p>
            <a:r>
              <a:rPr lang="ru-RU" sz="2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Ликвидация может выполняться без участия посторонних лиц, то есть самостоятельно. Такого рода деятельность закон не запрещает. Но лучше, если ликвидацией займутся профессионалы. Можно нанять грамотного юриста или обратиться в агентство, занимающееся этими вопросами. В каждом из вариантов есть свои нюансы:</a:t>
            </a:r>
          </a:p>
          <a:p>
            <a:r>
              <a:rPr lang="ru-RU" sz="2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Ликвидация, осуществляемая самостоятельно, позволит вам сэкономить, так как оплачивать придется лишь государственную пошлину. Идеальный вариант, если у вас юридическое образование, если его нет, справиться с этим будет сложнее. Допущенные ошибки могут обернуться дополнительными затратами и даже судом. Ликвидация с привлечением юриста требует от вас правильного выбора. Обращайтесь к проверенным, зарекомендовавшим себя, профессионалам своего дела. По возможности проверьте компетентность юриста, не экономьте, так как хорошая работа стоит недешево. Услуги агентства - беспроигрышный вариант, так как в подобных компаниях работают юристы, специализирующие в разных областях. Работа будет выполнена грамотно и профессионально. В серьезных организациях, как правило, имеется </a:t>
            </a:r>
            <a:r>
              <a:rPr lang="ru-RU" sz="21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портфолио</a:t>
            </a:r>
            <a:r>
              <a:rPr lang="ru-RU" sz="2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отзывами лиц, пользовавшимися услугами агентства. С финансовой точки зрения этот вариант обойдется дешевле, чем обращение к частнику.</a:t>
            </a: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likvidaciya_putem_prisoedineniy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9124" y="4841474"/>
            <a:ext cx="4429156" cy="20165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285728"/>
            <a:ext cx="6172200" cy="1857388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Каким образом создается ликвидационная комиссия и какие задачи она выполняет?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1428736"/>
            <a:ext cx="6072230" cy="5143536"/>
          </a:xfrm>
        </p:spPr>
        <p:txBody>
          <a:bodyPr>
            <a:normAutofit fontScale="92500"/>
          </a:bodyPr>
          <a:lstStyle/>
          <a:p>
            <a:r>
              <a:rPr lang="ru-RU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состав комиссии по ликвидации компании входит ее руководство, представители от трудового коллектива и учредители. Информацию о ликвидации в печатные издания желательно разместить заранее. Чтобы заинтересованные лица смогли предъявить претензии, это делается не позже, чем за два месяца. По закону оповещение осуществляется двумя способами. Первый способ - сообщение через СМИ. В нем отражается сам факт ликвидации, сроки и форма для подачи претензий. Второй способ предполагает письменное оповещение кредиторов. Требования кредиторов, сотрудников и информация о задолженностях фиксируются. Они являются основанием для выплат, в соответствии с очередностью, предусмотренной законодательством. Ваша компания должна быть проверена налоговой организацией. Тщательная проверка может занять несколько месяцев, а в некоторых случаях и несколько лет. По ее завершению составляется ликвидационный баланс, затем - окончательный бухгалтерский баланс. После этого производятся выплаты.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72613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Сверка расчетов и сдача отчетности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ликвидируемая организация причиняла вред жизни или здоровью своим сотрудникам (несет за это ответственность) – необходимо внести на счет ФСС капитализированные платежи. Срок - по согласованию с ФСС (п.2 ст. 23 Федерального закона от 24.07.1998 № 125-ФЗ, постановление Правительства РФ от 17.11.2000 № 863).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6887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Сверка расчетов</a:t>
            </a:r>
            <a:b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Обязательную сверку проводят по всем видам расчетов, налогов и сборов (п.3 Регламента работы с налогоплательщиками, плательщиками сборов, страховых взносов и налоговыми агентами, утв. Приказом ФНС России от 09.09.2005 № САЭ-3-01/444@). Срок - до составления промежуточного ликвидационного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7644676" cy="571501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Сдача отчетности 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Расчет по страховым взносам в ФНС за период с начала текущего расчетного периода до даты представления расчета включительно (на титульном листе в поле "Код форм реорганизации (ликвидации) организации" указывают "0"). Срок - до составления промежуточного ликвидационного баланса. За несвоевременность, некорректное содержание и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несдачу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штраф грозит штраф на ответственное лицо до 300-500 руб. (п. 4 ст. 15.33, ст. 15.33.2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КоАП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РФ). Предусмотрены и штрафы по статье 119 НК РФ. 2. Расчет 4-ФСС (на титульном листе в поле "Прекращение деятельности» ставят букву "Л"). Срок - до дня подачи формы Р16001. Ликвидируемой организации необходимо от дня подачи 4-ФСС в течение 15 календарных дней заплатить, или ей будут возвращены страховые взносы (п. 15 ст. 22.1 Федерального закона от 24.07.1998 № 125-ФЗ), то есть расчетный счет в течение этого времени должен быть еще действующим. За нарушение сроков, некорректное содержание и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несдачу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отчетности грозит штраф в сумме 300-500 рублей. (п. 2-3 ст. 15.33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КоАП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480" y="0"/>
            <a:ext cx="6172200" cy="714356"/>
          </a:xfrm>
        </p:spPr>
        <p:txBody>
          <a:bodyPr/>
          <a:lstStyle/>
          <a:p>
            <a:r>
              <a:rPr lang="ru-RU" i="1" dirty="0" smtClean="0">
                <a:solidFill>
                  <a:schemeClr val="tx1"/>
                </a:solidFill>
              </a:rPr>
              <a:t>Список литературы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785794"/>
            <a:ext cx="6429420" cy="5786478"/>
          </a:xfrm>
        </p:spPr>
        <p:txBody>
          <a:bodyPr>
            <a:normAutofit fontScale="92500" lnSpcReduction="10000"/>
          </a:bodyPr>
          <a:lstStyle/>
          <a:p>
            <a:r>
              <a:rPr lang="ru-RU" b="0" i="1" dirty="0" smtClean="0">
                <a:solidFill>
                  <a:schemeClr val="tx1"/>
                </a:solidFill>
              </a:rPr>
              <a:t>1 </a:t>
            </a:r>
            <a:r>
              <a:rPr lang="ru-RU" b="0" i="1" dirty="0" err="1" smtClean="0">
                <a:solidFill>
                  <a:schemeClr val="tx1"/>
                </a:solidFill>
              </a:rPr>
              <a:t>Баренбойм</a:t>
            </a:r>
            <a:r>
              <a:rPr lang="ru-RU" b="0" i="1" dirty="0" smtClean="0">
                <a:solidFill>
                  <a:schemeClr val="tx1"/>
                </a:solidFill>
              </a:rPr>
              <a:t> П. Д. Правовые основы банкротства: Учеб. пособие. - М. : Белые. </a:t>
            </a:r>
            <a:r>
              <a:rPr lang="ru-RU" b="0" i="1" dirty="0" err="1" smtClean="0">
                <a:solidFill>
                  <a:schemeClr val="tx1"/>
                </a:solidFill>
              </a:rPr>
              <a:t>альвы</a:t>
            </a:r>
            <a:r>
              <a:rPr lang="ru-RU" b="0" i="1" dirty="0" smtClean="0">
                <a:solidFill>
                  <a:schemeClr val="tx1"/>
                </a:solidFill>
              </a:rPr>
              <a:t>, 2000. С. 197</a:t>
            </a:r>
          </a:p>
          <a:p>
            <a:r>
              <a:rPr lang="ru-RU" b="0" i="1" dirty="0" smtClean="0">
                <a:solidFill>
                  <a:schemeClr val="tx1"/>
                </a:solidFill>
              </a:rPr>
              <a:t>2 Беляева О. А. Предпринимательское право: Учебное пособие / Под ред. </a:t>
            </a:r>
            <a:r>
              <a:rPr lang="ru-RU" b="0" i="1" dirty="0" err="1" smtClean="0">
                <a:solidFill>
                  <a:schemeClr val="tx1"/>
                </a:solidFill>
              </a:rPr>
              <a:t>Ляндреса</a:t>
            </a:r>
            <a:r>
              <a:rPr lang="ru-RU" b="0" i="1" dirty="0" smtClean="0">
                <a:solidFill>
                  <a:schemeClr val="tx1"/>
                </a:solidFill>
              </a:rPr>
              <a:t> В. Б. - М., Юридическая фирма «КОНТРАКТ»: «ИНФРА-М», 2006. - С. 271</a:t>
            </a:r>
          </a:p>
          <a:p>
            <a:r>
              <a:rPr lang="ru-RU" b="0" i="1" dirty="0" smtClean="0">
                <a:solidFill>
                  <a:schemeClr val="tx1"/>
                </a:solidFill>
              </a:rPr>
              <a:t>3 Гражданское право. Часть первая: Учебник / Под ред. А. П. Сергеева, Ю. К. Толстого - М. : ТК </a:t>
            </a:r>
            <a:r>
              <a:rPr lang="ru-RU" b="0" i="1" dirty="0" err="1" smtClean="0">
                <a:solidFill>
                  <a:schemeClr val="tx1"/>
                </a:solidFill>
              </a:rPr>
              <a:t>Велби</a:t>
            </a:r>
            <a:r>
              <a:rPr lang="ru-RU" b="0" i="1" dirty="0" smtClean="0">
                <a:solidFill>
                  <a:schemeClr val="tx1"/>
                </a:solidFill>
              </a:rPr>
              <a:t>, Издательство Проспект, 2005., - С. 776</a:t>
            </a:r>
          </a:p>
          <a:p>
            <a:r>
              <a:rPr lang="ru-RU" b="0" i="1" dirty="0" smtClean="0">
                <a:solidFill>
                  <a:schemeClr val="tx1"/>
                </a:solidFill>
              </a:rPr>
              <a:t>4 </a:t>
            </a:r>
            <a:r>
              <a:rPr lang="ru-RU" b="0" i="1" dirty="0" err="1" smtClean="0">
                <a:solidFill>
                  <a:schemeClr val="tx1"/>
                </a:solidFill>
              </a:rPr>
              <a:t>Грудцына</a:t>
            </a:r>
            <a:r>
              <a:rPr lang="ru-RU" b="0" i="1" dirty="0" smtClean="0">
                <a:solidFill>
                  <a:schemeClr val="tx1"/>
                </a:solidFill>
              </a:rPr>
              <a:t> Л. Ю., </a:t>
            </a:r>
            <a:r>
              <a:rPr lang="ru-RU" b="0" i="1" dirty="0" err="1" smtClean="0">
                <a:solidFill>
                  <a:schemeClr val="tx1"/>
                </a:solidFill>
              </a:rPr>
              <a:t>Спектор</a:t>
            </a:r>
            <a:r>
              <a:rPr lang="ru-RU" b="0" i="1" dirty="0" smtClean="0">
                <a:solidFill>
                  <a:schemeClr val="tx1"/>
                </a:solidFill>
              </a:rPr>
              <a:t> А. А. Гражданское право России: Учебник для вузов. - М. : ЗАО </a:t>
            </a:r>
            <a:r>
              <a:rPr lang="ru-RU" b="0" i="1" dirty="0" err="1" smtClean="0">
                <a:solidFill>
                  <a:schemeClr val="tx1"/>
                </a:solidFill>
              </a:rPr>
              <a:t>Юстицин</a:t>
            </a:r>
            <a:r>
              <a:rPr lang="ru-RU" b="0" i="1" dirty="0" smtClean="0">
                <a:solidFill>
                  <a:schemeClr val="tx1"/>
                </a:solidFill>
              </a:rPr>
              <a:t> - форм, 2008. - С. 560</a:t>
            </a:r>
          </a:p>
          <a:p>
            <a:r>
              <a:rPr lang="ru-RU" b="0" i="1" dirty="0" smtClean="0">
                <a:solidFill>
                  <a:schemeClr val="tx1"/>
                </a:solidFill>
              </a:rPr>
              <a:t>5 Ершова, И. В. Предпринимательское право: учебник/ Инна Владимировна Ершова. - Изд. 4-е, </a:t>
            </a:r>
            <a:r>
              <a:rPr lang="ru-RU" b="0" i="1" dirty="0" err="1" smtClean="0">
                <a:solidFill>
                  <a:schemeClr val="tx1"/>
                </a:solidFill>
              </a:rPr>
              <a:t>перераб</a:t>
            </a:r>
            <a:r>
              <a:rPr lang="ru-RU" b="0" i="1" dirty="0" smtClean="0">
                <a:solidFill>
                  <a:schemeClr val="tx1"/>
                </a:solidFill>
              </a:rPr>
              <a:t>. и доп. - М. : ИД «Юриспруденция», 2006. - С. 560</a:t>
            </a:r>
          </a:p>
          <a:p>
            <a:r>
              <a:rPr lang="ru-RU" b="0" i="1" dirty="0" smtClean="0">
                <a:solidFill>
                  <a:schemeClr val="tx1"/>
                </a:solidFill>
              </a:rPr>
              <a:t>6 </a:t>
            </a:r>
            <a:r>
              <a:rPr lang="ru-RU" b="0" i="1" dirty="0" err="1" smtClean="0">
                <a:solidFill>
                  <a:schemeClr val="tx1"/>
                </a:solidFill>
              </a:rPr>
              <a:t>Жилинский</a:t>
            </a:r>
            <a:r>
              <a:rPr lang="ru-RU" b="0" i="1" dirty="0" smtClean="0">
                <a:solidFill>
                  <a:schemeClr val="tx1"/>
                </a:solidFill>
              </a:rPr>
              <a:t> С. Э. Предпринимательское право (правовая основа предпринимательской деятельности) : Учебник для вузов. - 3-е изд., </a:t>
            </a:r>
            <a:r>
              <a:rPr lang="ru-RU" b="0" i="1" dirty="0" err="1" smtClean="0">
                <a:solidFill>
                  <a:schemeClr val="tx1"/>
                </a:solidFill>
              </a:rPr>
              <a:t>изм</a:t>
            </a:r>
            <a:r>
              <a:rPr lang="ru-RU" b="0" i="1" dirty="0" smtClean="0">
                <a:solidFill>
                  <a:schemeClr val="tx1"/>
                </a:solidFill>
              </a:rPr>
              <a:t>. и доп. - М. : Издательство НОРМА (Издательская группа НОРМА-ИНФРА - М), 2001. - С. 672.</a:t>
            </a:r>
          </a:p>
          <a:p>
            <a:r>
              <a:rPr lang="ru-RU" b="0" i="1" dirty="0" smtClean="0">
                <a:solidFill>
                  <a:schemeClr val="tx1"/>
                </a:solidFill>
              </a:rPr>
              <a:t>7 </a:t>
            </a:r>
            <a:r>
              <a:rPr lang="ru-RU" b="0" i="1" dirty="0" err="1" smtClean="0">
                <a:solidFill>
                  <a:schemeClr val="tx1"/>
                </a:solidFill>
              </a:rPr>
              <a:t>Зенин</a:t>
            </a:r>
            <a:r>
              <a:rPr lang="ru-RU" b="0" i="1" dirty="0" smtClean="0">
                <a:solidFill>
                  <a:schemeClr val="tx1"/>
                </a:solidFill>
              </a:rPr>
              <a:t> И. А. Гражданское право Российской Федерации: Учебное пособие / Московский международный институт эконометрики, информатики, финансов и права. - М., 2003. - С. 421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32" y="142852"/>
            <a:ext cx="6172200" cy="57150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Содержание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642918"/>
            <a:ext cx="6858048" cy="5857916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такое ликвидация?</a:t>
            </a:r>
          </a:p>
          <a:p>
            <a:pPr marL="342900" indent="-342900"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Принятие решения о ликвидации и назначении ликвидационной комиссии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Уведомление о факте ликвидации налоговой инспекции и фондов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Подача в налоговую инспекцию пакета документов для ликвидации ООО</a:t>
            </a:r>
          </a:p>
          <a:p>
            <a:pPr marL="342900" indent="-342900"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Получение документов о государственной регистрации ликвидации ООО </a:t>
            </a:r>
          </a:p>
          <a:p>
            <a:pPr marL="342900" indent="-342900"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Ликвидация через банкротство </a:t>
            </a:r>
          </a:p>
          <a:p>
            <a:pPr marL="342900" indent="-342900"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Ликвидация ООО с долгами </a:t>
            </a:r>
          </a:p>
          <a:p>
            <a:pPr marL="342900" indent="-342900"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Кто занимается ликвидацией? </a:t>
            </a:r>
          </a:p>
          <a:p>
            <a:pPr marL="342900" indent="-342900"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Каким образом создается ликвидационная комиссия и какие задачи она выполняет? </a:t>
            </a:r>
          </a:p>
          <a:p>
            <a:pPr marL="342900" indent="-342900"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Сверка расчетов и сдача отчетности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7715304" cy="5214974"/>
          </a:xfrm>
          <a:ln>
            <a:noFill/>
          </a:ln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Что такое ликвидация юридического лица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ЛИКВИДАЦИЯ ООО – ЭТО ПРЕКРАЩЕНИЕ СУЩЕСТВОВАНИЯ ОБЩЕСТВА С ОГРАНИЧЕННОЙ ОТВЕТСТВЕННОСТЬЮ БЕЗ ПЕРЕХОДА ЕГО ПРАВ И ОБЯЗАННОСТЕЙ В ПОРЯДКЕ ПРАВОПРЕЕМСТВА К ДРУГИМ ЛИЦАМ. ЮРИДИЧЕСКОЕ ЛИЦО МОЖЕТ БЫТЬ ЛИКВИДИРОВАНО ЕГО УЧАСТНИКАМИ ДОБРОВОЛЬНО ИЛИ ПО РЕШЕНИЮ СУДА В СЛУЧАЯХ, УКАЗАННЫХ В СТАТЬЕ 61 ГК РФ. В ЭТОЙ СТАТЬЕ МЫ РАССМОТРИМ ПРОЦЕСС ДОБРОВОЛЬНОЙ ЛИКВИДАЦИИ ООО.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7686700" cy="2018498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Перед началом ликвидации ООО должно сообщить об этом факте и о предстоящем увольнении своим работникам и в органы службы занятости, не позднее, чем за два месяца до начала процесса. Увольняемым работникам выплачивается выходное пособие в размере среднего месячного заработка, кроме того, за ними сохраняется средний месячный заработок на период трудоустройства, но не больше двух месяцев со дня увольнения (ст. 178 ТК РФ).</a:t>
            </a:r>
            <a:endParaRPr lang="ru-RU" sz="1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Likvidatsiya-cherez-bankrotstv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2357430"/>
            <a:ext cx="7000924" cy="40128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154758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необходима именно ликвидация ООО без перехода его прав и обязанностей к другим лицам, то нужно сначала ознакомиться с последовательностью, в которой должна проходить ликвидация.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1.Принятие решения о ликвидации и назначении ликвидационной комиссии.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2.Уведомление о факте ликвидации налоговой инспекции и фондов.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Публикация о ликвидации в «Вестнике государственной регистрации».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4.Уведомление каждого кредитора о ликвидации общества.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5.Составление промежуточного ликвидационного баланса.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6.Подача в налоговую инспекцию пакета документов для ликвидации.</a:t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7.Получение документов о государственной регистрации ликвидации ООО.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357166"/>
            <a:ext cx="6386514" cy="150019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Принятие решения о ликвидации и назначении ликвидационной комиссии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1428736"/>
            <a:ext cx="6143668" cy="5214974"/>
          </a:xfrm>
        </p:spPr>
        <p:txBody>
          <a:bodyPr>
            <a:normAutofit/>
          </a:bodyPr>
          <a:lstStyle/>
          <a:p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Принятие решения о добровольной ликвидации ООО относится к компетенции общего собрания участников, но предложить ликвидацию может совет директоров, единоличный исполнительный орган (директор) или участник общества. Решение о ликвидации ООО должно быть принято всеми участниками единогласно. Если же участник в обществе один, то такое решение, естественно, находится в его компетенции.</a:t>
            </a:r>
          </a:p>
          <a:p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Ликвидационная комиссия может включать в себя директора, главного бухгалтера, юрисконсульта и других квалифицированных специалистов, но это может быть и один человек, называемый ликвидатором. Обязанности ликвидационной комиссии (ликвидатора) приводятся в статье 62 ГК РФ. К комиссии переходят все полномочия по управлению делами общества и представления его в суде, поэтому именно она (или ликвидатор) несет ответственность за все этапы ликвидации ООО.</a:t>
            </a:r>
            <a:endParaRPr lang="ru-RU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214290"/>
            <a:ext cx="6172200" cy="1500198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Уведомление о факте ликвидации налоговой инспекции и фондов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1357298"/>
            <a:ext cx="6172200" cy="5017624"/>
          </a:xfrm>
        </p:spPr>
        <p:txBody>
          <a:bodyPr>
            <a:normAutofit/>
          </a:bodyPr>
          <a:lstStyle/>
          <a:p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Сообщить в налоговую инспекцию о ликвидации ООО надо в течение трех рабочих дней после принятия соответствующего решения </a:t>
            </a: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по форме Р15001</a:t>
            </a:r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заверенной нотариально. К уведомлению прикладывается и само решение о ликвидации. На основании этих документов налоговая инспекция вносит в ЕГРЮЛ информацию о том, что ООО находится в процессе ликвидации. Уведомлять фонды (ПФР и ФСС) об этом факте самостоятельно уже не требуется. </a:t>
            </a:r>
          </a:p>
          <a:p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 получения уведомления о ликвидации ООО налоговая инспекция может начать выездную проверку, независимо от того, когда и по какому предмету проводилась предыдущая проверка. Запросить документы, связанные с назначением, перерасчетом и выплатой пенсий, выплатой взносов и пособий могут и фонды – Пенсионный и ФСС.</a:t>
            </a:r>
          </a:p>
          <a:p>
            <a:endParaRPr lang="ru-RU" b="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0"/>
            <a:ext cx="6315076" cy="171448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Подача в налоговую инспекцию пакета документов для ликвидации ООО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1857364"/>
            <a:ext cx="6172200" cy="4517558"/>
          </a:xfrm>
        </p:spPr>
        <p:txBody>
          <a:bodyPr/>
          <a:lstStyle/>
          <a:p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 того, как требования кредиторов удовлетворены, комиссия составляет окончательный ликвидационный баланс, содержащий информацию о тех активах фирмы, которые остались и должны быть распределены между участниками. И промежуточный, и окончательный ликвидационные балансы утверждаются общим собранием участников.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142852"/>
            <a:ext cx="6172200" cy="1500198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Получение документов о государственной регистрации ликвидации ООО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57422" y="1357298"/>
            <a:ext cx="6215106" cy="5143536"/>
          </a:xfrm>
        </p:spPr>
        <p:txBody>
          <a:bodyPr>
            <a:normAutofit/>
          </a:bodyPr>
          <a:lstStyle/>
          <a:p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Единственным документом, который подтверждает ликвидацию ООО, является лист записи Единого государственного реестра юридических лиц по форме N Р50007 (п. 1 Приказа ФНС России от 12.09.2016 N ММВ-7-14/481@).</a:t>
            </a:r>
          </a:p>
          <a:p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Способы подачи и получения документов в процессе ликвидации ООО такие же, как и при других обращениях в налоговую инспекцию:</a:t>
            </a:r>
          </a:p>
          <a:p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-лично председателем ликвидационной комиссии или ликвидатором;</a:t>
            </a:r>
          </a:p>
          <a:p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-представителем по нотариально удостоверенной доверенности;</a:t>
            </a:r>
          </a:p>
          <a:p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-по почте с объявленной ценностью и описью вложения;</a:t>
            </a:r>
          </a:p>
          <a:p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-подписанные электронной цифровой подписью.</a:t>
            </a:r>
          </a:p>
          <a:p>
            <a:r>
              <a:rPr lang="ru-RU" sz="1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 того, как ликвидация ООО подтверждена листом записи из ЕГРЮЛ, останется только: закрыть расчетный счет; уничтожить печать в специализированной организации; сдать документы ликвидированного общества в архив (ст. 23 закона от 22.10.2004 N 125-ФЗ).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139</TotalTime>
  <Words>909</Words>
  <Application>Microsoft Office PowerPoint</Application>
  <PresentationFormat>Экран (4:3)</PresentationFormat>
  <Paragraphs>55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Эркер</vt:lpstr>
      <vt:lpstr>Слайд 1</vt:lpstr>
      <vt:lpstr>Содержание</vt:lpstr>
      <vt:lpstr> Что такое ликвидация юридического лица?  ЛИКВИДАЦИЯ ООО – ЭТО ПРЕКРАЩЕНИЕ СУЩЕСТВОВАНИЯ ОБЩЕСТВА С ОГРАНИЧЕННОЙ ОТВЕТСТВЕННОСТЬЮ БЕЗ ПЕРЕХОДА ЕГО ПРАВ И ОБЯЗАННОСТЕЙ В ПОРЯДКЕ ПРАВОПРЕЕМСТВА К ДРУГИМ ЛИЦАМ. ЮРИДИЧЕСКОЕ ЛИЦО МОЖЕТ БЫТЬ ЛИКВИДИРОВАНО ЕГО УЧАСТНИКАМИ ДОБРОВОЛЬНО ИЛИ ПО РЕШЕНИЮ СУДА В СЛУЧАЯХ, УКАЗАННЫХ В СТАТЬЕ 61 ГК РФ. В ЭТОЙ СТАТЬЕ МЫ РАССМОТРИМ ПРОЦЕСС ДОБРОВОЛЬНОЙ ЛИКВИДАЦИИ ООО.</vt:lpstr>
      <vt:lpstr>Перед началом ликвидации ООО должно сообщить об этом факте и о предстоящем увольнении своим работникам и в органы службы занятости, не позднее, чем за два месяца до начала процесса. Увольняемым работникам выплачивается выходное пособие в размере среднего месячного заработка, кроме того, за ними сохраняется средний месячный заработок на период трудоустройства, но не больше двух месяцев со дня увольнения (ст. 178 ТК РФ).</vt:lpstr>
      <vt:lpstr>Если необходима именно ликвидация ООО без перехода его прав и обязанностей к другим лицам, то нужно сначала ознакомиться с последовательностью, в которой должна проходить ликвидация. 1.Принятие решения о ликвидации и назначении ликвидационной комиссии. 2.Уведомление о факте ликвидации налоговой инспекции и фондов. 3. Публикация о ликвидации в «Вестнике государственной регистрации». 4.Уведомление каждого кредитора о ликвидации общества. 5.Составление промежуточного ликвидационного баланса. 6.Подача в налоговую инспекцию пакета документов для ликвидации. 7.Получение документов о государственной регистрации ликвидации ООО. </vt:lpstr>
      <vt:lpstr>Принятие решения о ликвидации и назначении ликвидационной комиссии </vt:lpstr>
      <vt:lpstr>Уведомление о факте ликвидации налоговой инспекции и фондов </vt:lpstr>
      <vt:lpstr>Подача в налоговую инспекцию пакета документов для ликвидации ООО </vt:lpstr>
      <vt:lpstr>Получение документов о государственной регистрации ликвидации ООО </vt:lpstr>
      <vt:lpstr>Слайд 10</vt:lpstr>
      <vt:lpstr>Ликвидация через банкротство  </vt:lpstr>
      <vt:lpstr> Ликвидация ООО с долгами  </vt:lpstr>
      <vt:lpstr>Кто занимается ликвидацией?  </vt:lpstr>
      <vt:lpstr>Каким образом создается ликвидационная комиссия и какие задачи она выполняет?  </vt:lpstr>
      <vt:lpstr>Сверка расчетов и сдача отчетности   Если ликвидируемая организация причиняла вред жизни или здоровью своим сотрудникам (несет за это ответственность) – необходимо внести на счет ФСС капитализированные платежи. Срок - по согласованию с ФСС (п.2 ст. 23 Федерального закона от 24.07.1998 № 125-ФЗ, постановление Правительства РФ от 17.11.2000 № 863).</vt:lpstr>
      <vt:lpstr>Сверка расчетов   Обязательную сверку проводят по всем видам расчетов, налогов и сборов (п.3 Регламента работы с налогоплательщиками, плательщиками сборов, страховых взносов и налоговыми агентами, утв. Приказом ФНС России от 09.09.2005 № САЭ-3-01/444@). Срок - до составления промежуточного ликвидационного</vt:lpstr>
      <vt:lpstr>Сдача отчетности  1. Расчет по страховым взносам в ФНС за период с начала текущего расчетного периода до даты представления расчета включительно (на титульном листе в поле "Код форм реорганизации (ликвидации) организации" указывают "0"). Срок - до составления промежуточного ликвидационного баланса. За несвоевременность, некорректное содержание и несдачу штраф грозит штраф на ответственное лицо до 300-500 руб. (п. 4 ст. 15.33, ст. 15.33.2 КоАП РФ). Предусмотрены и штрафы по статье 119 НК РФ. 2. Расчет 4-ФСС (на титульном листе в поле "Прекращение деятельности» ставят букву "Л"). Срок - до дня подачи формы Р16001. Ликвидируемой организации необходимо от дня подачи 4-ФСС в течение 15 календарных дней заплатить, или ей будут возвращены страховые взносы (п. 15 ст. 22.1 Федерального закона от 24.07.1998 № 125-ФЗ), то есть расчетный счет в течение этого времени должен быть еще действующим. За нарушение сроков, некорректное содержание и несдачу отчетности грозит штраф в сумме 300-500 рублей. (п. 2-3 ст. 15.33 КоАП). </vt:lpstr>
      <vt:lpstr>Список литературы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Ликвидация ООО</dc:title>
  <dc:creator>User</dc:creator>
  <cp:lastModifiedBy>Polusmak</cp:lastModifiedBy>
  <cp:revision>17</cp:revision>
  <dcterms:created xsi:type="dcterms:W3CDTF">2019-03-04T16:57:34Z</dcterms:created>
  <dcterms:modified xsi:type="dcterms:W3CDTF">2019-03-10T08:48:40Z</dcterms:modified>
</cp:coreProperties>
</file>