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-40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313303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7931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4741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429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146405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2163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825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250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894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42593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17889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D5E6F0D-BE2B-47F1-B78B-CCDDE52C1CC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B6BC4C9-B7F2-4A3F-8178-39CCF3B4B10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822034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1150884"/>
            <a:ext cx="8361229" cy="1852448"/>
          </a:xfrm>
        </p:spPr>
        <p:txBody>
          <a:bodyPr/>
          <a:lstStyle/>
          <a:p>
            <a:r>
              <a:rPr lang="ru-RU" sz="4400" dirty="0"/>
              <a:t>Трубопроводный транспорт </a:t>
            </a:r>
            <a:r>
              <a:rPr lang="ru-RU" sz="800" b="1" dirty="0"/>
              <a:t>— основные плюсы и минусы</a:t>
            </a:r>
            <a:br>
              <a:rPr lang="ru-RU" sz="800" b="1" dirty="0"/>
            </a:br>
            <a:endParaRPr lang="ru-RU" sz="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942379" y="5365630"/>
            <a:ext cx="1376806" cy="315241"/>
          </a:xfrm>
        </p:spPr>
        <p:txBody>
          <a:bodyPr>
            <a:normAutofit fontScale="62500" lnSpcReduction="20000"/>
          </a:bodyPr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93882" y="2861442"/>
            <a:ext cx="4848580" cy="3218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0047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436" y="752991"/>
            <a:ext cx="73624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solidFill>
                  <a:srgbClr val="404040"/>
                </a:solidFill>
                <a:latin typeface="Ubuntu Condensed"/>
              </a:rPr>
              <a:t>Для начала стоит отметить, что все трубопроводы подразделяются на три группы</a:t>
            </a:r>
            <a:r>
              <a:rPr lang="ru-RU" sz="2800" b="1" u="sng" dirty="0" smtClean="0">
                <a:solidFill>
                  <a:srgbClr val="404040"/>
                </a:solidFill>
                <a:latin typeface="Ubuntu Condensed"/>
              </a:rPr>
              <a:t>:</a:t>
            </a:r>
          </a:p>
          <a:p>
            <a:endParaRPr lang="ru-RU" sz="2800" dirty="0">
              <a:solidFill>
                <a:srgbClr val="404040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Подземные газопроводы</a:t>
            </a:r>
            <a:r>
              <a:rPr lang="ru-RU" sz="2800" dirty="0" smtClean="0">
                <a:solidFill>
                  <a:srgbClr val="333333"/>
                </a:solidFill>
                <a:latin typeface="Ubuntu Condensed"/>
              </a:rPr>
              <a:t>.</a:t>
            </a:r>
          </a:p>
          <a:p>
            <a:pPr>
              <a:buFont typeface="+mj-lt"/>
              <a:buAutoNum type="arabicPeriod"/>
            </a:pPr>
            <a:endParaRPr lang="ru-RU" sz="2800" dirty="0">
              <a:solidFill>
                <a:srgbClr val="333333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Нефте- и продуктопроводы</a:t>
            </a:r>
            <a:r>
              <a:rPr lang="ru-RU" sz="2800" dirty="0" smtClean="0">
                <a:solidFill>
                  <a:srgbClr val="333333"/>
                </a:solidFill>
                <a:latin typeface="Ubuntu Condensed"/>
              </a:rPr>
              <a:t>.</a:t>
            </a:r>
          </a:p>
          <a:p>
            <a:pPr>
              <a:buFont typeface="+mj-lt"/>
              <a:buAutoNum type="arabicPeriod"/>
            </a:pPr>
            <a:endParaRPr lang="ru-RU" sz="2800" dirty="0">
              <a:solidFill>
                <a:srgbClr val="333333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Трубопроводы перекачивающих предприятий</a:t>
            </a:r>
            <a:r>
              <a:rPr lang="ru-RU" dirty="0">
                <a:solidFill>
                  <a:srgbClr val="333333"/>
                </a:solidFill>
                <a:latin typeface="Ubuntu Condensed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Ubuntu Condense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70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9125" y="780392"/>
            <a:ext cx="841878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u="sng" dirty="0">
                <a:solidFill>
                  <a:srgbClr val="404040"/>
                </a:solidFill>
                <a:latin typeface="Ubuntu Condensed"/>
              </a:rPr>
              <a:t>Из-за того, что обычно трубопроводы имеют </a:t>
            </a:r>
            <a:r>
              <a:rPr lang="ru-RU" sz="2000" b="1" u="sng" dirty="0">
                <a:solidFill>
                  <a:srgbClr val="404040"/>
                </a:solidFill>
                <a:latin typeface="Ubuntu Condensed"/>
              </a:rPr>
              <a:t>огромную длину</a:t>
            </a:r>
            <a:r>
              <a:rPr lang="ru-RU" sz="2000" u="sng" dirty="0">
                <a:solidFill>
                  <a:srgbClr val="404040"/>
                </a:solidFill>
                <a:latin typeface="Ubuntu Condensed"/>
              </a:rPr>
              <a:t> (несколько десятков тысяч километров), для их диагностики устанавливают ряд сооружений, располагающихся непосредственно вблизи устройства. Такими средствами диагностики являются</a:t>
            </a:r>
            <a:r>
              <a:rPr lang="ru-RU" sz="2000" u="sng" dirty="0" smtClean="0">
                <a:solidFill>
                  <a:srgbClr val="404040"/>
                </a:solidFill>
                <a:latin typeface="Ubuntu Condensed"/>
              </a:rPr>
              <a:t>:</a:t>
            </a:r>
          </a:p>
          <a:p>
            <a:endParaRPr lang="ru-RU" sz="2000" dirty="0">
              <a:solidFill>
                <a:srgbClr val="404040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Ubuntu Condensed"/>
              </a:rPr>
              <a:t>Линейные сооружения</a:t>
            </a:r>
            <a:r>
              <a:rPr lang="ru-RU" sz="2000" dirty="0">
                <a:solidFill>
                  <a:srgbClr val="333333"/>
                </a:solidFill>
                <a:latin typeface="Ubuntu Condensed"/>
              </a:rPr>
              <a:t> (лупинги, линии связи, станции защиты от коррозии и </a:t>
            </a:r>
            <a:r>
              <a:rPr lang="ru-RU" sz="2000" dirty="0" err="1">
                <a:solidFill>
                  <a:srgbClr val="333333"/>
                </a:solidFill>
                <a:latin typeface="Ubuntu Condensed"/>
              </a:rPr>
              <a:t>др</a:t>
            </a:r>
            <a:r>
              <a:rPr lang="ru-RU" sz="2000" dirty="0" smtClean="0">
                <a:solidFill>
                  <a:srgbClr val="333333"/>
                </a:solidFill>
                <a:latin typeface="Ubuntu Condensed"/>
              </a:rPr>
              <a:t>).</a:t>
            </a:r>
          </a:p>
          <a:p>
            <a:pPr>
              <a:buFont typeface="+mj-lt"/>
              <a:buAutoNum type="arabicPeriod"/>
            </a:pPr>
            <a:endParaRPr lang="ru-RU" sz="2000" dirty="0">
              <a:solidFill>
                <a:srgbClr val="333333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Ubuntu Condensed"/>
              </a:rPr>
              <a:t>Насосные станции</a:t>
            </a:r>
            <a:r>
              <a:rPr lang="ru-RU" sz="2000" dirty="0">
                <a:solidFill>
                  <a:srgbClr val="333333"/>
                </a:solidFill>
                <a:latin typeface="Ubuntu Condensed"/>
              </a:rPr>
              <a:t> – сооружаются на каждых 400-600 км. трубопровода.</a:t>
            </a:r>
            <a:endParaRPr lang="ru-RU" sz="2000" b="0" i="0" dirty="0">
              <a:solidFill>
                <a:srgbClr val="333333"/>
              </a:solidFill>
              <a:effectLst/>
              <a:latin typeface="Ubuntu Condensed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66993" y="3604484"/>
            <a:ext cx="3894083" cy="305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1447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81051" y="618310"/>
            <a:ext cx="75154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252525"/>
                </a:solidFill>
                <a:latin typeface="Ubuntu Condensed"/>
              </a:rPr>
              <a:t>Для чего используется</a:t>
            </a:r>
            <a:r>
              <a:rPr lang="ru-RU" sz="2800" dirty="0" smtClean="0">
                <a:solidFill>
                  <a:srgbClr val="252525"/>
                </a:solidFill>
                <a:latin typeface="Ubuntu Condensed"/>
              </a:rPr>
              <a:t>?</a:t>
            </a:r>
          </a:p>
          <a:p>
            <a:endParaRPr lang="ru-RU" sz="2800" dirty="0">
              <a:solidFill>
                <a:srgbClr val="252525"/>
              </a:solidFill>
              <a:latin typeface="Ubuntu Condensed"/>
            </a:endParaRPr>
          </a:p>
          <a:p>
            <a:r>
              <a:rPr lang="ru-RU" sz="2800" dirty="0">
                <a:solidFill>
                  <a:srgbClr val="404040"/>
                </a:solidFill>
                <a:latin typeface="Ubuntu Condensed"/>
              </a:rPr>
              <a:t>В 90% случаев трубопроводный транспорт используется для реализации</a:t>
            </a:r>
            <a:r>
              <a:rPr lang="ru-RU" sz="2800" dirty="0" smtClean="0">
                <a:solidFill>
                  <a:srgbClr val="404040"/>
                </a:solidFill>
                <a:latin typeface="Ubuntu Condensed"/>
              </a:rPr>
              <a:t>:</a:t>
            </a:r>
          </a:p>
          <a:p>
            <a:endParaRPr lang="ru-RU" sz="2800" dirty="0">
              <a:solidFill>
                <a:srgbClr val="404040"/>
              </a:solidFill>
              <a:latin typeface="Ubuntu Condensed"/>
            </a:endParaRP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Газа.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Нефти.</a:t>
            </a:r>
          </a:p>
          <a:p>
            <a:pPr>
              <a:buFont typeface="+mj-lt"/>
              <a:buAutoNum type="arabicPeriod"/>
            </a:pPr>
            <a:r>
              <a:rPr lang="ru-RU" sz="2800" dirty="0">
                <a:solidFill>
                  <a:srgbClr val="333333"/>
                </a:solidFill>
                <a:latin typeface="Ubuntu Condensed"/>
              </a:rPr>
              <a:t>Аммиака.</a:t>
            </a:r>
          </a:p>
          <a:p>
            <a:pPr>
              <a:buFont typeface="+mj-lt"/>
              <a:buAutoNum type="arabicPeriod"/>
            </a:pPr>
            <a:r>
              <a:rPr lang="ru-RU" sz="2800" dirty="0" smtClean="0">
                <a:solidFill>
                  <a:srgbClr val="333333"/>
                </a:solidFill>
                <a:latin typeface="Ubuntu Condensed"/>
              </a:rPr>
              <a:t>Этанола</a:t>
            </a:r>
            <a:endParaRPr lang="ru-RU" sz="2800" b="0" i="0" dirty="0">
              <a:solidFill>
                <a:srgbClr val="333333"/>
              </a:solidFill>
              <a:effectLst/>
              <a:latin typeface="Ubuntu Condensed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38799" y="2447109"/>
            <a:ext cx="5410158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031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0160" y="526596"/>
            <a:ext cx="885661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Трубопроводный </a:t>
            </a:r>
            <a:r>
              <a:rPr lang="ru-RU" sz="2000" b="1" u="sng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транспорт имеет следующие преимущества</a:t>
            </a:r>
            <a:r>
              <a:rPr lang="ru-RU" sz="2000" b="1" u="sng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:</a:t>
            </a:r>
          </a:p>
          <a:p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pPr marL="342900" indent="-342900">
              <a:buAutoNum type="arabicParenR"/>
            </a:pP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трубу </a:t>
            </a:r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можно проложить между любыми пунктами по более короткому направлению с преодолением водных 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преград</a:t>
            </a:r>
          </a:p>
          <a:p>
            <a:pPr marL="342900" indent="-342900">
              <a:buAutoNum type="arabicParenR"/>
            </a:pPr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2) первоначальные удельные затраты на строительство одного километра трубопровода в 2 раза ниже, чем на строительство железной или автомобильной дороги с соответствующей провозной 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способностью</a:t>
            </a:r>
          </a:p>
          <a:p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3) эксплуатация трубопроводного транспорта непрерывно надежна (?), т.е. не зависит от климата и времени 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года</a:t>
            </a:r>
          </a:p>
          <a:p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4) герметичность исключает потери в 2-3 раза по сравнению с железной и автомобильной 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дорогой</a:t>
            </a:r>
          </a:p>
          <a:p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5) полная автоматизация процесса, поэтому маленький штат обслуживания, а отсюда большая производительность 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труда</a:t>
            </a:r>
          </a:p>
          <a:p>
            <a:endParaRPr lang="ru-RU" dirty="0">
              <a:solidFill>
                <a:srgbClr val="666666"/>
              </a:solidFill>
              <a:latin typeface="Verdana" panose="020B0604030504040204" pitchFamily="34" charset="0"/>
              <a:ea typeface="NSimSun" panose="02010609030101010101" pitchFamily="49" charset="-122"/>
            </a:endParaRPr>
          </a:p>
          <a:p>
            <a:r>
              <a:rPr lang="ru-RU" dirty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6) низкая себестоимость (в 3 раза дешевле, чем на железной дороге</a:t>
            </a:r>
            <a:r>
              <a:rPr lang="ru-RU" dirty="0" smtClean="0">
                <a:solidFill>
                  <a:srgbClr val="666666"/>
                </a:solidFill>
                <a:latin typeface="Verdana" panose="020B0604030504040204" pitchFamily="34" charset="0"/>
                <a:ea typeface="NSimSun" panose="02010609030101010101" pitchFamily="49" charset="-122"/>
              </a:rPr>
              <a:t>).</a:t>
            </a:r>
            <a:endParaRPr lang="ru-RU" b="0" i="0" dirty="0">
              <a:solidFill>
                <a:srgbClr val="666666"/>
              </a:solidFill>
              <a:effectLst/>
              <a:latin typeface="Verdana" panose="020B0604030504040204" pitchFamily="34" charset="0"/>
              <a:ea typeface="NSimSun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838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7577" y="487680"/>
            <a:ext cx="78464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</a:t>
            </a:r>
            <a:r>
              <a:rPr lang="ru-RU" sz="2400" b="1" u="sng" dirty="0" smtClean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400" b="1" u="sng" dirty="0">
              <a:solidFill>
                <a:srgbClr val="66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b="1" dirty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Большая металлоемкость (трубы очень дорогие). Как нефть, так и газ должны быть специально подготовлены к транспортировке на промыслах</a:t>
            </a:r>
            <a:r>
              <a:rPr lang="ru-RU" sz="2400" b="1" dirty="0" smtClean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 smtClean="0">
              <a:solidFill>
                <a:srgbClr val="6666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66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Узкая специализация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Отсутствие маневренности.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41920" y="2482485"/>
            <a:ext cx="3003006" cy="400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452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75</TotalTime>
  <Words>172</Words>
  <Application>Microsoft Office PowerPoint</Application>
  <PresentationFormat>Произвольный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Crop</vt:lpstr>
      <vt:lpstr>Трубопроводный транспорт — основные плюсы и минусы 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Трубопроводный транспорт — основные плюсы и минусы</dc:title>
  <dc:creator>MSI</dc:creator>
  <cp:lastModifiedBy>ishmaevan</cp:lastModifiedBy>
  <cp:revision>8</cp:revision>
  <dcterms:created xsi:type="dcterms:W3CDTF">2019-10-27T19:21:49Z</dcterms:created>
  <dcterms:modified xsi:type="dcterms:W3CDTF">2019-10-30T08:55:29Z</dcterms:modified>
</cp:coreProperties>
</file>