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6" r:id="rId5"/>
    <p:sldId id="267" r:id="rId6"/>
    <p:sldId id="268" r:id="rId7"/>
    <p:sldId id="269" r:id="rId8"/>
    <p:sldId id="270" r:id="rId9"/>
    <p:sldId id="271" r:id="rId10"/>
    <p:sldId id="272" r:id="rId11"/>
    <p:sldId id="259" r:id="rId12"/>
    <p:sldId id="260" r:id="rId13"/>
    <p:sldId id="261" r:id="rId14"/>
    <p:sldId id="262" r:id="rId15"/>
    <p:sldId id="263" r:id="rId16"/>
    <p:sldId id="264" r:id="rId17"/>
    <p:sldId id="265" r:id="rId18"/>
    <p:sldId id="273" r:id="rId19"/>
    <p:sldId id="274" r:id="rId20"/>
    <p:sldId id="275" r:id="rId21"/>
    <p:sldId id="281" r:id="rId22"/>
    <p:sldId id="282" r:id="rId23"/>
    <p:sldId id="276" r:id="rId24"/>
    <p:sldId id="277" r:id="rId25"/>
    <p:sldId id="278" r:id="rId26"/>
    <p:sldId id="279" r:id="rId27"/>
    <p:sldId id="280"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BBB12D6-CAC6-47BA-B83C-143F78D4FBF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BB12D6-CAC6-47BA-B83C-143F78D4FBF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BB12D6-CAC6-47BA-B83C-143F78D4FBF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6AE766C-E9E9-4617-8562-0879E1F99B00}" type="datetimeFigureOut">
              <a:rPr lang="ru-RU" smtClean="0"/>
              <a:pPr/>
              <a:t>17.01.2020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BBB12D6-CAC6-47BA-B83C-143F78D4FBF6}"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AE766C-E9E9-4617-8562-0879E1F99B00}" type="datetimeFigureOut">
              <a:rPr lang="ru-RU" smtClean="0"/>
              <a:pPr/>
              <a:t>17.01.2020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BBB12D6-CAC6-47BA-B83C-143F78D4FBF6}"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357166"/>
            <a:ext cx="9144000" cy="2843234"/>
          </a:xfrm>
        </p:spPr>
        <p:txBody>
          <a:bodyPr>
            <a:normAutofit/>
          </a:bodyPr>
          <a:lstStyle/>
          <a:p>
            <a:pPr algn="l"/>
            <a:r>
              <a:rPr lang="ru-RU" dirty="0" smtClean="0"/>
              <a:t>Презентация по Инженерной графике на тему: Схемы Кинематические</a:t>
            </a:r>
            <a:endParaRPr lang="ru-RU" dirty="0"/>
          </a:p>
        </p:txBody>
      </p:sp>
      <p:sp>
        <p:nvSpPr>
          <p:cNvPr id="3" name="Подзаголовок 2"/>
          <p:cNvSpPr>
            <a:spLocks noGrp="1"/>
          </p:cNvSpPr>
          <p:nvPr>
            <p:ph type="subTitle" idx="1"/>
          </p:nvPr>
        </p:nvSpPr>
        <p:spPr>
          <a:xfrm>
            <a:off x="683568" y="5733256"/>
            <a:ext cx="7854696" cy="694880"/>
          </a:xfrm>
        </p:spPr>
        <p:txBody>
          <a:bodyPr/>
          <a:lstStyle/>
          <a:p>
            <a:r>
              <a:rPr lang="ru-RU" dirty="0" smtClean="0"/>
              <a:t>Преподаватель </a:t>
            </a:r>
            <a:r>
              <a:rPr lang="ru-RU" dirty="0" err="1" smtClean="0"/>
              <a:t>Гомозова</a:t>
            </a:r>
            <a:r>
              <a:rPr lang="ru-RU" dirty="0" smtClean="0"/>
              <a:t> Л.Н.</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715436" cy="5016758"/>
          </a:xfrm>
          <a:prstGeom prst="rect">
            <a:avLst/>
          </a:prstGeom>
        </p:spPr>
        <p:txBody>
          <a:bodyPr wrap="square">
            <a:spAutoFit/>
          </a:bodyPr>
          <a:lstStyle/>
          <a:p>
            <a:r>
              <a:rPr lang="ru-RU" sz="3200" dirty="0">
                <a:latin typeface="Times New Roman" pitchFamily="18" charset="0"/>
                <a:cs typeface="Times New Roman" pitchFamily="18" charset="0"/>
              </a:rPr>
              <a:t>Кинематическая схема – чертеж, на котором при помощи условных обозначений элементам дается упрощенное изображение кинематической связи между отдельными элементами данного механического изделия </a:t>
            </a:r>
            <a:r>
              <a:rPr lang="ru-RU" sz="3200" dirty="0"/>
              <a:t>(</a:t>
            </a:r>
            <a:r>
              <a:rPr lang="ru-RU" sz="3200" dirty="0">
                <a:latin typeface="Times New Roman" pitchFamily="18" charset="0"/>
                <a:cs typeface="Times New Roman" pitchFamily="18" charset="0"/>
              </a:rPr>
              <a:t>ГОСТ 2 704 - 68). </a:t>
            </a:r>
            <a:endParaRPr lang="ru-RU" sz="3200" dirty="0" smtClean="0">
              <a:latin typeface="Times New Roman" pitchFamily="18" charset="0"/>
              <a:cs typeface="Times New Roman" pitchFamily="18" charset="0"/>
            </a:endParaRPr>
          </a:p>
          <a:p>
            <a:r>
              <a:rPr lang="ru-RU" sz="3200" dirty="0" smtClean="0"/>
              <a:t>Кинематические </a:t>
            </a:r>
            <a:r>
              <a:rPr lang="ru-RU" sz="3200" dirty="0"/>
              <a:t>схемы бывают: </a:t>
            </a:r>
            <a:r>
              <a:rPr lang="ru-RU" sz="3200" dirty="0" smtClean="0"/>
              <a:t> </a:t>
            </a:r>
          </a:p>
          <a:p>
            <a:r>
              <a:rPr lang="ru-RU" sz="3200" dirty="0" smtClean="0"/>
              <a:t> -принципиальные,</a:t>
            </a:r>
          </a:p>
          <a:p>
            <a:r>
              <a:rPr lang="ru-RU" sz="3200" dirty="0" smtClean="0"/>
              <a:t> - структурные,</a:t>
            </a:r>
          </a:p>
          <a:p>
            <a:r>
              <a:rPr lang="ru-RU" sz="3200" dirty="0" smtClean="0"/>
              <a:t> - функциональные</a:t>
            </a:r>
            <a:r>
              <a:rPr lang="ru-RU" sz="32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57166"/>
            <a:ext cx="557213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Кинематическая схема </a:t>
            </a:r>
            <a:r>
              <a:rPr kumimoji="0" lang="ru-RU" sz="3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это схема, на которой показана последовательность передачи движения от двигателя через передаточный механизм к рабочим органам машины (например, шпинделю станка, режущему инструменту, ведущим колёсам автомобиля и др.) и их взаимосвязь.</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1" name="Picture 3" descr="Картинки по запросу &quot;схемы кинематические&quot;"/>
          <p:cNvPicPr>
            <a:picLocks noChangeAspect="1" noChangeArrowheads="1"/>
          </p:cNvPicPr>
          <p:nvPr/>
        </p:nvPicPr>
        <p:blipFill>
          <a:blip r:embed="rId2" cstate="print"/>
          <a:srcRect/>
          <a:stretch>
            <a:fillRect/>
          </a:stretch>
        </p:blipFill>
        <p:spPr bwMode="auto">
          <a:xfrm>
            <a:off x="5500694" y="1571612"/>
            <a:ext cx="3429024" cy="35719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285728"/>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Термины содержания кинематических схем </a:t>
            </a:r>
            <a:endParaRPr lang="ru-RU" sz="2800" b="1" dirty="0">
              <a:solidFill>
                <a:schemeClr val="accent2">
                  <a:lumMod val="75000"/>
                </a:schemeClr>
              </a:solidFill>
              <a:latin typeface="Times New Roman" pitchFamily="18" charset="0"/>
              <a:ea typeface="Times New Roman" pitchFamily="18" charset="0"/>
              <a:cs typeface="Times New Roman" pitchFamily="18" charset="0"/>
            </a:endParaRPr>
          </a:p>
          <a:p>
            <a:pPr marL="0" marR="0" lvl="0" indent="53975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Элемент схемы — составная часть схемы, которая выполняет определенную функцию в изделии и не может быть разделена на части, имеющие самостоятельное функциональное назначение (подшипник, вал, электродвигатель и т.п.);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Линия связи — отрезок линии, указывающий на наличие связи между функциональными частями изделия;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defTabSz="914400" rtl="0" eaLnBrk="0" fontAlgn="base" latinLnBrk="0" hangingPunct="0">
              <a:lnSpc>
                <a:spcPct val="100000"/>
              </a:lnSpc>
              <a:spcBef>
                <a:spcPct val="0"/>
              </a:spcBef>
              <a:spcAft>
                <a:spcPct val="0"/>
              </a:spcAft>
              <a:buClrTx/>
              <a:buSzTx/>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-Звено - одно или несколько жестко соединенных твердых тел </a:t>
            </a:r>
          </a:p>
          <a:p>
            <a:pPr marL="0" marR="0" lvl="0" indent="539750" defTabSz="914400" rtl="0" eaLnBrk="0" fontAlgn="base" latinLnBrk="0" hangingPunct="0">
              <a:lnSpc>
                <a:spcPct val="100000"/>
              </a:lnSpc>
              <a:spcBef>
                <a:spcPct val="0"/>
              </a:spcBef>
              <a:spcAft>
                <a:spcPct val="0"/>
              </a:spcAft>
              <a:buClrTx/>
              <a:buSzTx/>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-Установка — условное наименование объекта в технических сооружениях, на который выпускается схема.</a:t>
            </a:r>
          </a:p>
          <a:p>
            <a:pPr lvl="0" indent="539750" eaLnBrk="0" fontAlgn="base" hangingPunct="0">
              <a:spcBef>
                <a:spcPct val="0"/>
              </a:spcBef>
              <a:spcAft>
                <a:spcPct val="0"/>
              </a:spcAf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Кинематическая пара — соединение двух звеньев, допускающее относительное движение.</a:t>
            </a:r>
            <a:r>
              <a:rPr kumimoji="0" lang="ru-RU" sz="28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14289"/>
            <a:ext cx="9144000" cy="4524315"/>
          </a:xfrm>
          <a:prstGeom prst="rect">
            <a:avLst/>
          </a:prstGeom>
        </p:spPr>
        <p:txBody>
          <a:bodyPr wrap="square">
            <a:spAutoFit/>
          </a:bodyPr>
          <a:lstStyle/>
          <a:p>
            <a:pPr algn="just"/>
            <a:r>
              <a:rPr lang="ru-RU" sz="2400" dirty="0">
                <a:latin typeface="Times New Roman" pitchFamily="18" charset="0"/>
                <a:cs typeface="Times New Roman" pitchFamily="18" charset="0"/>
              </a:rPr>
              <a:t>Элементы схемы следует изображать: валы, оси, стержни и т. п. — сплошными основными линиями толщиной S; элементы, изображенные упрощенно внешними очертаниями (зубчатые колеса, червяки, шкивы, звездочки и т. п.), — сплошными тонкими линиями толщиной S/2; контур изделия, в который вписана схема, — сплошными тонкими линиями толщиной S/3; кинематические связи между сопряженными звеньями пары, вычерченными раздельно, — штриховыми линиями толщиной S/2; крайние положения элемента, меняющего свое положение при работе изделия, — тонкими штрихпунктирными линиями с двумя точками; валы или оси, закрытые другими элементами (невидимые), — штриховыми линиями.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9"/>
            <a:ext cx="8715436" cy="5755422"/>
          </a:xfrm>
          <a:prstGeom prst="rect">
            <a:avLst/>
          </a:prstGeom>
        </p:spPr>
        <p:txBody>
          <a:bodyPr wrap="square">
            <a:spAutoFit/>
          </a:bodyPr>
          <a:lstStyle/>
          <a:p>
            <a:r>
              <a:rPr lang="ru-RU" sz="2800" dirty="0" smtClean="0">
                <a:latin typeface="Times New Roman" pitchFamily="18" charset="0"/>
                <a:cs typeface="Times New Roman" pitchFamily="18" charset="0"/>
              </a:rPr>
              <a:t>Каждому кинематическому элементу следует присвоить порядковый номер, начиная от источника движения. Валы нумеруют римскими цифрами, остальные элементы — арабскими. Элементы покупных или заимствованных механизмов (например, редукторов) не нумеруют, порядковый номер присваивают всему механизму.</a:t>
            </a:r>
            <a:r>
              <a:rPr lang="ru-RU" sz="2800" dirty="0"/>
              <a:t> Порядковый номер проставляют на полке линии-выноске. Под полкой необходимо указывать основные характеристики и параметры кинематического элемента: мощность электродвигателя, Вт и частоту вращения его вала, мин -1 (угловую скорость, рад/</a:t>
            </a:r>
            <a:r>
              <a:rPr lang="ru-RU" sz="2800" dirty="0" err="1"/>
              <a:t>c</a:t>
            </a:r>
            <a:r>
              <a:rPr lang="ru-RU" sz="2800" dirty="0"/>
              <a:t>) или мощность и частоту вращения входного вала агрегата;</a:t>
            </a:r>
            <a:r>
              <a:rPr lang="ru-RU" sz="3200"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428604"/>
            <a:ext cx="9001156" cy="2308324"/>
          </a:xfrm>
          <a:prstGeom prst="rect">
            <a:avLst/>
          </a:prstGeom>
        </p:spPr>
        <p:txBody>
          <a:bodyPr wrap="square">
            <a:spAutoFit/>
          </a:bodyPr>
          <a:lstStyle/>
          <a:p>
            <a:r>
              <a:rPr lang="ru-RU" sz="2400" dirty="0" smtClean="0">
                <a:latin typeface="Times New Roman" pitchFamily="18" charset="0"/>
                <a:cs typeface="Times New Roman" pitchFamily="18" charset="0"/>
              </a:rPr>
              <a:t>вращающий момент, Н•м, и частоту вращения, мин -1 выходного вала; число и угол наклона зубьев и модуль зубчатых и червячных колес, а для червяка — число заходов, модуль и коэффициент диаметра; диаметры шкивов ременной передачи; число зубьев звездочек и шаг цепи и т. п. </a:t>
            </a:r>
          </a:p>
          <a:p>
            <a:endParaRPr lang="ru-RU"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7"/>
            <a:ext cx="8280920" cy="1077218"/>
          </a:xfrm>
          <a:prstGeom prst="rect">
            <a:avLst/>
          </a:prstGeom>
        </p:spPr>
        <p:txBody>
          <a:bodyPr wrap="square">
            <a:spAutoFit/>
          </a:bodyPr>
          <a:lstStyle/>
          <a:p>
            <a:r>
              <a:rPr lang="ru-RU" sz="3200" dirty="0" smtClean="0">
                <a:latin typeface="Times New Roman" pitchFamily="18" charset="0"/>
                <a:cs typeface="Times New Roman" pitchFamily="18" charset="0"/>
              </a:rPr>
              <a:t>Процесс чтения и выполнения кинематических схем</a:t>
            </a:r>
            <a:endParaRPr lang="ru-RU" sz="3200" dirty="0">
              <a:latin typeface="Times New Roman" pitchFamily="18" charset="0"/>
              <a:cs typeface="Times New Roman" pitchFamily="18" charset="0"/>
            </a:endParaRPr>
          </a:p>
        </p:txBody>
      </p:sp>
      <p:sp>
        <p:nvSpPr>
          <p:cNvPr id="3" name="Прямоугольник 2"/>
          <p:cNvSpPr/>
          <p:nvPr/>
        </p:nvSpPr>
        <p:spPr>
          <a:xfrm>
            <a:off x="395536" y="1340768"/>
            <a:ext cx="4896544" cy="5816977"/>
          </a:xfrm>
          <a:prstGeom prst="rect">
            <a:avLst/>
          </a:prstGeom>
        </p:spPr>
        <p:txBody>
          <a:bodyPr wrap="square">
            <a:spAutoFit/>
          </a:bodyPr>
          <a:lstStyle/>
          <a:p>
            <a:r>
              <a:rPr lang="ru-RU" sz="2400" dirty="0" smtClean="0">
                <a:latin typeface="Times New Roman" pitchFamily="18" charset="0"/>
                <a:cs typeface="Times New Roman" pitchFamily="18" charset="0"/>
              </a:rPr>
              <a:t>Кинематическую схему принято изображать в виде развертки. Пространственное расположение кинематических звеньев в механизме большей частью таково, что затрудняет их изображение на схеме, так как отдельные звенья заслоняют друг друга. Это в свою очередь, приводит к непониманию или неправильному представлению о схеме. Чтобы избежать этого, в схемах применяют условный способ так называемых развернутых изображений. </a:t>
            </a:r>
          </a:p>
          <a:p>
            <a:endParaRPr lang="ru-RU" dirty="0" smtClean="0"/>
          </a:p>
          <a:p>
            <a:endParaRPr lang="ru-RU" dirty="0" smtClean="0"/>
          </a:p>
        </p:txBody>
      </p:sp>
      <p:pic>
        <p:nvPicPr>
          <p:cNvPr id="5" name="Рисунок 4" descr="https://slide-share.ru/image/3248657.jpeg"/>
          <p:cNvPicPr/>
          <p:nvPr/>
        </p:nvPicPr>
        <p:blipFill>
          <a:blip r:embed="rId2" cstate="print"/>
          <a:srcRect/>
          <a:stretch>
            <a:fillRect/>
          </a:stretch>
        </p:blipFill>
        <p:spPr bwMode="auto">
          <a:xfrm>
            <a:off x="5076056" y="1556792"/>
            <a:ext cx="3888432" cy="381642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692696"/>
            <a:ext cx="8712968" cy="5693866"/>
          </a:xfrm>
          <a:prstGeom prst="rect">
            <a:avLst/>
          </a:prstGeom>
        </p:spPr>
        <p:txBody>
          <a:bodyPr wrap="square">
            <a:spAutoFit/>
          </a:bodyPr>
          <a:lstStyle/>
          <a:p>
            <a:r>
              <a:rPr lang="ru-RU" sz="2800" dirty="0" smtClean="0">
                <a:latin typeface="Times New Roman" pitchFamily="18" charset="0"/>
                <a:cs typeface="Times New Roman" pitchFamily="18" charset="0"/>
              </a:rPr>
              <a:t>На рисунке а) показано изображение двух пар зубчатых колес. Так как на кинематических схемах зубчатые колеса принято изображать в виде прямоугольников, то нетрудно представить, что при данном пространственном расположении зубчатых колес их изображения будут попарно накладываться. Для предотвращения таких накладок, в не зависимости от пространственного расположения кинематических звеньев в механизме, их принято изображать в развернутом виде, то есть оси вращения всех сопряженных зубчатых колес должны лежать в одной плоскости, параллельной плоскости изображения рисунок 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slide-share.ru/image/3248658.jpeg"/>
          <p:cNvPicPr/>
          <p:nvPr/>
        </p:nvPicPr>
        <p:blipFill>
          <a:blip r:embed="rId2" cstate="print"/>
          <a:srcRect/>
          <a:stretch>
            <a:fillRect/>
          </a:stretch>
        </p:blipFill>
        <p:spPr bwMode="auto">
          <a:xfrm>
            <a:off x="323528" y="764704"/>
            <a:ext cx="3168351" cy="3600400"/>
          </a:xfrm>
          <a:prstGeom prst="rect">
            <a:avLst/>
          </a:prstGeom>
          <a:noFill/>
          <a:ln w="9525">
            <a:noFill/>
            <a:miter lim="800000"/>
            <a:headEnd/>
            <a:tailEnd/>
          </a:ln>
        </p:spPr>
      </p:pic>
      <p:sp>
        <p:nvSpPr>
          <p:cNvPr id="8193" name="Rectangle 1"/>
          <p:cNvSpPr>
            <a:spLocks noChangeArrowheads="1"/>
          </p:cNvSpPr>
          <p:nvPr/>
        </p:nvSpPr>
        <p:spPr bwMode="auto">
          <a:xfrm>
            <a:off x="3563888" y="490737"/>
            <a:ext cx="547260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Переход от конструктивной схемы к кинематической облегчает образное восприятие последней.  Из этой схемы видно, что кривошип 1 имеет жесткую опору, которая отмечена толстой основной линией со штриховкой; поршень 2, изображенный на кинематической схеме в виде прямоугольника, имеет зазор со стенками цилиндра, которые, как неподвижные элементы, также имеют одностороннюю штриховку. Зазор свидетельствует о возможном возвратно-поступательном движении поршня.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slide-share.ru/image/3248659.jpeg"/>
          <p:cNvPicPr/>
          <p:nvPr/>
        </p:nvPicPr>
        <p:blipFill>
          <a:blip r:embed="rId2" cstate="print"/>
          <a:srcRect/>
          <a:stretch>
            <a:fillRect/>
          </a:stretch>
        </p:blipFill>
        <p:spPr bwMode="auto">
          <a:xfrm>
            <a:off x="107504" y="1340768"/>
            <a:ext cx="3096344" cy="2808312"/>
          </a:xfrm>
          <a:prstGeom prst="rect">
            <a:avLst/>
          </a:prstGeom>
          <a:noFill/>
          <a:ln w="9525">
            <a:noFill/>
            <a:miter lim="800000"/>
            <a:headEnd/>
            <a:tailEnd/>
          </a:ln>
        </p:spPr>
      </p:pic>
      <p:sp>
        <p:nvSpPr>
          <p:cNvPr id="7169" name="Rectangle 1"/>
          <p:cNvSpPr>
            <a:spLocks noChangeArrowheads="1"/>
          </p:cNvSpPr>
          <p:nvPr/>
        </p:nvSpPr>
        <p:spPr bwMode="auto">
          <a:xfrm>
            <a:off x="3347864" y="244796"/>
            <a:ext cx="5544616"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На всех схемах валы и оси изображаются одинаковой толстой основной линией. Разница между ними следующая:</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а) опоры валов изображают двумя черточками с промежутком по обе стопоры вала; поскольку валы вращаются вместе с насажанными и соединенными с ними шпонками зубчатыми колесами (шкивами), опорами служат подшипники скольжения либо подшипники качения. В тех случаях, когда нужно уточнить тип опор вала, стандартом предусмотрены специальные обозначения на базе приведенных черточек;</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б) ось — неподвижное изделие, поэтому концы ее заделаны в неподвижные опоры, отмеченные на схеме отрезками прямых с односторонней штриховкой. Насажанное на ось зубчатое колесо свободно вращается при вращении ведомого колеса на валу.</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714356"/>
            <a:ext cx="8715436" cy="3970318"/>
          </a:xfrm>
          <a:prstGeom prst="rect">
            <a:avLst/>
          </a:prstGeom>
        </p:spPr>
        <p:txBody>
          <a:bodyPr wrap="square">
            <a:spAutoFit/>
          </a:bodyPr>
          <a:lstStyle/>
          <a:p>
            <a:r>
              <a:rPr lang="ru-RU" sz="2800" dirty="0" smtClean="0">
                <a:latin typeface="Times New Roman" pitchFamily="18" charset="0"/>
                <a:cs typeface="Times New Roman" pitchFamily="18" charset="0"/>
              </a:rPr>
              <a:t>Цели урока:</a:t>
            </a:r>
          </a:p>
          <a:p>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Обучающая: - Сформировать основные представление об особенностях составления и чтения схем. </a:t>
            </a:r>
          </a:p>
          <a:p>
            <a:pPr algn="just"/>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Развивающая : - Развить навыки чтения схем.</a:t>
            </a:r>
          </a:p>
          <a:p>
            <a:pPr algn="just"/>
            <a:endParaRPr lang="ru-RU" sz="2800" dirty="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Воспитательная: - Содействовать формированию профессиональных навыков техника.</a:t>
            </a:r>
            <a:endParaRPr lang="ru-RU" sz="2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slide-share.ru/image/3248667.jpeg"/>
          <p:cNvPicPr/>
          <p:nvPr/>
        </p:nvPicPr>
        <p:blipFill>
          <a:blip r:embed="rId2" cstate="print"/>
          <a:srcRect/>
          <a:stretch>
            <a:fillRect/>
          </a:stretch>
        </p:blipFill>
        <p:spPr bwMode="auto">
          <a:xfrm>
            <a:off x="1115616" y="1484784"/>
            <a:ext cx="6552727" cy="5040560"/>
          </a:xfrm>
          <a:prstGeom prst="rect">
            <a:avLst/>
          </a:prstGeom>
          <a:noFill/>
          <a:ln w="9525">
            <a:noFill/>
            <a:miter lim="800000"/>
            <a:headEnd/>
            <a:tailEnd/>
          </a:ln>
        </p:spPr>
      </p:pic>
      <p:sp>
        <p:nvSpPr>
          <p:cNvPr id="4" name="Прямоугольник 3"/>
          <p:cNvSpPr/>
          <p:nvPr/>
        </p:nvSpPr>
        <p:spPr>
          <a:xfrm>
            <a:off x="323528" y="116632"/>
            <a:ext cx="8568952" cy="1200329"/>
          </a:xfrm>
          <a:prstGeom prst="rect">
            <a:avLst/>
          </a:prstGeom>
        </p:spPr>
        <p:txBody>
          <a:bodyPr wrap="square">
            <a:spAutoFit/>
          </a:bodyPr>
          <a:lstStyle/>
          <a:p>
            <a:r>
              <a:rPr lang="ru-RU" sz="2400" b="1" dirty="0" smtClean="0">
                <a:solidFill>
                  <a:srgbClr val="7030A0"/>
                </a:solidFill>
                <a:latin typeface="Times New Roman" pitchFamily="18" charset="0"/>
                <a:cs typeface="Times New Roman" pitchFamily="18" charset="0"/>
              </a:rPr>
              <a:t>УСЛОВНЫЕ ГРАФИЧЕСКИЕ ОБОЗНАЧЕНИЯ ДЛЯ ЭЛЕМЕНТОВ КИНЕМАТИЧЕСКИХ СХЕМ МАШИН И МЕХАНИЗМОВ </a:t>
            </a:r>
            <a:endParaRPr lang="ru-RU" sz="2400" b="1" dirty="0">
              <a:solidFill>
                <a:srgbClr val="7030A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slide-share.ru/image/3248668.jpeg"/>
          <p:cNvPicPr/>
          <p:nvPr/>
        </p:nvPicPr>
        <p:blipFill>
          <a:blip r:embed="rId2" cstate="print"/>
          <a:srcRect/>
          <a:stretch>
            <a:fillRect/>
          </a:stretch>
        </p:blipFill>
        <p:spPr bwMode="auto">
          <a:xfrm>
            <a:off x="755576" y="404664"/>
            <a:ext cx="7848872" cy="6453336"/>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305800" cy="1224136"/>
          </a:xfrm>
        </p:spPr>
        <p:txBody>
          <a:bodyPr>
            <a:normAutofit fontScale="90000"/>
          </a:bodyPr>
          <a:lstStyle/>
          <a:p>
            <a:r>
              <a:rPr lang="ru-RU" dirty="0" smtClean="0"/>
              <a:t>ПРАВИЛА ЧТЕНИЯ КИНЕМАТИЧЕСКИХ СХЕМ </a:t>
            </a:r>
            <a:endParaRPr lang="ru-RU" dirty="0"/>
          </a:p>
        </p:txBody>
      </p:sp>
      <p:pic>
        <p:nvPicPr>
          <p:cNvPr id="3" name="Рисунок 2" descr="https://slide-share.ru/image/3248660.jpeg"/>
          <p:cNvPicPr/>
          <p:nvPr/>
        </p:nvPicPr>
        <p:blipFill>
          <a:blip r:embed="rId2" cstate="print"/>
          <a:srcRect/>
          <a:stretch>
            <a:fillRect/>
          </a:stretch>
        </p:blipFill>
        <p:spPr bwMode="auto">
          <a:xfrm>
            <a:off x="251520" y="1556792"/>
            <a:ext cx="3384376" cy="2736304"/>
          </a:xfrm>
          <a:prstGeom prst="rect">
            <a:avLst/>
          </a:prstGeom>
          <a:noFill/>
          <a:ln w="9525">
            <a:noFill/>
            <a:miter lim="800000"/>
            <a:headEnd/>
            <a:tailEnd/>
          </a:ln>
        </p:spPr>
      </p:pic>
      <p:sp>
        <p:nvSpPr>
          <p:cNvPr id="4" name="Прямоугольник 3"/>
          <p:cNvSpPr/>
          <p:nvPr/>
        </p:nvSpPr>
        <p:spPr>
          <a:xfrm>
            <a:off x="3851920" y="1556792"/>
            <a:ext cx="4968552" cy="5324535"/>
          </a:xfrm>
          <a:prstGeom prst="rect">
            <a:avLst/>
          </a:prstGeom>
        </p:spPr>
        <p:txBody>
          <a:bodyPr wrap="square">
            <a:spAutoFit/>
          </a:bodyPr>
          <a:lstStyle/>
          <a:p>
            <a:r>
              <a:rPr lang="ru-RU" sz="2000" dirty="0" smtClean="0">
                <a:latin typeface="Times New Roman" pitchFamily="18" charset="0"/>
                <a:cs typeface="Times New Roman" pitchFamily="18" charset="0"/>
              </a:rPr>
              <a:t>Некоторые правила чтения кинематических схем: </a:t>
            </a:r>
          </a:p>
          <a:p>
            <a:r>
              <a:rPr lang="ru-RU" sz="2000" dirty="0" smtClean="0">
                <a:latin typeface="Times New Roman" pitchFamily="18" charset="0"/>
                <a:cs typeface="Times New Roman" pitchFamily="18" charset="0"/>
              </a:rPr>
              <a:t>а) большей частью ведущим зубчатым колесом (шкивом) является меньшее из сопряженной пары, а большее — ведомым Указанные на схеме буквы </a:t>
            </a:r>
            <a:r>
              <a:rPr lang="ru-RU" sz="2000" dirty="0" err="1" smtClean="0">
                <a:latin typeface="Times New Roman" pitchFamily="18" charset="0"/>
                <a:cs typeface="Times New Roman" pitchFamily="18" charset="0"/>
              </a:rPr>
              <a:t>n</a:t>
            </a:r>
            <a:r>
              <a:rPr lang="ru-RU" sz="2000" dirty="0" smtClean="0">
                <a:latin typeface="Times New Roman" pitchFamily="18" charset="0"/>
                <a:cs typeface="Times New Roman" pitchFamily="18" charset="0"/>
              </a:rPr>
              <a:t> 1 и </a:t>
            </a:r>
            <a:r>
              <a:rPr lang="ru-RU" sz="2000" dirty="0" err="1" smtClean="0">
                <a:latin typeface="Times New Roman" pitchFamily="18" charset="0"/>
                <a:cs typeface="Times New Roman" pitchFamily="18" charset="0"/>
              </a:rPr>
              <a:t>n</a:t>
            </a:r>
            <a:r>
              <a:rPr lang="ru-RU" sz="2000" dirty="0" smtClean="0">
                <a:latin typeface="Times New Roman" pitchFamily="18" charset="0"/>
                <a:cs typeface="Times New Roman" pitchFamily="18" charset="0"/>
              </a:rPr>
              <a:t> 2 — обозначение передаточного числа или отношение частоты вращения </a:t>
            </a:r>
            <a:r>
              <a:rPr lang="ru-RU" sz="2000" dirty="0" err="1" smtClean="0">
                <a:latin typeface="Times New Roman" pitchFamily="18" charset="0"/>
                <a:cs typeface="Times New Roman" pitchFamily="18" charset="0"/>
              </a:rPr>
              <a:t>n</a:t>
            </a:r>
            <a:r>
              <a:rPr lang="ru-RU" sz="2000" dirty="0" smtClean="0">
                <a:latin typeface="Times New Roman" pitchFamily="18" charset="0"/>
                <a:cs typeface="Times New Roman" pitchFamily="18" charset="0"/>
              </a:rPr>
              <a:t> ведущего и ведомого колес: </a:t>
            </a:r>
            <a:r>
              <a:rPr lang="ru-RU" sz="2000" dirty="0" err="1" smtClean="0">
                <a:latin typeface="Times New Roman" pitchFamily="18" charset="0"/>
                <a:cs typeface="Times New Roman" pitchFamily="18" charset="0"/>
              </a:rPr>
              <a:t>n</a:t>
            </a:r>
            <a:r>
              <a:rPr lang="ru-RU" sz="2000" dirty="0" smtClean="0">
                <a:latin typeface="Times New Roman" pitchFamily="18" charset="0"/>
                <a:cs typeface="Times New Roman" pitchFamily="18" charset="0"/>
              </a:rPr>
              <a:t> 1 /</a:t>
            </a:r>
            <a:r>
              <a:rPr lang="ru-RU" sz="2000" dirty="0" err="1" smtClean="0">
                <a:latin typeface="Times New Roman" pitchFamily="18" charset="0"/>
                <a:cs typeface="Times New Roman" pitchFamily="18" charset="0"/>
              </a:rPr>
              <a:t>n</a:t>
            </a:r>
            <a:r>
              <a:rPr lang="ru-RU" sz="2000" dirty="0" smtClean="0">
                <a:latin typeface="Times New Roman" pitchFamily="18" charset="0"/>
                <a:cs typeface="Times New Roman" pitchFamily="18" charset="0"/>
              </a:rPr>
              <a:t> 2 ;</a:t>
            </a:r>
          </a:p>
          <a:p>
            <a:r>
              <a:rPr lang="ru-RU" sz="2000" dirty="0" smtClean="0">
                <a:latin typeface="Times New Roman" pitchFamily="18" charset="0"/>
                <a:cs typeface="Times New Roman" pitchFamily="18" charset="0"/>
              </a:rPr>
              <a:t> б) показана понижающая зубчатая передача, так как n1 &gt; n2. В зубчатой передаче сопряженные зубчатые колеса изготавливают одного модуля, поэтому большее из колес имеет больше зубьев. Передаточное отношение зубчатой передачи: </a:t>
            </a:r>
            <a:r>
              <a:rPr lang="ru-RU" sz="2000" dirty="0" err="1" smtClean="0">
                <a:latin typeface="Times New Roman" pitchFamily="18" charset="0"/>
                <a:cs typeface="Times New Roman" pitchFamily="18" charset="0"/>
              </a:rPr>
              <a:t>i=Z</a:t>
            </a:r>
            <a:r>
              <a:rPr lang="ru-RU" sz="2000" dirty="0" smtClean="0">
                <a:latin typeface="Times New Roman" pitchFamily="18" charset="0"/>
                <a:cs typeface="Times New Roman" pitchFamily="18" charset="0"/>
              </a:rPr>
              <a:t> 1 /Z 2, где Z 1 и Z 2 — числа зубьев зубчатых колес; </a:t>
            </a:r>
            <a:endParaRPr lang="ru-RU"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395536" y="297502"/>
            <a:ext cx="8424936"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a:t>
            </a:r>
            <a:r>
              <a:rPr kumimoji="0" lang="ru-RU" sz="2000" b="0"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Безмасштабность</a:t>
            </a: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схем — относительный признак. Так, для принципиальных кинематических схем соотношение размеров условных графических обозначений взаимодействующих элементов должно на схеме примерно соответствовать действительному соотношению размеров этих элементов. Это видно из рассмотрения принципиальных кинематических схем конического дифференциала </a:t>
            </a:r>
            <a:r>
              <a:rPr kumimoji="0" lang="ru-RU" sz="2000" b="0"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зубофрезерного</a:t>
            </a:r>
            <a:r>
              <a:rPr kumimoji="0" lang="ru-RU" sz="20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станка, изображенного в ортогональной и аксонометрической проекциях. На этих схемах геометрические размеры конических шестерен 3...6 одинаковы.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slide-share.ru/image/3248665.jpeg"/>
          <p:cNvPicPr/>
          <p:nvPr/>
        </p:nvPicPr>
        <p:blipFill>
          <a:blip r:embed="rId2" cstate="print"/>
          <a:srcRect/>
          <a:stretch>
            <a:fillRect/>
          </a:stretch>
        </p:blipFill>
        <p:spPr bwMode="auto">
          <a:xfrm>
            <a:off x="323528" y="2852936"/>
            <a:ext cx="8496944" cy="3744416"/>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79512" y="184884"/>
            <a:ext cx="871296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Пример принципиальной кинематической схемы, которая состоит из условных графических обозначений элементов, связей между ними и буквенно-цифровых позиционных обозначений элементов, а также составных элементов схемы, выполненных в виде таблицы. По изображению можно представить последовательность передачи движения от двигателя к исполнительному устройству.</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https://slide-share.ru/image/3248666.jpeg"/>
          <p:cNvPicPr/>
          <p:nvPr/>
        </p:nvPicPr>
        <p:blipFill>
          <a:blip r:embed="rId2" cstate="print"/>
          <a:srcRect/>
          <a:stretch>
            <a:fillRect/>
          </a:stretch>
        </p:blipFill>
        <p:spPr bwMode="auto">
          <a:xfrm>
            <a:off x="179512" y="1772816"/>
            <a:ext cx="8496944" cy="4896544"/>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707886"/>
          </a:xfrm>
          <a:prstGeom prst="rect">
            <a:avLst/>
          </a:prstGeom>
        </p:spPr>
        <p:txBody>
          <a:bodyPr wrap="square">
            <a:spAutoFit/>
          </a:bodyPr>
          <a:lstStyle/>
          <a:p>
            <a:r>
              <a:rPr lang="ru-RU" sz="2000" dirty="0" smtClean="0">
                <a:solidFill>
                  <a:srgbClr val="7030A0"/>
                </a:solidFill>
              </a:rPr>
              <a:t>ГРАФИЧЕСКИЕ ОБОЗНАЧЕНИЯ ДЛЯ НЕКОТОРЫХ КОНСТРУКЦИЙ В КИНЕМАТИЧЕСКИХ СХЕМ МАШИН И МЕХАНИЗМОВ </a:t>
            </a:r>
            <a:endParaRPr lang="ru-RU" sz="2000" dirty="0">
              <a:solidFill>
                <a:srgbClr val="7030A0"/>
              </a:solidFill>
            </a:endParaRPr>
          </a:p>
        </p:txBody>
      </p:sp>
      <p:pic>
        <p:nvPicPr>
          <p:cNvPr id="3" name="Рисунок 2" descr="https://slide-share.ru/image/3248669.jpeg"/>
          <p:cNvPicPr/>
          <p:nvPr/>
        </p:nvPicPr>
        <p:blipFill>
          <a:blip r:embed="rId2" cstate="print"/>
          <a:srcRect/>
          <a:stretch>
            <a:fillRect/>
          </a:stretch>
        </p:blipFill>
        <p:spPr bwMode="auto">
          <a:xfrm>
            <a:off x="2123728" y="1025353"/>
            <a:ext cx="5616624" cy="5832647"/>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slide-share.ru/image/3248670.jpeg"/>
          <p:cNvPicPr/>
          <p:nvPr/>
        </p:nvPicPr>
        <p:blipFill>
          <a:blip r:embed="rId2" cstate="print"/>
          <a:srcRect/>
          <a:stretch>
            <a:fillRect/>
          </a:stretch>
        </p:blipFill>
        <p:spPr bwMode="auto">
          <a:xfrm>
            <a:off x="1691680" y="188640"/>
            <a:ext cx="5400599" cy="655272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6672"/>
            <a:ext cx="8424936" cy="6370975"/>
          </a:xfrm>
          <a:prstGeom prst="rect">
            <a:avLst/>
          </a:prstGeom>
        </p:spPr>
        <p:txBody>
          <a:bodyPr wrap="square">
            <a:spAutoFit/>
          </a:bodyPr>
          <a:lstStyle/>
          <a:p>
            <a:pPr lvl="0" algn="ctr" fontAlgn="base">
              <a:spcBef>
                <a:spcPct val="0"/>
              </a:spcBef>
              <a:spcAft>
                <a:spcPct val="0"/>
              </a:spcAft>
              <a:tabLst>
                <a:tab pos="457200" algn="l"/>
              </a:tabLst>
            </a:pPr>
            <a:r>
              <a:rPr lang="ru-RU" sz="2400" b="1" dirty="0" smtClean="0">
                <a:solidFill>
                  <a:srgbClr val="333333"/>
                </a:solidFill>
                <a:latin typeface="Times New Roman" pitchFamily="18" charset="0"/>
                <a:ea typeface="Times New Roman" pitchFamily="18" charset="0"/>
                <a:cs typeface="Times New Roman" pitchFamily="18" charset="0"/>
              </a:rPr>
              <a:t>СПИСОК  ЛИТЕРАТУРЫ</a:t>
            </a:r>
          </a:p>
          <a:p>
            <a:pPr lvl="0" algn="just" fontAlgn="base">
              <a:spcBef>
                <a:spcPct val="0"/>
              </a:spcBef>
              <a:spcAft>
                <a:spcPct val="0"/>
              </a:spcAft>
              <a:tabLst>
                <a:tab pos="457200" algn="l"/>
              </a:tabLst>
            </a:pPr>
            <a:endParaRPr lang="ru-RU" sz="2400" b="1" dirty="0" smtClean="0">
              <a:solidFill>
                <a:srgbClr val="333333"/>
              </a:solidFill>
              <a:latin typeface="Times New Roman" pitchFamily="18" charset="0"/>
              <a:ea typeface="Times New Roman" pitchFamily="18" charset="0"/>
              <a:cs typeface="Times New Roman" pitchFamily="18" charset="0"/>
            </a:endParaRPr>
          </a:p>
          <a:p>
            <a:pPr algn="just"/>
            <a:r>
              <a:rPr lang="ru-RU" sz="2400" dirty="0" smtClean="0">
                <a:latin typeface="Times New Roman" pitchFamily="18" charset="0"/>
                <a:cs typeface="Times New Roman" pitchFamily="18" charset="0"/>
              </a:rPr>
              <a:t>Боголюбов С. К. Инженерная графика: Учебник для </a:t>
            </a:r>
          </a:p>
          <a:p>
            <a:pPr algn="just"/>
            <a:r>
              <a:rPr lang="ru-RU" sz="2400" dirty="0" smtClean="0">
                <a:latin typeface="Times New Roman" pitchFamily="18" charset="0"/>
                <a:cs typeface="Times New Roman" pitchFamily="18" charset="0"/>
              </a:rPr>
              <a:t>средних специальных учебных заведений. – 3-е изд., </a:t>
            </a:r>
            <a:r>
              <a:rPr lang="ru-RU" sz="2400" dirty="0" err="1" smtClean="0">
                <a:latin typeface="Times New Roman" pitchFamily="18" charset="0"/>
                <a:cs typeface="Times New Roman" pitchFamily="18" charset="0"/>
              </a:rPr>
              <a:t>испр</a:t>
            </a:r>
            <a:r>
              <a:rPr lang="ru-RU" sz="2400" dirty="0" smtClean="0">
                <a:latin typeface="Times New Roman" pitchFamily="18" charset="0"/>
                <a:cs typeface="Times New Roman" pitchFamily="18" charset="0"/>
              </a:rPr>
              <a:t>. и доп. – М.: Машиностроение, 2006. – с. 392: ил.</a:t>
            </a:r>
          </a:p>
          <a:p>
            <a:pPr algn="just"/>
            <a:r>
              <a:rPr lang="ru-RU" sz="2400" dirty="0" smtClean="0">
                <a:latin typeface="Times New Roman" pitchFamily="18" charset="0"/>
                <a:cs typeface="Times New Roman" pitchFamily="18" charset="0"/>
              </a:rPr>
              <a:t>Боголюбов С. К. Индивидуальные задания по курсу      черчения: </a:t>
            </a:r>
            <a:r>
              <a:rPr lang="ru-RU" sz="2400" dirty="0" err="1" smtClean="0">
                <a:latin typeface="Times New Roman" pitchFamily="18" charset="0"/>
                <a:cs typeface="Times New Roman" pitchFamily="18" charset="0"/>
              </a:rPr>
              <a:t>Практ</a:t>
            </a:r>
            <a:r>
              <a:rPr lang="ru-RU" sz="2400" dirty="0" smtClean="0">
                <a:latin typeface="Times New Roman" pitchFamily="18" charset="0"/>
                <a:cs typeface="Times New Roman" pitchFamily="18" charset="0"/>
              </a:rPr>
              <a:t>. пособие для учащихся техникумов. – М.: </a:t>
            </a:r>
            <a:r>
              <a:rPr lang="ru-RU" sz="2400" dirty="0" err="1" smtClean="0">
                <a:latin typeface="Times New Roman" pitchFamily="18" charset="0"/>
                <a:cs typeface="Times New Roman" pitchFamily="18" charset="0"/>
              </a:rPr>
              <a:t>Высш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шк</a:t>
            </a:r>
            <a:r>
              <a:rPr lang="ru-RU" sz="2400" dirty="0" smtClean="0">
                <a:latin typeface="Times New Roman" pitchFamily="18" charset="0"/>
                <a:cs typeface="Times New Roman" pitchFamily="18" charset="0"/>
              </a:rPr>
              <a:t>., 2007. – 368 с.: ил. </a:t>
            </a:r>
          </a:p>
          <a:p>
            <a:pPr algn="just"/>
            <a:r>
              <a:rPr lang="ru-RU" sz="2400" dirty="0" smtClean="0">
                <a:latin typeface="Times New Roman" pitchFamily="18" charset="0"/>
                <a:cs typeface="Times New Roman" pitchFamily="18" charset="0"/>
              </a:rPr>
              <a:t>Бродский А. М. Практикум по инженерной графике: Учеб. Пособие для сред. проф. образования / А. М. Бродский, Э. М. </a:t>
            </a:r>
            <a:r>
              <a:rPr lang="ru-RU" sz="2400" dirty="0" err="1" smtClean="0">
                <a:latin typeface="Times New Roman" pitchFamily="18" charset="0"/>
                <a:cs typeface="Times New Roman" pitchFamily="18" charset="0"/>
              </a:rPr>
              <a:t>Фазлулин</a:t>
            </a:r>
            <a:r>
              <a:rPr lang="ru-RU" sz="2400" dirty="0" smtClean="0">
                <a:latin typeface="Times New Roman" pitchFamily="18" charset="0"/>
                <a:cs typeface="Times New Roman" pitchFamily="18" charset="0"/>
              </a:rPr>
              <a:t>, В. А. </a:t>
            </a:r>
            <a:r>
              <a:rPr lang="ru-RU" sz="2400" dirty="0" err="1" smtClean="0">
                <a:latin typeface="Times New Roman" pitchFamily="18" charset="0"/>
                <a:cs typeface="Times New Roman" pitchFamily="18" charset="0"/>
              </a:rPr>
              <a:t>Халдинов</a:t>
            </a:r>
            <a:r>
              <a:rPr lang="ru-RU" sz="2400" dirty="0" smtClean="0">
                <a:latin typeface="Times New Roman" pitchFamily="18" charset="0"/>
                <a:cs typeface="Times New Roman" pitchFamily="18" charset="0"/>
              </a:rPr>
              <a:t>. – М.: Издательский центр «Академия», 2004. – 192 с. </a:t>
            </a:r>
          </a:p>
          <a:p>
            <a:pPr algn="just"/>
            <a:r>
              <a:rPr lang="ru-RU" sz="2400" dirty="0" smtClean="0">
                <a:latin typeface="Times New Roman" pitchFamily="18" charset="0"/>
                <a:cs typeface="Times New Roman" pitchFamily="18" charset="0"/>
              </a:rPr>
              <a:t>Куликов В. П. Стандарты инженерной графики: учебное пособие. – М.: ФОРУМ:ИНФРА-М, 2007. – 240 с. – (Профессиональное образование). </a:t>
            </a:r>
          </a:p>
          <a:p>
            <a:r>
              <a:rPr lang="ru-RU" sz="2400" dirty="0" smtClean="0"/>
              <a:t> </a:t>
            </a:r>
          </a:p>
          <a:p>
            <a:pPr lvl="0" algn="ctr" fontAlgn="base">
              <a:spcBef>
                <a:spcPct val="0"/>
              </a:spcBef>
              <a:spcAft>
                <a:spcPct val="0"/>
              </a:spcAft>
              <a:tabLst>
                <a:tab pos="457200" algn="l"/>
              </a:tabLst>
            </a:pPr>
            <a:endParaRPr lang="ru-RU" sz="2400"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724648"/>
          </a:xfrm>
        </p:spPr>
        <p:txBody>
          <a:bodyPr>
            <a:normAutofit fontScale="90000"/>
          </a:bodyPr>
          <a:lstStyle/>
          <a:p>
            <a:r>
              <a:rPr lang="ru-RU" b="1" dirty="0" smtClean="0">
                <a:solidFill>
                  <a:srgbClr val="7030A0"/>
                </a:solidFill>
                <a:latin typeface="Times New Roman" pitchFamily="18" charset="0"/>
                <a:cs typeface="Times New Roman" pitchFamily="18" charset="0"/>
              </a:rPr>
              <a:t>Общие сведения о схемах</a:t>
            </a:r>
            <a:endParaRPr lang="ru-RU" b="1" dirty="0">
              <a:solidFill>
                <a:srgbClr val="7030A0"/>
              </a:solidFill>
              <a:latin typeface="Times New Roman" pitchFamily="18" charset="0"/>
              <a:cs typeface="Times New Roman" pitchFamily="18" charset="0"/>
            </a:endParaRPr>
          </a:p>
        </p:txBody>
      </p:sp>
      <p:sp>
        <p:nvSpPr>
          <p:cNvPr id="3073" name="Rectangle 1"/>
          <p:cNvSpPr>
            <a:spLocks noChangeArrowheads="1"/>
          </p:cNvSpPr>
          <p:nvPr/>
        </p:nvSpPr>
        <p:spPr bwMode="auto">
          <a:xfrm>
            <a:off x="214282" y="1428737"/>
            <a:ext cx="864399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технике распространены машины, агрегаты, которые в свою очередь имеют массу механических, электрических гидравлических устройств.</a:t>
            </a:r>
          </a:p>
          <a:p>
            <a:pPr marL="0" marR="0" lvl="0" indent="53975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Конструкторская документация определяет устройство и состав изделия, содержит необходимые данные для его изготовления и контроля.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Виды конструкторских документов устанавливает ГОСТ 2.102-68</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 графической конструкторской документации относятся чертежи и схемы.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Схемы — конструкторские документы, на которых составные части изделия, их взаимное расположение и связи между ними изображены условно — позволяют значительно быстрее (чем по чертежам) разобраться в принципе и последовательности действия элементов того или иного устройства. Виды, типы и общие требования к выполнению схем установлены </a:t>
            </a:r>
            <a:r>
              <a:rPr kumimoji="0" lang="ru-RU" sz="3200" b="0"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ГОСТом</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2.701 — 76.</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В зависимости от элементов, входящих в состав изделия, и связей между ними схемы разделяют на следующие виды: кинематические (E), гидравлические (Г), пневматические (П) и электрические (Э).</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188640"/>
            <a:ext cx="9144000" cy="680186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 зависимости от основного назначения схемы делят на определенные типы, обозначаемые соответствующей цифрой:</a:t>
            </a: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1 </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a:t>
            </a:r>
            <a:r>
              <a:rPr kumimoji="0" lang="ru-RU" sz="32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структурные</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служащие для общего ознакомления с изделием и определяющие состав и взаимосвязь основных элементов изделия и их назначение;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2</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a:t>
            </a:r>
            <a:r>
              <a:rPr kumimoji="0" lang="ru-RU" sz="3200" b="1" i="0" u="none" strike="noStrike" cap="none" normalizeH="0" baseline="0" dirty="0" smtClean="0">
                <a:ln>
                  <a:noFill/>
                </a:ln>
                <a:solidFill>
                  <a:schemeClr val="accent1">
                    <a:lumMod val="50000"/>
                  </a:schemeClr>
                </a:solidFill>
                <a:effectLst/>
                <a:latin typeface="Times New Roman" pitchFamily="18" charset="0"/>
                <a:ea typeface="Times New Roman" pitchFamily="18" charset="0"/>
                <a:cs typeface="Times New Roman" pitchFamily="18" charset="0"/>
              </a:rPr>
              <a:t>функциональные</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поясняющие процессы, протекающие в изделии и его частях;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3</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a:t>
            </a:r>
            <a:r>
              <a:rPr kumimoji="0" lang="ru-RU" sz="3200" b="1" i="0" u="none"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принципиальные</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определяющие полный состав элементов изделия и связи между ними;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4</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a:t>
            </a:r>
            <a:r>
              <a:rPr kumimoji="0" lang="ru-RU" sz="3200" b="1"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схемы соединений</a:t>
            </a:r>
            <a:r>
              <a:rPr kumimoji="0" lang="ru-RU" sz="32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показывающие соединения составных частей изделия и элементы этих соединений (провода, кабели, трубопроводы и т.п.);</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0"/>
            <a:ext cx="9144000"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5</a:t>
            </a: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схемы подключения, показывающие внешнее подключение изделия;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6</a:t>
            </a: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общие, определяющие составные части комплекса и соединения их между собой на месте эксплуатации;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7</a:t>
            </a: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 схемы расположения, определяющие относительное расположение составных частей изделия,.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pP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Вид и тип схемы определяют ее наименование: например схема электрическая монтажная.</a:t>
            </a:r>
          </a:p>
          <a:p>
            <a:pPr lvl="0" eaLnBrk="0" fontAlgn="base" hangingPunct="0">
              <a:spcBef>
                <a:spcPct val="0"/>
              </a:spcBef>
              <a:spcAft>
                <a:spcPct val="0"/>
              </a:spcAft>
            </a:pPr>
            <a:r>
              <a:rPr lang="ru-RU" sz="2800" dirty="0" smtClean="0"/>
              <a:t> </a:t>
            </a:r>
            <a:r>
              <a:rPr lang="ru-RU" sz="2800" dirty="0">
                <a:latin typeface="Times New Roman" pitchFamily="18" charset="0"/>
                <a:cs typeface="Times New Roman" pitchFamily="18" charset="0"/>
              </a:rPr>
              <a:t>Шифр схемы, входящий в состав ее обозначения, состоит из буквы (вид схемы) и цифры (тип схемы), например шифр схемы электрической принципиальной — Э3. </a:t>
            </a:r>
            <a:endParaRPr lang="ru-RU" sz="2800" dirty="0" smtClean="0">
              <a:latin typeface="Times New Roman" pitchFamily="18" charset="0"/>
              <a:cs typeface="Times New Roman" pitchFamily="18" charset="0"/>
            </a:endParaRPr>
          </a:p>
          <a:p>
            <a:pPr lvl="0" eaLnBrk="0" fontAlgn="base" hangingPunct="0">
              <a:spcBef>
                <a:spcPct val="0"/>
              </a:spcBef>
              <a:spcAft>
                <a:spcPct val="0"/>
              </a:spcAft>
            </a:pPr>
            <a:r>
              <a:rPr lang="ru-RU" sz="2800" dirty="0" smtClean="0">
                <a:latin typeface="Times New Roman" pitchFamily="18" charset="0"/>
                <a:cs typeface="Times New Roman" pitchFamily="18" charset="0"/>
              </a:rPr>
              <a:t>Если </a:t>
            </a:r>
            <a:r>
              <a:rPr lang="ru-RU" sz="2800" dirty="0">
                <a:latin typeface="Times New Roman" pitchFamily="18" charset="0"/>
                <a:cs typeface="Times New Roman" pitchFamily="18" charset="0"/>
              </a:rPr>
              <a:t>в состав изделия входят элементы и связи различных видов, для него разрабатывают комбинированную схему, обозначаемую буквой С. Ее наименование определяется видами и типом, например схема электропневматическая принципиальная.</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8858312" cy="5509200"/>
          </a:xfrm>
          <a:prstGeom prst="rect">
            <a:avLst/>
          </a:prstGeom>
        </p:spPr>
        <p:txBody>
          <a:bodyPr wrap="square">
            <a:spAutoFit/>
          </a:bodyPr>
          <a:lstStyle/>
          <a:p>
            <a:r>
              <a:rPr lang="ru-RU" sz="3200" dirty="0">
                <a:latin typeface="Times New Roman" pitchFamily="18" charset="0"/>
                <a:cs typeface="Times New Roman" pitchFamily="18" charset="0"/>
              </a:rPr>
              <a:t>Схемы выполняют без соблюдения масштаба на листах стандартного </a:t>
            </a:r>
            <a:r>
              <a:rPr lang="ru-RU" sz="3200" dirty="0" smtClean="0">
                <a:latin typeface="Times New Roman" pitchFamily="18" charset="0"/>
                <a:cs typeface="Times New Roman" pitchFamily="18" charset="0"/>
              </a:rPr>
              <a:t>формата </a:t>
            </a:r>
            <a:r>
              <a:rPr lang="ru-RU" sz="3200" dirty="0">
                <a:latin typeface="Times New Roman" pitchFamily="18" charset="0"/>
                <a:cs typeface="Times New Roman" pitchFamily="18" charset="0"/>
              </a:rPr>
              <a:t>с основной надписью по форме 1. При этом действительное пространственное расположение составных частей изделия можно не учитывать</a:t>
            </a:r>
            <a:r>
              <a:rPr lang="ru-RU" sz="3200" dirty="0" smtClean="0">
                <a:latin typeface="Times New Roman" pitchFamily="18" charset="0"/>
                <a:cs typeface="Times New Roman" pitchFamily="18" charset="0"/>
              </a:rPr>
              <a:t>.</a:t>
            </a:r>
          </a:p>
          <a:p>
            <a:r>
              <a:rPr lang="ru-RU" sz="3200" dirty="0" smtClean="0">
                <a:latin typeface="Times New Roman" pitchFamily="18" charset="0"/>
                <a:cs typeface="Times New Roman" pitchFamily="18" charset="0"/>
              </a:rPr>
              <a:t> </a:t>
            </a:r>
            <a:r>
              <a:rPr lang="ru-RU" sz="3200" dirty="0">
                <a:latin typeface="Times New Roman" pitchFamily="18" charset="0"/>
                <a:cs typeface="Times New Roman" pitchFamily="18" charset="0"/>
              </a:rPr>
              <a:t>Элементы изделия изображают в виде условных графических обозначений, устанавливаемых соответствующими стандартами ЕСКД. </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Связь </a:t>
            </a:r>
            <a:r>
              <a:rPr lang="ru-RU" sz="3200" dirty="0">
                <a:latin typeface="Times New Roman" pitchFamily="18" charset="0"/>
                <a:cs typeface="Times New Roman" pitchFamily="18" charset="0"/>
              </a:rPr>
              <a:t>между ними показывают линиями, условно представляющими собой валы, муфты, трубопроводы, кабели и </a:t>
            </a:r>
            <a:r>
              <a:rPr lang="ru-RU" sz="3200" dirty="0" err="1">
                <a:latin typeface="Times New Roman" pitchFamily="18" charset="0"/>
                <a:cs typeface="Times New Roman" pitchFamily="18" charset="0"/>
              </a:rPr>
              <a:t>т.п</a:t>
            </a:r>
            <a:endParaRPr lang="ru-RU" sz="3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500042"/>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Схемы следует выполнять компактно, но не за счет ухудшения ясности и удобства их чтения. Количество изломов и пересечений линий связи должно быть минимальным. Элементы, составляющие отдельное устройство, на схеме выделяют штрихпунктирными линиями с указанием наименований этого устройства. На схеме одного вида допускается изображать элементы схем других видов, непосредственно влияющих на работу изделия. Эти элементы и их связи изображают штриховыми линиями. Схемам присваивают обозначение соответствующего им изделия. После обозначения следует записывать шифр схемы. Наименование схемы указывают в основной надписи после наименования изделия.</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0" y="-128528"/>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 соответствии с </a:t>
            </a:r>
            <a:r>
              <a:rPr kumimoji="0" lang="ru-RU" sz="2800" b="0"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ГОСТом</a:t>
            </a:r>
            <a:r>
              <a:rPr kumimoji="0" lang="ru-RU" sz="28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2.703 — 68 на кинематической схеме необходимо изображать всю совокупность кинематических элементов и их соединений, все кинематические связи между парами, цепями и т.п., а также связи с источниками движения. Кинематическую схему изделия следует вычерчивать, как правило, в виде развертки. Допускается изображать схемы в аксонометрических проекциях и, не нарушая ясности схемы, переносить элементы вверх или вниз от их истинного положения, а также поворачивать их в положения, наиболее удобные для изображения. В этих случаях сопряженные звенья пары, вычерченные раздельно, следует соединять штриховой линией. Все элементы схемы должны быть изображены условными графическими обозначениями по ГОСТУ 2.770 — 68 или упрощенно внешними очертаниями.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146</TotalTime>
  <Words>1690</Words>
  <Application>Microsoft Office PowerPoint</Application>
  <PresentationFormat>Экран (4:3)</PresentationFormat>
  <Paragraphs>70</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Поток</vt:lpstr>
      <vt:lpstr>Презентация по Инженерной графике на тему: Схемы Кинематические</vt:lpstr>
      <vt:lpstr>Слайд 2</vt:lpstr>
      <vt:lpstr>Общие сведения о схемах</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ПРАВИЛА ЧТЕНИЯ КИНЕМАТИЧЕСКИХ СХЕМ </vt:lpstr>
      <vt:lpstr>Слайд 23</vt:lpstr>
      <vt:lpstr>Слайд 24</vt:lpstr>
      <vt:lpstr>Слайд 25</vt:lpstr>
      <vt:lpstr>Слайд 26</vt:lpstr>
      <vt:lpstr>Слайд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по Инженерной графике на тему: Схемы Кинематические</dc:title>
  <dc:creator>Marina</dc:creator>
  <cp:lastModifiedBy>avanesyan</cp:lastModifiedBy>
  <cp:revision>16</cp:revision>
  <dcterms:created xsi:type="dcterms:W3CDTF">2020-01-14T19:06:19Z</dcterms:created>
  <dcterms:modified xsi:type="dcterms:W3CDTF">2020-01-17T07:23:14Z</dcterms:modified>
</cp:coreProperties>
</file>