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7" r:id="rId3"/>
    <p:sldId id="257" r:id="rId4"/>
    <p:sldId id="258" r:id="rId5"/>
    <p:sldId id="262" r:id="rId6"/>
    <p:sldId id="264" r:id="rId7"/>
    <p:sldId id="283" r:id="rId8"/>
    <p:sldId id="284" r:id="rId9"/>
    <p:sldId id="285" r:id="rId10"/>
    <p:sldId id="265" r:id="rId11"/>
    <p:sldId id="266" r:id="rId12"/>
    <p:sldId id="267" r:id="rId13"/>
    <p:sldId id="286" r:id="rId14"/>
    <p:sldId id="268" r:id="rId15"/>
    <p:sldId id="287" r:id="rId16"/>
    <p:sldId id="269" r:id="rId17"/>
    <p:sldId id="270" r:id="rId18"/>
    <p:sldId id="288" r:id="rId19"/>
    <p:sldId id="271" r:id="rId20"/>
    <p:sldId id="272" r:id="rId21"/>
    <p:sldId id="273" r:id="rId22"/>
    <p:sldId id="263" r:id="rId23"/>
    <p:sldId id="281" r:id="rId24"/>
    <p:sldId id="282" r:id="rId25"/>
    <p:sldId id="289" r:id="rId26"/>
    <p:sldId id="290" r:id="rId27"/>
    <p:sldId id="300" r:id="rId28"/>
    <p:sldId id="298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EDEA64"/>
    <a:srgbClr val="FFD54F"/>
    <a:srgbClr val="E46D3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04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755576" y="0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3040" y="2780928"/>
            <a:ext cx="8640960" cy="1201688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Arial Black" pitchFamily="34" charset="0"/>
              </a:rPr>
              <a:t>Тема урока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Arial Black" pitchFamily="34" charset="0"/>
              </a:rPr>
              <a:t>:</a:t>
            </a:r>
          </a:p>
          <a:p>
            <a:pPr algn="ctr"/>
            <a:endParaRPr lang="ru-RU" sz="4000" b="1" dirty="0" smtClean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Arial Black" pitchFamily="34" charset="0"/>
            </a:endParaRPr>
          </a:p>
          <a:p>
            <a:pPr algn="ctr"/>
            <a:r>
              <a:rPr lang="ru-RU" sz="40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Arial Black" pitchFamily="34" charset="0"/>
              </a:rPr>
              <a:t> Виды и содержание маркшейдерской документации 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51720" y="5949280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 smtClean="0">
                <a:ln>
                  <a:solidFill>
                    <a:srgbClr val="660033"/>
                  </a:solidFill>
                </a:ln>
                <a:solidFill>
                  <a:srgbClr val="00B050"/>
                </a:solidFill>
              </a:rPr>
              <a:t>Презентация подготовлена преподавателем Яковленко С.И.</a:t>
            </a:r>
            <a:endParaRPr lang="ru-RU" dirty="0">
              <a:ln>
                <a:solidFill>
                  <a:srgbClr val="660033"/>
                </a:solidFill>
              </a:ln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6912768" cy="1224136"/>
          </a:xfr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just"/>
            <a:r>
              <a:rPr lang="ru-RU" sz="2400" b="1" i="1" dirty="0" smtClean="0">
                <a:solidFill>
                  <a:srgbClr val="FF0000"/>
                </a:solidFill>
              </a:rPr>
              <a:t>Вертикальные проекции </a:t>
            </a:r>
            <a:r>
              <a:rPr lang="ru-RU" sz="2400" dirty="0" smtClean="0">
                <a:solidFill>
                  <a:srgbClr val="0070C0"/>
                </a:solidFill>
              </a:rPr>
              <a:t>— чертежи, построенные в ортогональной проекции на вертикальную плоскость. 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276872"/>
            <a:ext cx="85689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Вертикальные проекции используют в тех случаях, когда проецирование на горизонтальную плоскость вызывает большие искажения и приводит к недостаточно детальному изображению объекта, например, горные выработки, пройденные по залежи крутого падения.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7128792" cy="21602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800" b="1" i="1" dirty="0" smtClean="0">
                <a:solidFill>
                  <a:srgbClr val="FF0000"/>
                </a:solidFill>
              </a:rPr>
              <a:t>Проекции на наклонную плоскость </a:t>
            </a:r>
            <a:r>
              <a:rPr lang="ru-RU" sz="2800" dirty="0" smtClean="0">
                <a:solidFill>
                  <a:srgbClr val="0070C0"/>
                </a:solidFill>
              </a:rPr>
              <a:t>— чертежи, построенные в ортогональной проекции на наклонную плоскость, параллельную залежи полезного ископаемого. 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212976"/>
            <a:ext cx="856895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7030A0"/>
                </a:solidFill>
              </a:rPr>
              <a:t>Такого рода чертежи строят для изображения очистных выработок при разработке наклонных и крутых пластов для построения некоторых горно-геометрических графиков. В случае изменения падения или простирания пласта, можно использовать несколько наклонных плоскостей, параллельных отдельным участкам пласта.</a:t>
            </a:r>
            <a:endParaRPr lang="ru-RU" sz="2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836712"/>
            <a:ext cx="7200800" cy="1368152"/>
          </a:xfrm>
          <a:ln w="38100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800" b="1" i="1" dirty="0" smtClean="0">
                <a:solidFill>
                  <a:srgbClr val="FF0000"/>
                </a:solidFill>
              </a:rPr>
              <a:t>Разрезы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>
                <a:solidFill>
                  <a:srgbClr val="0070C0"/>
                </a:solidFill>
              </a:rPr>
              <a:t>— графики, представляющие собой изображение деталей объекта некоторой секущей плоскости.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348880"/>
            <a:ext cx="85689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002060"/>
                </a:solidFill>
              </a:rPr>
              <a:t>В качестве секущих могут быть использованы любые плоскости в зависимости от назначения разреза. Наибольшее применение находят вертикальные и горизонтальные геологические разрезы. Вертикальные геологические разрезы чаще приурочивают к линиям разведочных и горно-эксплуатационных выработок, а горизонтальные — к горно-эксплуатационным горизонтам шахты или рудника.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251520" y="692696"/>
            <a:ext cx="7344816" cy="50405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Вертикальный разрез вкрест простирания пластов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213146"/>
            <a:ext cx="8172400" cy="5644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04664"/>
            <a:ext cx="7056784" cy="1944216"/>
          </a:xfrm>
          <a:ln w="38100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800" b="1" i="1" dirty="0" smtClean="0">
                <a:solidFill>
                  <a:srgbClr val="FF0000"/>
                </a:solidFill>
              </a:rPr>
              <a:t>Профили</a:t>
            </a:r>
            <a:r>
              <a:rPr lang="ru-RU" sz="2800" dirty="0" smtClean="0">
                <a:solidFill>
                  <a:srgbClr val="0070C0"/>
                </a:solidFill>
              </a:rPr>
              <a:t> — графики, изображающие в заданном вертикальном сечении контуры (контакты) объектов.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140968"/>
            <a:ext cx="85689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00B050"/>
                </a:solidFill>
              </a:rPr>
              <a:t>В маркшейдерской практике часто профили строятся вдоль транспортных линий на земной поверхности и в горных выработках для характеристик уклонов и их отклонений от проектных. При этом, как правило, вертикальный масштаб в 10 раз крупнее горизонтального.</a:t>
            </a:r>
            <a:endParaRPr lang="ru-RU" sz="2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7596336" cy="72008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Вертикальный разрез по профильной линии угольного карьера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857340"/>
            <a:ext cx="9034806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908720"/>
            <a:ext cx="7056784" cy="1368152"/>
          </a:xfrm>
          <a:ln w="38100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800" b="1" i="1" dirty="0" smtClean="0">
                <a:solidFill>
                  <a:srgbClr val="FF0000"/>
                </a:solidFill>
              </a:rPr>
              <a:t>Эскиз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dirty="0" smtClean="0">
                <a:solidFill>
                  <a:srgbClr val="0070C0"/>
                </a:solidFill>
              </a:rPr>
              <a:t>– это приблизительное изображение объекта, составленное от руки. 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429000"/>
            <a:ext cx="85689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660033"/>
                </a:solidFill>
              </a:rPr>
              <a:t>Такие эскизы, например, маркшейдер составляет в журналах наблюдений при производстве съемок горных выработок, остатков полезного ископаемого на складах и др.</a:t>
            </a:r>
            <a:endParaRPr lang="ru-RU" sz="2800" dirty="0">
              <a:solidFill>
                <a:srgbClr val="660033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124744"/>
            <a:ext cx="7200800" cy="936104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Требования к маркшейдерской графической документации: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76872"/>
            <a:ext cx="87129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002060"/>
                </a:solidFill>
              </a:rPr>
              <a:t>Быть составленной в единой системе координат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00B050"/>
                </a:solidFill>
              </a:rPr>
              <a:t>Наглядно отображать объекты и содержать все необходимые данные о них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Быть удобной для производства измерений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00B0F0"/>
                </a:solidFill>
              </a:rPr>
              <a:t>Отражать систематическое развитие горных работ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7030A0"/>
                </a:solidFill>
              </a:rPr>
              <a:t>Быть удобочитаемой</a:t>
            </a:r>
            <a:endParaRPr lang="ru-RU" sz="2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332656"/>
            <a:ext cx="7488832" cy="2088232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По своему назначению </a:t>
            </a:r>
            <a:r>
              <a:rPr lang="ru-RU" sz="2800" dirty="0" smtClean="0">
                <a:solidFill>
                  <a:srgbClr val="7030A0"/>
                </a:solidFill>
              </a:rPr>
              <a:t>маркшейдерская графическая документация делится на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00B050"/>
                </a:solidFill>
              </a:rPr>
              <a:t>комплекты чертежей земной поверхности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0070C0"/>
                </a:solidFill>
              </a:rPr>
              <a:t>комплекты чертежей горных выработок.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636912"/>
            <a:ext cx="87129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002060"/>
                </a:solidFill>
              </a:rPr>
              <a:t>Перечень и содержание чертежей, их масштабы зависят от геологического строения и способа разработки данного месторождения и определяются Инструкцией по производству маркшейдерских работ.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1412776"/>
            <a:ext cx="856895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  План земной поверхности территории производственно-хозяйственной деятельности горного предприятия в масштабе 1: 1000—1: 10 000.</a:t>
            </a:r>
          </a:p>
          <a:p>
            <a:pPr algn="just"/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План застроенной части земной поверхности (города, поселка) в масштабе 1 : 1000—1 : 2000.</a:t>
            </a:r>
          </a:p>
          <a:p>
            <a:pPr algn="just"/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   План промышленной площадки в масштабе 1 :500— 1 : 1000.</a:t>
            </a:r>
          </a:p>
          <a:p>
            <a:pPr algn="just"/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   Планы участков земной поверхности, отведенных под склады полезного ископаемого, породные отвалы или хранилища отходов обогатительных фабрик в масштабе 1 : 200— 1 : 5000.</a:t>
            </a:r>
          </a:p>
          <a:p>
            <a:pPr algn="just"/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 Планы участков рекультивации земель, нарушенных горными разработками в масштабе 1 : 200—1 : 5000.</a:t>
            </a:r>
          </a:p>
          <a:p>
            <a:pPr algn="just"/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   Картограмма расположения планшетов съемки земной поверхности.</a:t>
            </a:r>
            <a:endParaRPr lang="ru-RU" sz="2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32656"/>
            <a:ext cx="73448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>
                <a:solidFill>
                  <a:srgbClr val="E46D38"/>
                </a:solidFill>
              </a:rPr>
              <a:t>Чертежи, отражающие рельеф и ситуацию земной поверхности: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755576" y="0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4725144"/>
            <a:ext cx="8640960" cy="1201688"/>
          </a:xfrm>
        </p:spPr>
        <p:txBody>
          <a:bodyPr>
            <a:noAutofit/>
          </a:bodyPr>
          <a:lstStyle/>
          <a:p>
            <a:pPr algn="ctr"/>
            <a:endParaRPr lang="ru-RU" sz="4000" b="1" dirty="0" smtClean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Arial Black" pitchFamily="34" charset="0"/>
            </a:endParaRPr>
          </a:p>
          <a:p>
            <a:pPr marL="144000" algn="l">
              <a:lnSpc>
                <a:spcPct val="150000"/>
              </a:lnSpc>
              <a:spcBef>
                <a:spcPts val="0"/>
              </a:spcBef>
            </a:pPr>
            <a:r>
              <a:rPr lang="ru-RU" sz="4000" b="1" u="sng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Arial Black" pitchFamily="34" charset="0"/>
              </a:rPr>
              <a:t> </a:t>
            </a:r>
            <a:r>
              <a:rPr lang="ru-RU" sz="24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Цель урока:</a:t>
            </a:r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 </a:t>
            </a:r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ознакомить студентов с </a:t>
            </a:r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видами, а также содержанием маркшейдерской документации.</a:t>
            </a:r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bel"/>
                <a:cs typeface="Aharoni" pitchFamily="2" charset="-79"/>
              </a:rPr>
              <a:t/>
            </a:r>
            <a:b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bel"/>
                <a:cs typeface="Aharoni" pitchFamily="2" charset="-79"/>
              </a:rPr>
            </a:br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bel"/>
                <a:cs typeface="Aharoni" pitchFamily="2" charset="-79"/>
              </a:rPr>
              <a:t/>
            </a:r>
            <a:b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bel"/>
                <a:cs typeface="Aharoni" pitchFamily="2" charset="-79"/>
              </a:rPr>
            </a:br>
            <a:r>
              <a:rPr lang="ru-RU" sz="24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Задачи урока:</a:t>
            </a:r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 </a:t>
            </a:r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изучить основные </a:t>
            </a:r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документы </a:t>
            </a:r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и состав </a:t>
            </a:r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маркшейдерской документации</a:t>
            </a:r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bel"/>
                <a:cs typeface="Aharoni" pitchFamily="2" charset="-79"/>
              </a:rPr>
              <a:t>.</a:t>
            </a:r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 </a:t>
            </a:r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Закрепить материал с помощью контрольных вопросов. Привить интерес </a:t>
            </a:r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к дисциплине </a:t>
            </a:r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и специальности</a:t>
            </a:r>
            <a:r>
              <a:rPr lang="ru-RU" sz="4000" b="1" i="1" dirty="0" smtClean="0">
                <a:latin typeface="Bookman Old Style" pitchFamily="18" charset="0"/>
                <a:cs typeface="Aharoni" pitchFamily="2" charset="-79"/>
              </a:rPr>
              <a:t>.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71400"/>
            <a:ext cx="9144000" cy="6858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23528" y="2420888"/>
            <a:ext cx="85689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1.    План расположения пунктов маркшейдерской опорной сети на земной поверхности.</a:t>
            </a:r>
          </a:p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2.  План расположения пунктов разбивочной сети и осевых пунктов шахтных стволов.</a:t>
            </a:r>
          </a:p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3.    Абрисы и схемы реперов и центров пунктов опорной сети.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0"/>
            <a:ext cx="763284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>
                <a:solidFill>
                  <a:srgbClr val="FF0000"/>
                </a:solidFill>
              </a:rPr>
              <a:t>Чертежи, отражающие обеспеченность горного предприятия пунктами маркшейдерской опорной и съемочной сети: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7504" y="2708920"/>
            <a:ext cx="87849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E46D38"/>
                </a:solidFill>
              </a:rPr>
              <a:t>Чертежи горных выработок.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1.  Чертежи горных выработок, отражающие вскрытие, подготовку и разработку месторождения.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2.    Чертежи капитальных горных выработок и транспортных путей в них.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3.  Чертежи по расчету предохранительных целиков.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4.  Горно-геометрические графики.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260648"/>
            <a:ext cx="79208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E46D38"/>
                </a:solidFill>
              </a:rPr>
              <a:t>Чертежи отводов горного предприятия:</a:t>
            </a:r>
          </a:p>
          <a:p>
            <a:r>
              <a:rPr lang="ru-RU" sz="2800" dirty="0" smtClean="0">
                <a:solidFill>
                  <a:srgbClr val="660033"/>
                </a:solidFill>
              </a:rPr>
              <a:t>1.    План земельного участка горного предприятия в масштабе 1: 1000—1 : 10 000.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2.  План горного отвода предприятия в масштабе 1 : 1000— 1 : 10 000.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116632"/>
            <a:ext cx="6768752" cy="1368152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just"/>
            <a:r>
              <a:rPr lang="ru-RU" sz="3200" b="1" dirty="0" smtClean="0">
                <a:solidFill>
                  <a:schemeClr val="bg1"/>
                </a:solidFill>
              </a:rPr>
              <a:t>Маркшейдерская </a:t>
            </a:r>
            <a:r>
              <a:rPr lang="ru-RU" sz="3200" b="1" dirty="0" smtClean="0">
                <a:solidFill>
                  <a:schemeClr val="bg1"/>
                </a:solidFill>
              </a:rPr>
              <a:t>документация подразделяется на исходную и производную.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484784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</a:rPr>
              <a:t>К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b="1" i="1" dirty="0" smtClean="0">
                <a:solidFill>
                  <a:srgbClr val="FF0000"/>
                </a:solidFill>
              </a:rPr>
              <a:t>исходной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относят планы земной поверхности, чертежи горных выработок (оригиналы и дубликаты) и цифровые модели, которые по точности и полноте отображения объектов съемки и иной информации соответствуют требованиям Инструкции.</a:t>
            </a:r>
          </a:p>
          <a:p>
            <a:pPr algn="just"/>
            <a:r>
              <a:rPr lang="ru-RU" sz="2400" b="1" i="1" dirty="0" smtClean="0">
                <a:solidFill>
                  <a:srgbClr val="FF0000"/>
                </a:solidFill>
              </a:rPr>
              <a:t>Производная </a:t>
            </a:r>
            <a:r>
              <a:rPr lang="ru-RU" sz="2400" b="1" i="1" dirty="0" smtClean="0">
                <a:solidFill>
                  <a:srgbClr val="FF0000"/>
                </a:solidFill>
              </a:rPr>
              <a:t>документация </a:t>
            </a:r>
            <a:r>
              <a:rPr lang="ru-RU" sz="2400" dirty="0" smtClean="0">
                <a:solidFill>
                  <a:schemeClr val="bg1"/>
                </a:solidFill>
              </a:rPr>
              <a:t>с</a:t>
            </a:r>
            <a:r>
              <a:rPr lang="ru-RU" sz="2400" dirty="0" smtClean="0">
                <a:solidFill>
                  <a:schemeClr val="bg1"/>
                </a:solidFill>
              </a:rPr>
              <a:t>оставляется на основе исходной для решения текущих задач предприятия, организации. При этом информация содержащаяся на исходной документации может быть сокращена, обобщена и дополнена специальным содержанием. Если для решения каких-либо задач требуется изображение масштаба крупнее, чем масштаб съемки, на таких изображениях указывают масштаб плана и масштаб съемки.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116632"/>
            <a:ext cx="7560840" cy="2232248"/>
          </a:xfrm>
          <a:solidFill>
            <a:schemeClr val="tx1"/>
          </a:solidFill>
        </p:spPr>
        <p:txBody>
          <a:bodyPr>
            <a:noAutofit/>
          </a:bodyPr>
          <a:lstStyle/>
          <a:p>
            <a:pPr indent="457200" algn="just"/>
            <a:r>
              <a:rPr lang="ru-RU" sz="2800" dirty="0" smtClean="0">
                <a:solidFill>
                  <a:schemeClr val="bg1"/>
                </a:solidFill>
              </a:rPr>
              <a:t>Исходная </a:t>
            </a:r>
            <a:r>
              <a:rPr lang="ru-RU" sz="2800" dirty="0" smtClean="0">
                <a:solidFill>
                  <a:schemeClr val="bg1"/>
                </a:solidFill>
              </a:rPr>
              <a:t>графическая документация составляется на чертежной бумаге высшего качества, наклеенной на жесткую или мягкую основу, или на недеформирующихся прозрачных синтетических материалах.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924944"/>
            <a:ext cx="8640960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 algn="just"/>
            <a:r>
              <a:rPr lang="ru-RU" sz="2400" dirty="0" smtClean="0">
                <a:solidFill>
                  <a:schemeClr val="bg1"/>
                </a:solidFill>
              </a:rPr>
              <a:t>Исходные </a:t>
            </a:r>
            <a:r>
              <a:rPr lang="ru-RU" sz="2400" dirty="0" smtClean="0">
                <a:solidFill>
                  <a:schemeClr val="bg1"/>
                </a:solidFill>
              </a:rPr>
              <a:t>графические планы горных выработок составляются на планшетах в квадратной разграфке с соблюдением установленных требований.</a:t>
            </a:r>
          </a:p>
          <a:p>
            <a:pPr indent="457200" algn="just"/>
            <a:r>
              <a:rPr lang="ru-RU" sz="2400" dirty="0" smtClean="0">
                <a:solidFill>
                  <a:schemeClr val="bg1"/>
                </a:solidFill>
              </a:rPr>
              <a:t>Разрешается исходные планы карьеров, а также планы подземных горных выработок при размерах шахтного поля менее 1 км</a:t>
            </a:r>
            <a:r>
              <a:rPr lang="ru-RU" sz="2400" baseline="30000" dirty="0" smtClean="0">
                <a:solidFill>
                  <a:schemeClr val="bg1"/>
                </a:solidFill>
              </a:rPr>
              <a:t>2</a:t>
            </a:r>
            <a:r>
              <a:rPr lang="ru-RU" sz="2400" dirty="0" smtClean="0">
                <a:solidFill>
                  <a:schemeClr val="bg1"/>
                </a:solidFill>
              </a:rPr>
              <a:t> составлять на листах удобного размера с произ­вольным ориентированием сетки координат относительно рамки чертежа.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52120" y="2060848"/>
            <a:ext cx="3312368" cy="4464496"/>
          </a:xfrm>
          <a:noFill/>
        </p:spPr>
        <p:txBody>
          <a:bodyPr>
            <a:noAutofit/>
          </a:bodyPr>
          <a:lstStyle/>
          <a:p>
            <a:pPr algn="just"/>
            <a:r>
              <a:rPr lang="ru-RU" sz="2200" dirty="0" smtClean="0">
                <a:solidFill>
                  <a:schemeClr val="bg1"/>
                </a:solidFill>
              </a:rPr>
              <a:t>На планшеты наносится координатная сетка сплошными линиями толщиной 0,1 мм размером 100*100 мм.</a:t>
            </a:r>
          </a:p>
          <a:p>
            <a:pPr algn="just"/>
            <a:r>
              <a:rPr lang="ru-RU" sz="2200" dirty="0" smtClean="0">
                <a:solidFill>
                  <a:schemeClr val="bg1"/>
                </a:solidFill>
              </a:rPr>
              <a:t>Все маркшейдерские чертежи выполняются в принятых условных обозначениях в соответствии с ГОСТ 2.850 – 75</a:t>
            </a:r>
            <a:r>
              <a:rPr lang="ru-RU" sz="2400" dirty="0" smtClean="0">
                <a:solidFill>
                  <a:schemeClr val="bg1"/>
                </a:solidFill>
              </a:rPr>
              <a:t> - ГОСТ 2.857 – 75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5508104" cy="6620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9512" y="260648"/>
            <a:ext cx="7488832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600" dirty="0" smtClean="0">
                <a:solidFill>
                  <a:schemeClr val="bg1"/>
                </a:solidFill>
              </a:rPr>
              <a:t>При разработке месторождений на горном предприятии накапливается большое количество первичной, вычислительной и графической маркшейдерской </a:t>
            </a:r>
            <a:r>
              <a:rPr lang="ru-RU" sz="2600" dirty="0" smtClean="0">
                <a:solidFill>
                  <a:schemeClr val="bg1"/>
                </a:solidFill>
              </a:rPr>
              <a:t>документации.</a:t>
            </a:r>
            <a:endParaRPr lang="ru-RU" sz="2600" dirty="0" smtClean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132856"/>
            <a:ext cx="856895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 smtClean="0">
                <a:solidFill>
                  <a:schemeClr val="bg1"/>
                </a:solidFill>
              </a:rPr>
              <a:t>Для учета документации  в маркшейдерском отделе предприятия ведется инвентарная книга, в которой в которой фиксируются все маркшейдерские документы (исходные), изготовленные на предприятии или полученные от других организаций.</a:t>
            </a:r>
            <a:endParaRPr lang="ru-RU" sz="26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4653136"/>
            <a:ext cx="87129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Инвентарная книга содержит три раздела: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800" dirty="0" smtClean="0">
                <a:solidFill>
                  <a:schemeClr val="bg1"/>
                </a:solidFill>
              </a:rPr>
              <a:t>первичная документация,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800" dirty="0" smtClean="0">
                <a:solidFill>
                  <a:schemeClr val="bg1"/>
                </a:solidFill>
              </a:rPr>
              <a:t>вычислительная документация,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800" dirty="0" smtClean="0">
                <a:solidFill>
                  <a:schemeClr val="bg1"/>
                </a:solidFill>
              </a:rPr>
              <a:t>графическая документация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71400"/>
            <a:ext cx="9144000" cy="685800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51520" y="260648"/>
            <a:ext cx="748883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660033"/>
                </a:solidFill>
              </a:rPr>
              <a:t>В первичной документации указываются номера журналов, их названия, даты начала и окончания записей в них, число страниц, места хранения </a:t>
            </a:r>
            <a:r>
              <a:rPr lang="ru-RU" sz="2800" dirty="0" smtClean="0">
                <a:solidFill>
                  <a:srgbClr val="660033"/>
                </a:solidFill>
              </a:rPr>
              <a:t>журналов.</a:t>
            </a:r>
            <a:endParaRPr lang="ru-RU" sz="2800" dirty="0" smtClean="0">
              <a:solidFill>
                <a:srgbClr val="660033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276872"/>
            <a:ext cx="85689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00B050"/>
                </a:solidFill>
              </a:rPr>
              <a:t>Вычислительная документация содержит номера журналов, их названия, даты начала и окончания съемок, к которым относятся вычисления, даты начала и окончания записей в них, число страниц, места </a:t>
            </a:r>
            <a:r>
              <a:rPr lang="ru-RU" sz="2800" dirty="0" smtClean="0">
                <a:solidFill>
                  <a:srgbClr val="00B050"/>
                </a:solidFill>
              </a:rPr>
              <a:t>хранения.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4509120"/>
            <a:ext cx="87129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В разделе графической документации указываются названия графических документов, масштабы, система координат и высот, даты составления, состояния документов, форматы и места их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хранения.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71400"/>
            <a:ext cx="9144000" cy="6858001"/>
          </a:xfrm>
          <a:prstGeom prst="rect">
            <a:avLst/>
          </a:prstGeom>
          <a:noFill/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251520" y="0"/>
            <a:ext cx="5472608" cy="69269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bg1"/>
                </a:solidFill>
                <a:latin typeface="Arial Black" pitchFamily="34" charset="0"/>
              </a:rPr>
              <a:t>Контрольные вопросы:</a:t>
            </a:r>
            <a:endParaRPr lang="ru-RU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251520" y="764704"/>
            <a:ext cx="8568952" cy="5616624"/>
          </a:xfrm>
        </p:spPr>
        <p:txBody>
          <a:bodyPr>
            <a:normAutofit fontScale="92500" lnSpcReduction="20000"/>
          </a:bodyPr>
          <a:lstStyle/>
          <a:p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Что называется </a:t>
            </a:r>
            <a:r>
              <a:rPr lang="ru-RU" sz="2400" b="1" i="1" dirty="0" smtClean="0">
                <a:solidFill>
                  <a:schemeClr val="bg1"/>
                </a:solidFill>
                <a:latin typeface="Arial Black" pitchFamily="34" charset="0"/>
              </a:rPr>
              <a:t>маркшейдерскими чертежами</a:t>
            </a:r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</a:rPr>
              <a:t>?</a:t>
            </a:r>
          </a:p>
          <a:p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Что отображается на маркшейдерских чертежах?</a:t>
            </a:r>
          </a:p>
          <a:p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Область </a:t>
            </a:r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применения маркшейдерских чертежей?</a:t>
            </a:r>
          </a:p>
          <a:p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Что называется планом?</a:t>
            </a:r>
          </a:p>
          <a:p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Что называется вертикальной проекцией?</a:t>
            </a:r>
          </a:p>
          <a:p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Какие чертежи называются проекциями на наклонную плоскость?</a:t>
            </a:r>
          </a:p>
          <a:p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Что называется разрезами?</a:t>
            </a:r>
          </a:p>
          <a:p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Что такое эскиз объекта?</a:t>
            </a:r>
          </a:p>
          <a:p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Перечислите основные требования к маркшейдерской документации?</a:t>
            </a:r>
          </a:p>
          <a:p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Какая документация относится к исходной?</a:t>
            </a:r>
          </a:p>
          <a:p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Какая документация относится к производной?</a:t>
            </a:r>
          </a:p>
          <a:p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Какие </a:t>
            </a:r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разделы  содержит </a:t>
            </a:r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инвентарная </a:t>
            </a:r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книга </a:t>
            </a:r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 маркшейдерского дела?</a:t>
            </a:r>
          </a:p>
          <a:p>
            <a:endParaRPr lang="ru-RU" sz="2200" i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endParaRPr lang="ru-RU" sz="2200" i="1" dirty="0" smtClean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71400"/>
            <a:ext cx="9144000" cy="6858001"/>
          </a:xfrm>
          <a:prstGeom prst="rect">
            <a:avLst/>
          </a:prstGeom>
          <a:noFill/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95536" y="260648"/>
            <a:ext cx="7488832" cy="692696"/>
          </a:xfrm>
        </p:spPr>
        <p:txBody>
          <a:bodyPr>
            <a:noAutofit/>
          </a:bodyPr>
          <a:lstStyle/>
          <a:p>
            <a:pPr algn="ctr"/>
            <a:r>
              <a:rPr lang="ru-RU" sz="3000" dirty="0" smtClean="0">
                <a:solidFill>
                  <a:schemeClr val="bg1"/>
                </a:solidFill>
                <a:latin typeface="Arial Black" pitchFamily="34" charset="0"/>
              </a:rPr>
              <a:t>Список используемой литературы</a:t>
            </a:r>
            <a:endParaRPr lang="ru-RU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4176464"/>
          </a:xfrm>
        </p:spPr>
        <p:txBody>
          <a:bodyPr>
            <a:normAutofit/>
          </a:bodyPr>
          <a:lstStyle/>
          <a:p>
            <a:pPr marL="493776" indent="-457200">
              <a:buFont typeface="+mj-lt"/>
              <a:buAutoNum type="arabicPeriod"/>
            </a:pPr>
            <a:r>
              <a:rPr lang="ru-RU" sz="2400" i="1" dirty="0" err="1" smtClean="0">
                <a:solidFill>
                  <a:schemeClr val="bg1"/>
                </a:solidFill>
                <a:latin typeface="Arial Black" pitchFamily="34" charset="0"/>
              </a:rPr>
              <a:t>Синанян</a:t>
            </a:r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 Р.Р. «Маркшейдерское дело»;</a:t>
            </a:r>
          </a:p>
          <a:p>
            <a:pPr marL="493776" indent="-457200">
              <a:buFont typeface="+mj-lt"/>
              <a:buAutoNum type="arabicPeriod"/>
            </a:pPr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Катков Г. </a:t>
            </a:r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А. «Подземная разработка пластовых месторождений»;</a:t>
            </a:r>
          </a:p>
          <a:p>
            <a:pPr marL="493776" indent="-457200">
              <a:buFont typeface="+mj-lt"/>
              <a:buAutoNum type="arabicPeriod"/>
            </a:pPr>
            <a:r>
              <a:rPr lang="ru-RU" sz="2400" i="1" dirty="0" err="1" smtClean="0">
                <a:solidFill>
                  <a:schemeClr val="bg1"/>
                </a:solidFill>
                <a:latin typeface="Arial Black" pitchFamily="34" charset="0"/>
              </a:rPr>
              <a:t>Кологривко</a:t>
            </a:r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 А. «Маркшейдерское </a:t>
            </a:r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дело. Подземные горные </a:t>
            </a:r>
            <a:r>
              <a:rPr lang="ru-RU" sz="2400" i="1" dirty="0" smtClean="0">
                <a:solidFill>
                  <a:schemeClr val="bg1"/>
                </a:solidFill>
                <a:latin typeface="Arial Black" pitchFamily="34" charset="0"/>
              </a:rPr>
              <a:t>работы».</a:t>
            </a:r>
            <a:endParaRPr lang="ru-RU" sz="2400" i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marL="493776" indent="-457200">
              <a:buFont typeface="+mj-lt"/>
              <a:buAutoNum type="arabicPeriod"/>
            </a:pPr>
            <a:endParaRPr lang="ru-RU" sz="2400" i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marL="493776" indent="-457200">
              <a:buFont typeface="+mj-lt"/>
              <a:buAutoNum type="arabicPeriod"/>
            </a:pPr>
            <a:endParaRPr lang="ru-RU" sz="2400" i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marL="493776" indent="-457200">
              <a:buFont typeface="+mj-lt"/>
              <a:buAutoNum type="arabicPeriod"/>
            </a:pPr>
            <a:endParaRPr lang="ru-RU" sz="2400" i="1" dirty="0" smtClean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260648"/>
            <a:ext cx="7488832" cy="1872208"/>
          </a:xfrm>
          <a:solidFill>
            <a:srgbClr val="FFC000"/>
          </a:solidFill>
        </p:spPr>
        <p:txBody>
          <a:bodyPr>
            <a:noAutofit/>
          </a:bodyPr>
          <a:lstStyle/>
          <a:p>
            <a:pPr algn="just"/>
            <a:r>
              <a:rPr lang="ru-RU" sz="2400" b="1" dirty="0" err="1" smtClean="0">
                <a:solidFill>
                  <a:srgbClr val="002060"/>
                </a:solidFill>
              </a:rPr>
              <a:t>Пользватель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</a:rPr>
              <a:t>недр ведет необходимую </a:t>
            </a:r>
            <a:r>
              <a:rPr lang="ru-RU" sz="2400" b="1" dirty="0" smtClean="0">
                <a:solidFill>
                  <a:srgbClr val="002060"/>
                </a:solidFill>
              </a:rPr>
              <a:t>маркшейдерскую </a:t>
            </a:r>
            <a:r>
              <a:rPr lang="ru-RU" sz="2400" b="1" dirty="0" smtClean="0">
                <a:solidFill>
                  <a:srgbClr val="002060"/>
                </a:solidFill>
              </a:rPr>
              <a:t>документацию, состоящую из журналов измерений, вычислительной и графической документации.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852936"/>
            <a:ext cx="8568952" cy="1938992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</a:rPr>
              <a:t>Маркшейдерскими чертежами</a:t>
            </a:r>
            <a:r>
              <a:rPr lang="ru-RU" sz="24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rgbClr val="0070C0"/>
                </a:solidFill>
              </a:rPr>
              <a:t>называют графические документы и материалы, составляемые по результатам топографических, геологических и маркшейдерских съемок,   маркшейдерских   замеров и геологических зарисовок.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67744" y="2204864"/>
            <a:ext cx="45488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Графическая документация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4919008"/>
            <a:ext cx="8712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00B050"/>
                </a:solidFill>
              </a:rPr>
              <a:t>На чертежах, отображаются горные и разведочные выработки, форма, условия залегания и качество полезного ископаемого, а также рельеф и ситуация земной поверхности территории деятельности горного предприятия.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692696"/>
            <a:ext cx="7128792" cy="50405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Маркшейдерские чертежи  используются для: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700808"/>
            <a:ext cx="82809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00B050"/>
                </a:solidFill>
              </a:rPr>
              <a:t>планирования разведочных горных работ;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решения вопросов охраны сооружений и природных объектов от вредного влияния горных работ;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подсчета запасов, учета добычи, потерь полезного ископаемого и его разубоживания.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7030A0"/>
                </a:solidFill>
              </a:rPr>
              <a:t>контроля за правильным и безопасным ведением горных работ, за приближением горных работ к опасным зонам и своевременным принятием профилактических мер и др.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7272808" cy="1872208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В маркшейдерской практике широко используются проекции на плоскость, разрезы и профили, а при изображении сложных геологических структур или сложных узлов горных выработок — объемные графики.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76872"/>
            <a:ext cx="8784976" cy="8309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rgbClr val="FF0000"/>
                </a:solidFill>
              </a:rPr>
              <a:t>Проекции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rgbClr val="0070C0"/>
                </a:solidFill>
              </a:rPr>
              <a:t>— графики, представляющие собой изображение тех или иных объектов на плоскости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3212976"/>
            <a:ext cx="87129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Вид проекции определяют в зависимости от применяемых правил проецирования. В маркшейдерской практике используют главным образом ортогональные проекции (особенно проекции с числовыми отметками). При построении объемных графиков используются косоугольные аксонометрические или аффинные проекции. При решении горно-геометрических задач, связанных с определением угловых величин — стереографические или линейные проекции.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7200800" cy="1368152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800" b="1" i="1" dirty="0" smtClean="0">
                <a:solidFill>
                  <a:srgbClr val="FF0000"/>
                </a:solidFill>
              </a:rPr>
              <a:t>Планы</a:t>
            </a:r>
            <a:r>
              <a:rPr lang="ru-RU" sz="2800" dirty="0" smtClean="0">
                <a:solidFill>
                  <a:srgbClr val="0070C0"/>
                </a:solidFill>
              </a:rPr>
              <a:t> — чертежи, составленные в ортогональной проекции на горизонтальную плоскость.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276872"/>
            <a:ext cx="856895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 smtClean="0">
                <a:solidFill>
                  <a:srgbClr val="00B050"/>
                </a:solidFill>
              </a:rPr>
              <a:t>Планы отображают земную поверхность и горные выработки, на них указываются высоты (координата </a:t>
            </a:r>
            <a:r>
              <a:rPr lang="en-US" sz="2600" dirty="0" smtClean="0">
                <a:solidFill>
                  <a:srgbClr val="00B050"/>
                </a:solidFill>
              </a:rPr>
              <a:t>z) </a:t>
            </a:r>
            <a:r>
              <a:rPr lang="ru-RU" sz="2600" dirty="0" smtClean="0">
                <a:solidFill>
                  <a:srgbClr val="00B050"/>
                </a:solidFill>
              </a:rPr>
              <a:t>опорных и характерных точек. В необходимых случаях на плане строятся горизонтали земной поверхности или изогипсы поверхности геологического контакта (почвы или кровли залежи). Следовательно, маркшейдерские планы представляют собой изображение объектов с числовыми отметками в </a:t>
            </a:r>
            <a:r>
              <a:rPr lang="ru-RU" sz="2600" dirty="0" smtClean="0">
                <a:solidFill>
                  <a:srgbClr val="00B050"/>
                </a:solidFill>
              </a:rPr>
              <a:t>проекции.</a:t>
            </a:r>
            <a:endParaRPr lang="ru-RU" sz="26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115616" y="260648"/>
            <a:ext cx="6400800" cy="55361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Участок плана горных выработок по пласту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1052736"/>
            <a:ext cx="8784976" cy="582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6444208" y="2204864"/>
            <a:ext cx="2512368" cy="201622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Участок </a:t>
            </a:r>
            <a:r>
              <a:rPr lang="ru-RU" dirty="0" err="1" smtClean="0">
                <a:solidFill>
                  <a:srgbClr val="002060"/>
                </a:solidFill>
              </a:rPr>
              <a:t>поуступного</a:t>
            </a:r>
            <a:r>
              <a:rPr lang="ru-RU" dirty="0" smtClean="0">
                <a:solidFill>
                  <a:srgbClr val="002060"/>
                </a:solidFill>
              </a:rPr>
              <a:t> плана горных выработок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0649"/>
            <a:ext cx="6516216" cy="6540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моя работа\Презентации\017.jpg"/>
          <p:cNvPicPr>
            <a:picLocks noChangeAspect="1" noChangeArrowheads="1"/>
          </p:cNvPicPr>
          <p:nvPr/>
        </p:nvPicPr>
        <p:blipFill>
          <a:blip r:embed="rId2" cstate="print"/>
          <a:srcRect r="3538" b="3795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6948264" y="2204864"/>
            <a:ext cx="2195736" cy="201622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Участок сводного плана горных работ угольного карьера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60649"/>
            <a:ext cx="7272808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432</TotalTime>
  <Words>1389</Words>
  <Application>Microsoft Office PowerPoint</Application>
  <PresentationFormat>Экран (4:3)</PresentationFormat>
  <Paragraphs>99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Техническая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Контрольные вопросы:</vt:lpstr>
      <vt:lpstr>Список используемой литературы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Яковленко</cp:lastModifiedBy>
  <cp:revision>32</cp:revision>
  <dcterms:created xsi:type="dcterms:W3CDTF">2014-02-13T09:39:00Z</dcterms:created>
  <dcterms:modified xsi:type="dcterms:W3CDTF">2020-01-15T07:47:26Z</dcterms:modified>
</cp:coreProperties>
</file>