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9" r:id="rId13"/>
    <p:sldId id="267" r:id="rId14"/>
    <p:sldId id="268" r:id="rId15"/>
    <p:sldId id="274" r:id="rId16"/>
    <p:sldId id="270" r:id="rId17"/>
    <p:sldId id="275" r:id="rId18"/>
    <p:sldId id="271" r:id="rId19"/>
    <p:sldId id="284" r:id="rId20"/>
    <p:sldId id="285" r:id="rId21"/>
    <p:sldId id="286" r:id="rId22"/>
    <p:sldId id="272" r:id="rId23"/>
    <p:sldId id="273" r:id="rId24"/>
    <p:sldId id="287" r:id="rId25"/>
    <p:sldId id="276" r:id="rId26"/>
    <p:sldId id="277" r:id="rId27"/>
    <p:sldId id="280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B0DA-1F6C-4D30-AAE9-919623804346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0CEA1-E700-456E-B5B7-FBBC06D54C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B0DA-1F6C-4D30-AAE9-919623804346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0CEA1-E700-456E-B5B7-FBBC06D54C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B0DA-1F6C-4D30-AAE9-919623804346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0CEA1-E700-456E-B5B7-FBBC06D54C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B0DA-1F6C-4D30-AAE9-919623804346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0CEA1-E700-456E-B5B7-FBBC06D54C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B0DA-1F6C-4D30-AAE9-919623804346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0CEA1-E700-456E-B5B7-FBBC06D54C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B0DA-1F6C-4D30-AAE9-919623804346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0CEA1-E700-456E-B5B7-FBBC06D54C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B0DA-1F6C-4D30-AAE9-919623804346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0CEA1-E700-456E-B5B7-FBBC06D54C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B0DA-1F6C-4D30-AAE9-919623804346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0CEA1-E700-456E-B5B7-FBBC06D54C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B0DA-1F6C-4D30-AAE9-919623804346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0CEA1-E700-456E-B5B7-FBBC06D54C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B0DA-1F6C-4D30-AAE9-919623804346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0CEA1-E700-456E-B5B7-FBBC06D54C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B0DA-1F6C-4D30-AAE9-919623804346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2FF0CEA1-E700-456E-B5B7-FBBC06D54C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E5B0DA-1F6C-4D30-AAE9-919623804346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F0CEA1-E700-456E-B5B7-FBBC06D54C1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Презентация «Строительные чертежи»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Преподаватель по ИГ </a:t>
            </a:r>
            <a:r>
              <a:rPr lang="ru-RU" dirty="0" err="1" smtClean="0"/>
              <a:t>Гомозова</a:t>
            </a:r>
            <a:r>
              <a:rPr lang="ru-RU" dirty="0" smtClean="0"/>
              <a:t> Л.Н.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42844" y="714356"/>
            <a:ext cx="878687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Рабочую документацию со сметами — </a:t>
            </a:r>
            <a:r>
              <a:rPr kumimoji="0" lang="ru-RU" altLang="zh-CN" sz="2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вторая стадия проектирования</a:t>
            </a:r>
            <a:r>
              <a:rPr kumimoji="0" lang="ru-RU" altLang="zh-CN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— составляют на основе утвержденного проекта. При одностадийном проектировании все строительные чертежи — рабочие.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В состав рабочей документации на строительство здания входят: архитектурно-строительные чертежи здания (планы, фасады и разрезы) и, если необходимо, элементы планов, планы секций и фрагменты фасадов; чертежи и схемы расположения фундаментов, перекрытий, стен, крыши; чертежи конструктивных элементов — узлов и деталей; чертежи санитарно-технических устройств и благоустройства территории.</a:t>
            </a:r>
            <a:endParaRPr kumimoji="0" lang="ru-RU" altLang="zh-CN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42844" y="500042"/>
            <a:ext cx="8858312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Рабочий проект со сводным сметным расчетом стоимости служит как для рассмотрения и утверждения проектного решения, так и для производства строительно-монтажных работ. Рабочий проект совмещен с рабочей документацией; в его состав входят проектные материалы, перечисленные выше.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Большинство промышленных, жилых и общественных зданий, а также многие инженерные сооружения в настоящее время строят по типовым проектам, что способствует индустриализации строительства, улучшению его качества и значительно снижает расходы на проектно-сметные работы. В состав типового проекта входят все рабочие чертежи с пояснительной запиской и сметой стоимости строительства.</a:t>
            </a:r>
            <a:endParaRPr kumimoji="0" lang="ru-RU" altLang="zh-CN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786874" cy="642942"/>
          </a:xfrm>
        </p:spPr>
        <p:txBody>
          <a:bodyPr>
            <a:noAutofit/>
          </a:bodyPr>
          <a:lstStyle/>
          <a:p>
            <a:r>
              <a:rPr lang="ru-RU" sz="4000" b="1" u="sng" dirty="0" smtClean="0">
                <a:solidFill>
                  <a:schemeClr val="accent4">
                    <a:lumMod val="75000"/>
                  </a:schemeClr>
                </a:solidFill>
              </a:rPr>
              <a:t>Наименования и маркировка строительных чертежей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142984"/>
            <a:ext cx="8786874" cy="5908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Работы по строительству зданий разделяют на общестроительные и специальные. К общестроительным относятся все работы по строительству самого здания, включая и отделочные; к специальным — работы по устройству водоснабжения и канализации, отопления и вентиляции, газоснабжения, электроосвещения, телефонизации, благоустройству. В связи с таким делением строительных работ рабочие чертежи разделяются на отдельные части или комплекты. Каждому такому комплекту (ГОСТ 21.101—79) присваивают наименование и особую марку, которую и проставляют на каждом чертеже этого комплекта в основной надписи.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428604"/>
            <a:ext cx="8715436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0070C0"/>
                </a:solidFill>
              </a:rPr>
              <a:t>Марка</a:t>
            </a:r>
            <a:r>
              <a:rPr lang="ru-RU" sz="2400" dirty="0" smtClean="0"/>
              <a:t> состоит из заглавных начальных букв названия данной части проекта. </a:t>
            </a:r>
            <a:r>
              <a:rPr lang="ru-RU" sz="2400" dirty="0"/>
              <a:t>Наименование и марки отдельных комплектов рабочих чертежей:</a:t>
            </a:r>
          </a:p>
          <a:p>
            <a:pPr algn="just"/>
            <a:r>
              <a:rPr lang="ru-RU" sz="2400" dirty="0"/>
              <a:t>Генеральный план и сооружения транспорта.... .. ГТ</a:t>
            </a:r>
          </a:p>
          <a:p>
            <a:pPr algn="just"/>
            <a:r>
              <a:rPr lang="ru-RU" sz="2400" dirty="0"/>
              <a:t>Генеральный план................................................ .. ГП</a:t>
            </a:r>
          </a:p>
          <a:p>
            <a:pPr algn="just"/>
            <a:r>
              <a:rPr lang="ru-RU" sz="2400" dirty="0"/>
              <a:t>Архитектурные решения..................................... .. АР</a:t>
            </a:r>
          </a:p>
          <a:p>
            <a:pPr algn="just"/>
            <a:r>
              <a:rPr lang="ru-RU" sz="2400" dirty="0"/>
              <a:t>Архитектурно-строительные решения................ .. АС</a:t>
            </a:r>
          </a:p>
          <a:p>
            <a:pPr algn="just"/>
            <a:r>
              <a:rPr lang="ru-RU" sz="2400" dirty="0"/>
              <a:t>Интерьеры............................................................ .. АИ</a:t>
            </a:r>
          </a:p>
          <a:p>
            <a:pPr algn="just"/>
            <a:r>
              <a:rPr lang="ru-RU" sz="2400" dirty="0"/>
              <a:t>Конструкции железобетонные............................ .. КЖ</a:t>
            </a:r>
          </a:p>
          <a:p>
            <a:pPr algn="just"/>
            <a:r>
              <a:rPr lang="ru-RU" sz="2400" dirty="0"/>
              <a:t>Конструкции металлические................................ .. КМ</a:t>
            </a:r>
          </a:p>
          <a:p>
            <a:pPr algn="just"/>
            <a:r>
              <a:rPr lang="ru-RU" sz="2400" dirty="0"/>
              <a:t>Конструкции металлические </a:t>
            </a:r>
            <a:r>
              <a:rPr lang="ru-RU" sz="2400" dirty="0" err="1"/>
              <a:t>деталировочные</a:t>
            </a:r>
            <a:r>
              <a:rPr lang="ru-RU" sz="2400" dirty="0"/>
              <a:t> …… КМД</a:t>
            </a:r>
          </a:p>
          <a:p>
            <a:pPr algn="just"/>
            <a:r>
              <a:rPr lang="ru-RU" sz="2400" dirty="0"/>
              <a:t>Конструкции деревянные..................................... .. КД</a:t>
            </a:r>
          </a:p>
          <a:p>
            <a:pPr algn="just"/>
            <a:r>
              <a:rPr lang="ru-RU" sz="2400" dirty="0"/>
              <a:t>Внутренние водопровод и канализация.............. .. ВК</a:t>
            </a:r>
          </a:p>
          <a:p>
            <a:pPr algn="just"/>
            <a:r>
              <a:rPr lang="ru-RU" sz="2400" dirty="0"/>
              <a:t>Наружные сети водоснабжения и канализации.. .. НВК</a:t>
            </a:r>
          </a:p>
          <a:p>
            <a:pPr algn="just"/>
            <a:r>
              <a:rPr lang="ru-RU" sz="2400" dirty="0"/>
              <a:t>Отопление, вентиляция и кондиционирование </a:t>
            </a:r>
            <a:r>
              <a:rPr lang="ru-RU" sz="2400" dirty="0" err="1"/>
              <a:t>воздуха...ОВ</a:t>
            </a:r>
            <a:endParaRPr lang="ru-RU" sz="24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42844" y="428604"/>
            <a:ext cx="8858312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В число рабочих чертежей различных марок входят и </a:t>
            </a:r>
            <a:r>
              <a:rPr kumimoji="0" lang="ru-RU" altLang="zh-CN" sz="2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монтажные</a:t>
            </a: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 чертежи — схемы расположения, на которых упрощенно показано взаимное расположение сборных элементов и поставлены марки отдельных элементов.</a:t>
            </a:r>
            <a:endParaRPr kumimoji="0" lang="ru-RU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Чертежи, по которым на заводах или строительных полигонах изготовляют строительные конструкции,</a:t>
            </a:r>
            <a:r>
              <a:rPr kumimoji="0" lang="ru-RU" altLang="zh-CN" sz="2400" b="0" i="0" u="none" strike="noStrike" cap="none" normalizeH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называются </a:t>
            </a:r>
            <a:r>
              <a:rPr kumimoji="0" lang="ru-RU" altLang="zh-CN" sz="28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заготовительными.</a:t>
            </a:r>
            <a:endParaRPr kumimoji="0" lang="ru-RU" altLang="zh-CN" sz="28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В процессе строительства зданий и сооружений иногда делают некоторые изменения в планировке помещений или заменяют одни конструкции другими. В таких случаях в соответствующие чертежи вносят эти изменения или чертежи составляют заново. Чертежи, которые полностью отражают планировку помещений построенного здания, его размеры и строительные конструкции, называют </a:t>
            </a:r>
            <a:r>
              <a:rPr kumimoji="0" lang="ru-RU" altLang="zh-CN" sz="28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исполнительными.</a:t>
            </a:r>
            <a:endParaRPr kumimoji="0" lang="ru-RU" altLang="zh-CN" sz="28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Чертежи зданий, составленные на основании обмеров, произведенных в натуре, называют </a:t>
            </a:r>
            <a:r>
              <a:rPr kumimoji="0" lang="ru-RU" altLang="zh-CN" sz="2800" b="1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обмерочными</a:t>
            </a:r>
            <a:r>
              <a:rPr kumimoji="0" lang="ru-RU" altLang="zh-CN" sz="2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</a:t>
            </a:r>
            <a:endParaRPr kumimoji="0" lang="ru-RU" altLang="zh-CN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86874" cy="1285884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chemeClr val="accent3">
                    <a:lumMod val="75000"/>
                  </a:schemeClr>
                </a:solidFill>
              </a:rPr>
              <a:t>Масштабы строительных чертежей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14282" y="1643050"/>
            <a:ext cx="871543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Масштабы чертежей выбирают в соответствии с ГОСТ 2.302—68. Архитектурно-строительные рабочие </a:t>
            </a:r>
            <a:r>
              <a:rPr kumimoji="0" lang="ru-RU" altLang="zh-CN" sz="2800" b="1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чертежи жилых и общественных зданий</a:t>
            </a:r>
            <a:r>
              <a:rPr kumimoji="0" lang="ru-RU" altLang="zh-CN" sz="28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 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выполняют в следующих масштабах:</a:t>
            </a: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Планы этажей, подвала, фундаментов и кровли, фасады зданий,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монтажные планы этажей и перекрытий…..…… ……………….. 1:100, 1:200</a:t>
            </a: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Разрезы, планы секций, фрагменты планов и фасадов………………………. 1:50; 1:100</a:t>
            </a: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Изделия и узлы....... …………….. 1:2; 1:5; 1:10; 1:20</a:t>
            </a: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142844" y="0"/>
            <a:ext cx="9001156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Архитектурно-строительные рабочие </a:t>
            </a:r>
            <a:r>
              <a:rPr kumimoji="0" lang="ru-RU" altLang="zh-CN" sz="2800" b="1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чертежи производственных зданий</a:t>
            </a:r>
            <a:r>
              <a:rPr kumimoji="0" lang="ru-RU" altLang="zh-CN" sz="28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 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в конструкторской документации выполняют в следующих масштабах:</a:t>
            </a: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Планы этажей, разрезы, фасады, планы кровли и полов.. 1:200; 1:400</a:t>
            </a: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Планы подземных конструкций и вспомогательных помещений,</a:t>
            </a:r>
            <a:b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</a:b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Схемы расположения перегородок и</a:t>
            </a:r>
            <a:r>
              <a:rPr lang="ru-RU" altLang="zh-CN" sz="2800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заполнения оконных проемов..... ……1:100; 1:200</a:t>
            </a: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Фрагменты планов, разрезов, фасадов ……1:50; 1:100</a:t>
            </a: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Изделия и узлы............. ………………1:2; 1:5; 1:10; 1:20</a:t>
            </a: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Если изображения на листе выполнены в разных масштабах, то над каждым изображением указывают соответствующий масштаб.</a:t>
            </a: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91552" cy="1000132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</a:rPr>
              <a:t>КОНСТРУКТИВНЫЕ ЭЛЕМЕНТЫ ЗДАНИЙ</a:t>
            </a:r>
            <a:endParaRPr lang="ru-RU" sz="4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142844" y="1214423"/>
            <a:ext cx="400052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Конструктивным элементом называется отдельная самостоятельная часть здания или сооружения: фундамент, стены, перегородки, цоколь, </a:t>
            </a:r>
            <a:r>
              <a:rPr kumimoji="0" lang="ru-RU" altLang="zh-CN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отмостка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 перекрытие, покрытие, кровля, стропила, лестничный марш, оконный или дверной блок и т. п.</a:t>
            </a:r>
            <a:endParaRPr kumimoji="0" lang="ru-RU" altLang="zh-CN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5058" name="Picture 2" descr="image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928670"/>
            <a:ext cx="5357818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142844" y="214290"/>
            <a:ext cx="871543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Здание с несущими стенами</a:t>
            </a: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 — фундамент, </a:t>
            </a:r>
            <a:r>
              <a:rPr kumimoji="0" lang="ru-RU" altLang="zh-CN" sz="28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2 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— </a:t>
            </a:r>
            <a:r>
              <a:rPr kumimoji="0" lang="ru-RU" altLang="zh-CN" sz="2800" b="0" i="0" u="none" strike="noStrike" cap="none" normalizeH="0" baseline="0" dirty="0" err="1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отмостка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 </a:t>
            </a:r>
            <a:r>
              <a:rPr kumimoji="0" lang="ru-RU" altLang="zh-CN" sz="28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3 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— цоколь, </a:t>
            </a:r>
            <a:r>
              <a:rPr kumimoji="0" lang="ru-RU" altLang="zh-CN" sz="28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4 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— несущие стены, 5 — междуэтажное перекрытие, </a:t>
            </a:r>
            <a:r>
              <a:rPr kumimoji="0" lang="ru-RU" altLang="zh-CN" sz="28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6 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— чердачное перекрытие, 7 — перегородка, </a:t>
            </a:r>
            <a:r>
              <a:rPr kumimoji="0" lang="ru-RU" altLang="zh-CN" sz="28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8 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— на</a:t>
            </a:r>
            <a:r>
              <a:rPr lang="ru-RU" altLang="zh-CN" sz="2800" dirty="0" smtClean="0">
                <a:solidFill>
                  <a:srgbClr val="424242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к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лонные стропила, </a:t>
            </a:r>
            <a:r>
              <a:rPr kumimoji="0" lang="ru-RU" altLang="zh-CN" sz="28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9 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— обрешетка кровли, </a:t>
            </a:r>
            <a:r>
              <a:rPr kumimoji="0" lang="ru-RU" altLang="zh-CN" sz="28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10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—подкос, 11—стойка, </a:t>
            </a:r>
            <a:r>
              <a:rPr kumimoji="0" lang="ru-RU" altLang="zh-CN" sz="28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12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— люк, </a:t>
            </a:r>
            <a:r>
              <a:rPr kumimoji="0" lang="ru-RU" altLang="zh-CN" sz="28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13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— чердак, </a:t>
            </a:r>
            <a:r>
              <a:rPr kumimoji="0" lang="ru-RU" altLang="zh-CN" sz="28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14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—мауэрлат, 15—перемычка, </a:t>
            </a:r>
            <a:r>
              <a:rPr kumimoji="0" lang="ru-RU" altLang="zh-CN" sz="28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16 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— лестничный марш, </a:t>
            </a:r>
            <a:r>
              <a:rPr kumimoji="0" lang="ru-RU" altLang="zh-CN" sz="28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17 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— </a:t>
            </a:r>
            <a:r>
              <a:rPr kumimoji="0" lang="ru-RU" altLang="zh-CN" sz="2800" b="0" i="0" u="none" strike="noStrike" cap="none" normalizeH="0" baseline="0" dirty="0" err="1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косоур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 </a:t>
            </a:r>
            <a:r>
              <a:rPr kumimoji="0" lang="ru-RU" altLang="zh-CN" sz="28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18 — 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лестничная площадка, </a:t>
            </a:r>
            <a:r>
              <a:rPr kumimoji="0" lang="ru-RU" altLang="zh-CN" sz="28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19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— тамбур</a:t>
            </a: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214290"/>
            <a:ext cx="8858312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Фундамент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 под стену или опору (подземная часть здания или сооружения, которая передает нагрузку на грунт).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Отмостка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для отвода атмосферных вод от стен здания (обычно шириной 700-1000 мм с уклоном от 1 до 3 %).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Цоколь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 это нижняя часть наружной стены, которая прилегает к фундаменту и высотой  до уровня пола (предохраняет от осадков и механических повреждений)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Стены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наружные и внутренние, которые бывают несущие, самонесущие и навесные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Times New Roman" pitchFamily="18" charset="0"/>
                <a:cs typeface="Times New Roman" pitchFamily="18" charset="0"/>
              </a:rPr>
              <a:t>Перекрытия междуэтажные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,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которые разделяют здание по этажам (междуэтажное,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надподвальное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, цокольное).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Перекрытие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чердачное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отделяет верхний этаж от чердака.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Перегородки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 (внутренние ограждающие конструкции, разделяющие помещения, их толщина 50-180 мм).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ea typeface="Times New Roman" pitchFamily="18" charset="0"/>
                <a:cs typeface="Times New Roman" pitchFamily="18" charset="0"/>
              </a:rPr>
              <a:t>Стропила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 - несущие конструкции кровельного покрытия.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484784"/>
            <a:ext cx="8643998" cy="464347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solidFill>
                  <a:schemeClr val="tx1"/>
                </a:solidFill>
                <a:latin typeface="+mn-lt"/>
              </a:rPr>
              <a:t>Строительное черчение имеет много общего с машиностроительным, но является специфичным разделом инженерной графики со своими особенностями.</a:t>
            </a:r>
            <a:br>
              <a:rPr lang="ru-RU" sz="3600" dirty="0" smtClean="0">
                <a:solidFill>
                  <a:schemeClr val="tx1"/>
                </a:solidFill>
                <a:latin typeface="+mn-lt"/>
              </a:rPr>
            </a:br>
            <a:r>
              <a:rPr lang="ru-RU" sz="3600" dirty="0" smtClean="0">
                <a:solidFill>
                  <a:schemeClr val="tx1"/>
                </a:solidFill>
                <a:latin typeface="+mn-lt"/>
              </a:rPr>
              <a:t>Приобретение навыков чтения и выполнения строительных чертежей, овладение современными методами создания графических изображений строительных объектов, умение расставить оборудование в таких зданиях является неотъемлемой частью процесса подготовки будущего специалиста.</a:t>
            </a:r>
            <a:endParaRPr lang="ru-RU" sz="36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142844" y="142853"/>
            <a:ext cx="8858312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Times New Roman" pitchFamily="18" charset="0"/>
                <a:cs typeface="Times New Roman" pitchFamily="18" charset="0"/>
              </a:rPr>
              <a:t>Обрешетка кровли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необходима для уменьшения пролетов.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Подкос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служит для уменьшения прогиба стропил.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Стойка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служит для поддерживания конькового бруса или прогона.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ea typeface="Times New Roman" pitchFamily="18" charset="0"/>
                <a:cs typeface="Times New Roman" pitchFamily="18" charset="0"/>
              </a:rPr>
              <a:t>Люк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отверстие в чердачном перекрытии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Чердак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 помещение между чердачным перекрытием и крышей здания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809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Мауэрлат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– деревянные брусья, уложенные на наружные стены.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809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Перемычка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 - железобетонная балка, которую укладывают над оконными или дверными проемами в стене для восприятия веса вышележащих стен и перекрытий.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835824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809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solidFill>
                  <a:srgbClr val="00B050"/>
                </a:solidFill>
                <a:ea typeface="Times New Roman" pitchFamily="18" charset="0"/>
                <a:cs typeface="Times New Roman" pitchFamily="18" charset="0"/>
              </a:rPr>
              <a:t>Лестничный марш</a:t>
            </a:r>
            <a:r>
              <a:rPr lang="ru-RU" sz="3200" i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– наклонный элемент лестницы со ступеньками</a:t>
            </a:r>
            <a:r>
              <a:rPr lang="ru-RU" sz="3200" i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.</a:t>
            </a:r>
            <a:endParaRPr lang="ru-RU" sz="3200" dirty="0" smtClean="0">
              <a:cs typeface="Arial" pitchFamily="34" charset="0"/>
            </a:endParaRPr>
          </a:p>
          <a:p>
            <a:pPr lvl="0" indent="1809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3200" b="1" i="1" dirty="0" err="1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Косоур</a:t>
            </a:r>
            <a:r>
              <a:rPr lang="ru-RU" sz="3200" i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– наклонная балка, опирающаяся на площадки.</a:t>
            </a:r>
            <a:endParaRPr lang="ru-RU" sz="3200" dirty="0" smtClean="0">
              <a:cs typeface="Arial" pitchFamily="34" charset="0"/>
            </a:endParaRPr>
          </a:p>
          <a:p>
            <a:pPr lvl="0" indent="1809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Лестничная площадка</a:t>
            </a:r>
            <a:r>
              <a:rPr lang="ru-RU" sz="3200" i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– горизонтальный элемент лестницы между маршами.</a:t>
            </a:r>
            <a:endParaRPr lang="ru-RU" sz="3200" dirty="0" smtClean="0">
              <a:cs typeface="Arial" pitchFamily="34" charset="0"/>
            </a:endParaRPr>
          </a:p>
          <a:p>
            <a:pPr lvl="0" indent="1809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Тамбур</a:t>
            </a:r>
            <a:r>
              <a:rPr lang="ru-RU" sz="3200" i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sz="32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помещение около входа в здание.</a:t>
            </a:r>
            <a:endParaRPr lang="ru-RU" sz="3200" dirty="0" smtClean="0">
              <a:cs typeface="Arial" pitchFamily="34" charset="0"/>
            </a:endParaRPr>
          </a:p>
          <a:p>
            <a:pPr lvl="0" indent="1809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3200" b="1" i="1" dirty="0" smtClean="0">
                <a:solidFill>
                  <a:srgbClr val="7030A0"/>
                </a:solidFill>
                <a:ea typeface="Times New Roman" pitchFamily="18" charset="0"/>
                <a:cs typeface="Times New Roman" pitchFamily="18" charset="0"/>
              </a:rPr>
              <a:t>Покрытия</a:t>
            </a:r>
            <a:r>
              <a:rPr lang="ru-RU" sz="32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 (верхняя ограждающая конструкция, отделяющая помещения здания от наружной среды).</a:t>
            </a:r>
            <a:endParaRPr lang="ru-RU" sz="3200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1" descr="image0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85728"/>
            <a:ext cx="6357982" cy="4357718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</p:spPr>
      </p:pic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142844" y="4714884"/>
            <a:ext cx="9001156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Конструктивные элементы каркасного здания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1— средняя колонна, 2 — подкрановая балка, 3— плиты перекрытия,</a:t>
            </a:r>
            <a:endParaRPr kumimoji="0" lang="ru-RU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4— стеновая панель, 5 — подстропильная балка, 6— </a:t>
            </a:r>
            <a:r>
              <a:rPr kumimoji="0" lang="ru-RU" altLang="zh-CN" sz="2400" b="0" i="0" u="none" strike="noStrike" cap="none" normalizeH="0" baseline="0" dirty="0" err="1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пристенная</a:t>
            </a: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колонна</a:t>
            </a:r>
            <a:endParaRPr kumimoji="0" lang="ru-RU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1" descr="image0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2071678"/>
            <a:ext cx="6643734" cy="4500594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214282" y="0"/>
            <a:ext cx="857256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Конструктивные элементы крупнопанельного здания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 — плита балкона, 2</a:t>
            </a:r>
            <a:r>
              <a:rPr kumimoji="0" lang="ru-RU" altLang="zh-CN" sz="24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 — </a:t>
            </a: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наружная стеновая панель, 3 — панель перекрытия, 4— вентиляционная панель, 5 — перегородочная панель, 6 — внутренняя стеновая панель</a:t>
            </a:r>
            <a:endParaRPr kumimoji="0" lang="ru-RU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620156" cy="92869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Последовательность выполнения строительного чертежа</a:t>
            </a:r>
            <a:endParaRPr lang="ru-R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142844" y="991022"/>
            <a:ext cx="8715436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1) Прочитать  и изучить предложенный вариант чертежа здания.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2) Выбрать формат (ГОСТ 2.301-68), вычертить рамку и основную надпись (ГОСТ 21.101-97), выбрать масштаб (ГОСТ 2.303-68).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3) Выполнить компоновку поля чертежа, с учётом всех надписей, размерных линий и маркировочных кружков.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4) Вычертить план здания (ГОСТ 21.101-97), начав с нанесения продольных и поперечных разбивочных координационных осей </a:t>
            </a:r>
          </a:p>
          <a:p>
            <a:pPr indent="1809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5) Вычертить контуры наружных и внутренних капитальных стен здания и колонн, если они имеются по ГОСТ 21.501-93.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-22202"/>
            <a:ext cx="4786314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6) Наметить расположение на чертеже проёмов в капитальных стенах здания в соответствии с ГОСТ 21.501-93.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7) Выполнить планировку помещений (разбить здание на отдельные помещения), вычертить перегородки, наметить расположение внутренних дверных проёмов по ГОСТ 21.101-97 и ГОСТ 21.501-93.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6" name="Рисунок 5" descr="http://grafika.stu.ru/wolchin/umm/in_graph/ig/008/000.files/19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714489"/>
            <a:ext cx="4357718" cy="4357717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42844" y="1"/>
            <a:ext cx="885831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8) Наметить места расположения технологического оборудования (котлы, станки, подъёмно-транспортное оборудование, рельсовые пути, подпольные каналы, подкрановые пути и т.д.) по ГОСТ 21.112-87 и санитарно-технических устройств (душевые кабины, раковины, унитазы и т.д.) по ГОСТ 21.205-93.</a:t>
            </a: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6" name="Рисунок 5" descr="http://grafika.stu.ru/wolchin/umm/in_graph/ig/008/000.files/19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636912"/>
            <a:ext cx="4701558" cy="4000528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07504" y="2924944"/>
            <a:ext cx="3312368" cy="2720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80975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9)Наметить расположение дымовых и вентиляционных каналов по ГОСТ 21.501-93.</a:t>
            </a:r>
            <a:endParaRPr lang="ru-RU" sz="2800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-294186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i="1" dirty="0" smtClean="0">
                <a:ea typeface="Times New Roman" pitchFamily="18" charset="0"/>
                <a:cs typeface="Arial" pitchFamily="34" charset="0"/>
              </a:rPr>
              <a:t>Литература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Справочно-нормативная: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ГОСТ 2.001-2013 Единая система конструкторской документации. Общие положения.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ГОСТ 2.102-2013 Единая система конструкторской документации. Виды и комплектность  конструкторских документов.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469726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ГОСТ 2.701-2008 Единая система конструкторской документации. Схемы. Виды и типы.  Общие требования к выполнению.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ГОСТ 21.501-2011 Система проектной документации для строительства.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СП 118.13330.2012* Общественные здания и сооружения. Актуализированная редакция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26453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ГОСТ 2.701-2008 Единая система конструкторской документации. Схемы. Виды и типы.  Общие требования к выполнению.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ГОСТ 21.501-2011 Система проектной документации для строительства.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3500688"/>
            <a:ext cx="9144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А. М. Бродский, Э. М.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Фазлулин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В. А.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Халдинов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Практикум по инженерной графике.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1. Б. Г. Миронов, Е. С. Панфилова Сборник упражнений для чтения чертежей по инженерной графике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2. О. В. Георгиевский  Единые требования по выполнению строительных чертежей ISBN2015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3. 4. А.П. Федоренко, Мартынюк В.А., Девятов А.Н. Выполнение чертежей в системе      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AutoCAD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5.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Е.А.Гусарова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Основы строительного черчения: Учебник. 2-е изд. центр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6. О.В.Георгиевский, Инженерная графика для строителей.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14282" y="0"/>
            <a:ext cx="8786874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Строительными</a:t>
            </a:r>
            <a:r>
              <a:rPr kumimoji="0" lang="ru-RU" altLang="zh-CN" sz="32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называют чертежи с относящимися к ним текстовыми документами, которые содержат проекционные изображения здания или его частей и другие данные, необходимые для его возведения, а также для изготовления строительных изделий и конструкций.</a:t>
            </a:r>
            <a:endParaRPr kumimoji="0" lang="ru-RU" altLang="zh-C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3200" b="0" i="0" u="sng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Содержание и виды строительных чертежей</a:t>
            </a:r>
            <a:endParaRPr kumimoji="0" lang="ru-RU" altLang="zh-C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32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Содержание и оформление строительных чертежей, применяемые масштабы и условные обозначения на чертежах во многом зависят от вида строительных объектов, а также от назначения самих чертежей.</a:t>
            </a:r>
            <a:endParaRPr kumimoji="0" lang="ru-RU" altLang="zh-C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42844" y="214290"/>
            <a:ext cx="8858312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Различные строительные объекты — здания и сооружения — по назначению подразделяют на четыре основные группы:</a:t>
            </a:r>
            <a:endParaRPr kumimoji="0" lang="ru-RU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жилые </a:t>
            </a:r>
            <a:r>
              <a:rPr kumimoji="0" lang="ru-RU" altLang="zh-CN" sz="2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и </a:t>
            </a:r>
            <a:r>
              <a:rPr kumimoji="0" lang="ru-RU" altLang="zh-CN" sz="28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общественные здания</a:t>
            </a:r>
            <a:r>
              <a:rPr kumimoji="0" lang="ru-RU" altLang="zh-CN" sz="24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 </a:t>
            </a: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объединяемые общим названием — гражданские здания; к общественным зданиям относятся общежития, клубы, больницы, школы, различные административные здания;</a:t>
            </a:r>
            <a:endParaRPr kumimoji="0" lang="ru-RU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промышленные здания</a:t>
            </a:r>
            <a:r>
              <a:rPr kumimoji="0" lang="ru-RU" altLang="zh-CN" sz="24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 </a:t>
            </a: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— </a:t>
            </a:r>
            <a:r>
              <a:rPr kumimoji="0" lang="ru-RU" altLang="zh-CN" sz="2400" b="0" i="0" u="none" strike="noStrike" cap="none" normalizeH="0" baseline="0" dirty="0" err="1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здания</a:t>
            </a: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фабрик, заводов и других производственных зданий, здания гаражей, электростанций, котельных и т. п.</a:t>
            </a:r>
            <a:endParaRPr kumimoji="0" lang="ru-RU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1" i="1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сельскохозяйственные здания</a:t>
            </a:r>
            <a:r>
              <a:rPr kumimoji="0" lang="ru-RU" altLang="zh-CN" sz="24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 </a:t>
            </a: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— </a:t>
            </a:r>
            <a:r>
              <a:rPr kumimoji="0" lang="ru-RU" altLang="zh-CN" sz="2400" b="0" i="0" u="none" strike="noStrike" cap="none" normalizeH="0" baseline="0" dirty="0" err="1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здания</a:t>
            </a: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для содержания скота и птицы, для ремонта и хранения сельскохозяйственных машин, склады и хранилища продукции и т. п.;</a:t>
            </a:r>
            <a:endParaRPr kumimoji="0" lang="ru-RU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инженерные сооружения</a:t>
            </a:r>
            <a:r>
              <a:rPr kumimoji="0" lang="ru-RU" altLang="zh-CN" sz="24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 </a:t>
            </a: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— мосты, тоннели, путевые эстакады, набережные, различные гидротехнические и земляные сооружения, доменные печи, резервуары и т. п.</a:t>
            </a:r>
            <a:endParaRPr kumimoji="0" lang="ru-RU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42844" y="142852"/>
            <a:ext cx="8858312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32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По назначению строительные чертежи подразделяются на две основные группы: </a:t>
            </a:r>
            <a:r>
              <a:rPr kumimoji="0" lang="ru-RU" altLang="zh-CN" sz="32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чертежи строительных изделий</a:t>
            </a:r>
            <a:r>
              <a:rPr kumimoji="0" lang="ru-RU" altLang="zh-CN" sz="32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 </a:t>
            </a:r>
            <a:r>
              <a:rPr kumimoji="0" lang="ru-RU" altLang="zh-CN" sz="32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по которым на заводах строительной индустрии, домостроительных комбинатах изготовляют отдельные части зданий и сооружений, и </a:t>
            </a:r>
            <a:r>
              <a:rPr kumimoji="0" lang="ru-RU" altLang="zh-CN" sz="32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строительно-монтажные чертежи</a:t>
            </a:r>
            <a:r>
              <a:rPr kumimoji="0" lang="ru-RU" altLang="zh-CN" sz="32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 </a:t>
            </a:r>
            <a:r>
              <a:rPr kumimoji="0" lang="ru-RU" altLang="zh-CN" sz="32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по которым на строительной площадке монтируют и возводят здания и сооружения.</a:t>
            </a:r>
            <a:endParaRPr kumimoji="0" lang="ru-RU" altLang="zh-C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32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При выполнении и оформлении строительных чертежей следует руководствоваться </a:t>
            </a:r>
            <a:r>
              <a:rPr kumimoji="0" lang="ru-RU" altLang="zh-CN" sz="3200" b="0" i="0" u="none" strike="noStrike" cap="none" normalizeH="0" baseline="0" dirty="0" err="1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ГОСТами</a:t>
            </a:r>
            <a:r>
              <a:rPr kumimoji="0" lang="ru-RU" altLang="zh-CN" sz="32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(Государственными стандартами).</a:t>
            </a:r>
            <a:endParaRPr kumimoji="0" lang="ru-RU" altLang="zh-C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305800" cy="71438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00B0F0"/>
                </a:solidFill>
              </a:rPr>
              <a:t>Стадии проектирования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1071546"/>
            <a:ext cx="8786874" cy="5723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/>
              <a:t>Жилые, общественные и промышленные здания возводят по утвержденным проектам и сметам. В состав проекта входят: чертежи, необходимые для производства общестроительных и специальных работ и для монтажа оборудования, пояснительная записка и смета, которая определяет финансовую стоимость строительства и отдельных видов работ. Проекты и сметы составляют специальные проектные организации и институты на основании заданий организаций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42844" y="714356"/>
            <a:ext cx="8858312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32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Проектирование зданий и сооружений может осуществляться в </a:t>
            </a:r>
            <a:r>
              <a:rPr kumimoji="0" lang="ru-RU" altLang="zh-CN" sz="36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две стадии</a:t>
            </a:r>
            <a:r>
              <a:rPr kumimoji="0" lang="ru-RU" altLang="zh-CN" sz="32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 </a:t>
            </a:r>
            <a:r>
              <a:rPr kumimoji="0" lang="ru-RU" altLang="zh-CN" sz="32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— проект и рабочая документация — или в </a:t>
            </a:r>
            <a:r>
              <a:rPr kumimoji="0" lang="ru-RU" altLang="zh-CN" sz="36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одну стадию</a:t>
            </a:r>
            <a:r>
              <a:rPr kumimoji="0" lang="ru-RU" altLang="zh-CN" sz="3200" b="0" i="1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 </a:t>
            </a:r>
            <a:r>
              <a:rPr kumimoji="0" lang="ru-RU" altLang="zh-CN" sz="32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— рабочий проект. Проектирование несложных объектов и привязку типовых проектов с простым конструктивным решением к условиям места строительства, как правило, производят в одну стадию. Типовые проекты жилых и общественных зданий, а также индивидуальные проекты выполняют обычно в две стадии.</a:t>
            </a:r>
            <a:endParaRPr kumimoji="0" lang="ru-RU" altLang="zh-C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428604"/>
            <a:ext cx="8715436" cy="627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>
                <a:solidFill>
                  <a:srgbClr val="00B0F0"/>
                </a:solidFill>
              </a:rPr>
              <a:t>Проект</a:t>
            </a:r>
            <a:r>
              <a:rPr lang="ru-RU" sz="3200" dirty="0"/>
              <a:t>—первая стадия проектирования — предназначен для рассмотрения и оценки архитектурно-планировочных и конструктивных решений, вопросов инженерного оборудования и организации строительства, его сметной стоимости и основных технико-экономических показателей с целью определения возможности и целесообразности строительства запроектированного объекта и принятия решения об утверждении проекта. Утвержденный проект — основа для разработки рабочей документации со сметами.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642918"/>
            <a:ext cx="87154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/>
              <a:t>В состав проекта здания входят: пояснительная записка, планы подвала, типового и неповторяющегося этажей, фасады, разрезы, монтажные чертежи с маркировкой индустриальных изделий, сметы, технико-экономические показатели и некоторые другие проектные материалы. В состав проекта входит также схема генерального плана участка застройки с нанесением проектируемых и существующих зданий.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275</TotalTime>
  <Words>1019</Words>
  <Application>Microsoft Office PowerPoint</Application>
  <PresentationFormat>Экран (4:3)</PresentationFormat>
  <Paragraphs>108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Поток</vt:lpstr>
      <vt:lpstr>Презентация «Строительные чертежи»</vt:lpstr>
      <vt:lpstr> Строительное черчение имеет много общего с машиностроительным, но является специфичным разделом инженерной графики со своими особенностями. Приобретение навыков чтения и выполнения строительных чертежей, овладение современными методами создания графических изображений строительных объектов, умение расставить оборудование в таких зданиях является неотъемлемой частью процесса подготовки будущего специалиста.</vt:lpstr>
      <vt:lpstr>Слайд 3</vt:lpstr>
      <vt:lpstr>Слайд 4</vt:lpstr>
      <vt:lpstr>Слайд 5</vt:lpstr>
      <vt:lpstr>Стадии проектирования</vt:lpstr>
      <vt:lpstr>Слайд 7</vt:lpstr>
      <vt:lpstr>Слайд 8</vt:lpstr>
      <vt:lpstr>Слайд 9</vt:lpstr>
      <vt:lpstr>Слайд 10</vt:lpstr>
      <vt:lpstr>Слайд 11</vt:lpstr>
      <vt:lpstr>Наименования и маркировка строительных чертежей</vt:lpstr>
      <vt:lpstr>Слайд 13</vt:lpstr>
      <vt:lpstr>Слайд 14</vt:lpstr>
      <vt:lpstr>Масштабы строительных чертежей</vt:lpstr>
      <vt:lpstr>Слайд 16</vt:lpstr>
      <vt:lpstr>КОНСТРУКТИВНЫЕ ЭЛЕМЕНТЫ ЗДАНИЙ</vt:lpstr>
      <vt:lpstr>Слайд 18</vt:lpstr>
      <vt:lpstr>Слайд 19</vt:lpstr>
      <vt:lpstr>Слайд 20</vt:lpstr>
      <vt:lpstr>Слайд 21</vt:lpstr>
      <vt:lpstr>Слайд 22</vt:lpstr>
      <vt:lpstr>Слайд 23</vt:lpstr>
      <vt:lpstr>Последовательность выполнения строительного чертежа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«Строительные чертежи»</dc:title>
  <dc:creator>Marina</dc:creator>
  <cp:lastModifiedBy>avanesyan</cp:lastModifiedBy>
  <cp:revision>24</cp:revision>
  <dcterms:created xsi:type="dcterms:W3CDTF">2020-03-02T20:11:39Z</dcterms:created>
  <dcterms:modified xsi:type="dcterms:W3CDTF">2020-03-10T11:33:14Z</dcterms:modified>
</cp:coreProperties>
</file>