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3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08292-1957-4C94-AC04-F748E5BF1D81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C97C-1714-49E7-A193-6985A41DD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C97C-1714-49E7-A193-6985A41DDC5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v777.ru/index.php/doma-i-kvartiri/osnovnye-svojstva-zvukopogloshhayushhix-materialov.html" TargetMode="External"/><Relationship Id="rId2" Type="http://schemas.openxmlformats.org/officeDocument/2006/relationships/hyperlink" Target="https://elit-ss.ru/zvukoizoljacionnye-materialy-zvukopogloshhajushhi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lobuild.ru/teploizplacionnie-materialy/zvukopogloschayuchie-materialy.php" TargetMode="External"/><Relationship Id="rId4" Type="http://schemas.openxmlformats.org/officeDocument/2006/relationships/hyperlink" Target="http://docs.cntd.ru/document/gost-23499-200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208912" cy="41764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Материалы специального назначения.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1800" dirty="0" err="1" smtClean="0">
                <a:solidFill>
                  <a:srgbClr val="FF0000"/>
                </a:solidFill>
              </a:rPr>
              <a:t>Преодаватель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Недильская</a:t>
            </a:r>
            <a:r>
              <a:rPr lang="ru-RU" sz="1800" dirty="0" smtClean="0">
                <a:solidFill>
                  <a:srgbClr val="FF0000"/>
                </a:solidFill>
              </a:rPr>
              <a:t> и.И.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60648"/>
            <a:ext cx="6008712" cy="2232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Anastasiya\Desktop\Настя\2-5-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11960" y="188640"/>
            <a:ext cx="4608512" cy="2304256"/>
          </a:xfrm>
          <a:prstGeom prst="rect">
            <a:avLst/>
          </a:prstGeom>
          <a:noFill/>
        </p:spPr>
      </p:pic>
      <p:pic>
        <p:nvPicPr>
          <p:cNvPr id="12291" name="Picture 3" descr="C:\Users\Anastasiya\Desktop\Настя\krovelnie__material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569"/>
            <a:ext cx="3960440" cy="2909660"/>
          </a:xfrm>
          <a:prstGeom prst="rect">
            <a:avLst/>
          </a:prstGeom>
          <a:noFill/>
        </p:spPr>
      </p:pic>
      <p:pic>
        <p:nvPicPr>
          <p:cNvPr id="12292" name="Picture 4" descr="C:\Users\Anastasiya\Desktop\Настя\s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55975" y="4437112"/>
            <a:ext cx="4464496" cy="2420888"/>
          </a:xfrm>
          <a:prstGeom prst="rect">
            <a:avLst/>
          </a:prstGeom>
          <a:noFill/>
        </p:spPr>
      </p:pic>
      <p:pic>
        <p:nvPicPr>
          <p:cNvPr id="12293" name="Picture 5" descr="C:\Users\Anastasiya\Desktop\Настя\izolyacionnye-materia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92" y="4509120"/>
            <a:ext cx="3372995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4536504"/>
          </a:xfrm>
        </p:spPr>
        <p:txBody>
          <a:bodyPr>
            <a:normAutofit fontScale="77500" lnSpcReduction="20000"/>
          </a:bodyPr>
          <a:lstStyle/>
          <a:p>
            <a:pPr fontAlgn="base" latinLnBrk="1"/>
            <a:r>
              <a:rPr lang="ru-RU" dirty="0" smtClean="0">
                <a:solidFill>
                  <a:srgbClr val="FF0000"/>
                </a:solidFill>
              </a:rPr>
              <a:t>Кровельные материалы можно условно квалифицировать по виду исходного сырья, наличию основы, виду вяжущего вещества, структуре, форме и внешнему виду, и др. По виду исходного сырья кровельные материалы подразделяются на:</a:t>
            </a:r>
          </a:p>
          <a:p>
            <a:pPr fontAlgn="base" latinLnBrk="1"/>
            <a:r>
              <a:rPr lang="ru-RU" dirty="0" smtClean="0">
                <a:solidFill>
                  <a:schemeClr val="bg1"/>
                </a:solidFill>
              </a:rPr>
              <a:t> – органические (рубероид, деревянные плитки, кровельная дрань и стружка и др. );</a:t>
            </a:r>
          </a:p>
          <a:p>
            <a:pPr fontAlgn="base" latinLnBrk="1"/>
            <a:r>
              <a:rPr lang="ru-RU" dirty="0" smtClean="0">
                <a:solidFill>
                  <a:schemeClr val="bg1"/>
                </a:solidFill>
              </a:rPr>
              <a:t> – минеральные (асбестоцементные листы и плитки, глиняная черепица). </a:t>
            </a:r>
          </a:p>
          <a:p>
            <a:pPr fontAlgn="base" latinLnBrk="1"/>
            <a:r>
              <a:rPr lang="ru-RU" dirty="0" smtClean="0">
                <a:solidFill>
                  <a:schemeClr val="bg1"/>
                </a:solidFill>
              </a:rPr>
              <a:t>По наличию основы кровельные материалы подразделяются на: – основные (на картонной и стекловолокнистой основе);</a:t>
            </a:r>
          </a:p>
          <a:p>
            <a:pPr fontAlgn="base" latinLnBrk="1"/>
            <a:r>
              <a:rPr lang="ru-RU" dirty="0" smtClean="0">
                <a:solidFill>
                  <a:schemeClr val="bg1"/>
                </a:solidFill>
              </a:rPr>
              <a:t> – безосновные (получаемые прокаткой на каландрах смеси вяжущих веществ с наполнителями и добавками в полотнища заданной толщины).</a:t>
            </a:r>
          </a:p>
        </p:txBody>
      </p:sp>
      <p:pic>
        <p:nvPicPr>
          <p:cNvPr id="2050" name="Picture 2" descr="C:\Users\Anastasiya\Desktop\Настя\krovelnie__material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77072"/>
            <a:ext cx="6787140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 виду вяжущего вещества кровельные материалы делятся на: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– битумные рулонные материалы (пергамин, рубероид);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– дёгтевые (толь кровельный и гидроизоляционный); – битумно-полимерные (эмульсия ЭГИК, БЛК); – гудрокамовые (рулонные материалы РГМ-420 и РГМ-350);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– дёгтебитумные.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По структуре различают кровельные материалы: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– покровные (рубероид кровельный с крупнозернистой и мелкозернистой посылкой и др. );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– беспокровные (гидроизол, фильгоизол).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68052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По форме и внешнему виду кровельные материалы различают:</a:t>
            </a:r>
          </a:p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– штучные (листовые) - асбестоцементные листы и плитки, листовая сталь, глиняная черепица, деревянные кровельные материалы (доски, плитки, дрань);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– рулонные (кровельный пергамин, рубероид, толь кровельный, гидроизол);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– мастичные (битумные и дёгтевые материалы, модифицированные полимерами и используемые в качестве самостоятельных материалов при устройстве так называемых бесшовных кровель).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Anastasiya\Desktop\Настя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84984"/>
            <a:ext cx="6035640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393305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Гидроизоляционные материалы.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При устройстве гидроизоляции необходимы материалы, обладающие водо- и гнилостойкостью и отвечающие ряду специфических требований, т. к. на материал, уложенный на поверхность для защиты от грунтовых вод, воздействуют, кроме воды и микроорганизмов, ещё блуждающие токи. Материал должен быть достаточно прочным и выдерживать гидростатическое давление воды и сыпучего грунта в местах неплотного примыкания материала к изолируемой поверхности. Следовательно, при разработке новых видов гидроизоляционных материалов необходимо стремиться к созданию материала, обладающего максимальной прочностью (порядка 30 -50 кг/см 2 и выше) и достаточным удлинением (50 -70 % и выше).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Anastasiya\Desktop\Настя\materialyi-dlya-gidroizolyat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3960440" cy="2996952"/>
          </a:xfrm>
          <a:prstGeom prst="rect">
            <a:avLst/>
          </a:prstGeom>
          <a:noFill/>
        </p:spPr>
      </p:pic>
      <p:pic>
        <p:nvPicPr>
          <p:cNvPr id="4099" name="Picture 3" descr="C:\Users\Anastasiya\Desktop\Настя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3915" y="3854202"/>
            <a:ext cx="5340085" cy="3003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astasiya\Desktop\Настя\гидроизоляция-пола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6759594" cy="6462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35283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Герметизирующие материалы. </a:t>
            </a:r>
            <a:r>
              <a:rPr lang="ru-RU" sz="2000" dirty="0" smtClean="0">
                <a:solidFill>
                  <a:schemeClr val="bg1"/>
                </a:solidFill>
              </a:rPr>
              <a:t>Сборное строительство жилых и промышленных зданий остро нуждается в материалах для герметизации стыков между сборными конструкциями. Стыки являются наиболее уязвимым местом сооружения, т. к. влага, попадающая в стык, приводит к ускоренной коррозии сварных конструкций стыков, снижая тем самым срок службы здания.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Anastasiya\Desktop\Настя\termostojkij-silikonovyj-germetik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6402288" cy="4581128"/>
          </a:xfrm>
          <a:prstGeom prst="rect">
            <a:avLst/>
          </a:prstGeom>
          <a:noFill/>
        </p:spPr>
      </p:pic>
      <p:pic>
        <p:nvPicPr>
          <p:cNvPr id="5123" name="Picture 3" descr="C:\Users\Anastasiya\Desktop\Настя\PF1n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575" y="2420888"/>
            <a:ext cx="3956425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5253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4600" dirty="0" smtClean="0">
                <a:solidFill>
                  <a:srgbClr val="FF0000"/>
                </a:solidFill>
              </a:rPr>
              <a:t>Теплоизоляционными </a:t>
            </a:r>
            <a:r>
              <a:rPr lang="ru-RU" dirty="0" smtClean="0">
                <a:solidFill>
                  <a:schemeClr val="bg1"/>
                </a:solidFill>
              </a:rPr>
              <a:t>называют материалы, применяемые в строительстве жилых и промышленных зданий, тепловых агрегатов и трубопроводов с целью уменьшить тепловые потери в окружающую среду. Использование теплоизоляционных материалов позволяет уменьшить толщину и массу стен и других ограждающих конструкций, снизить расход основных конструктивных материалов, уменьшить транспортные расходы и соответственно снизить стоимость строительства. Наряду с этим при сокращении потерь тепла отапливаемыми зданиями уменьшается расход топлива. Многие теплоизоляционные материалы вследствие высокой пористости обладают способностью поглощать звуки, что позволяет употреблять их также в качестве акустических материалов для борьбы с шумом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79350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Теплоизоляционные материалы классифицируют по виду основного сырья, форме и внешнему виду, структуре, плотности, жесткости и теплопроводности.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По виду основного сырья теплоизоляционные материалы подразделяются на: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– неорганические, изготовляемые на основе различных видов минерального сырья (горных пород, шлаков, стекла, асбеста),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– органические, сырьем для производства которых служат природные органические материалы (торфяные, древесноволокнистые) и материалы из пластических масс.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Органические теплоизоляционные материалы в зависимости от природы исходного сырья можно условно разделить на два вида: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– материалы на основе природного органического сырья (древесина, отходы деревообработки, торф, однолетние растения, шерсть животных и т. д. ),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– материалы на основе синтетических смол, так называемые теплоизоляционные пластмассы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407707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 форме и внешнему виду различают: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– штучные жесткие (плиты, скорлупы, сегменты, кирпичи, цилиндры)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– гибкие (маты, шнуры, жгуты)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– рыхлые и сыпучие (вата, перлитовый песок, вермикулит).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Теплоизоляционные материалы из органического сырья могут быть жесткими и гибкими. К жестким относят древесносткужечные, древесноволокнистые, фибролитовые, арболитовые, камышитовые и торфяные, к гибким строительный войлок и гофрированный картон. Эти теплоизоляционные материалы отличаются низкой водо - и биостойкостью.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Anastasiya\Desktop\Настя\uteplenie-perekryt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8316416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3752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 структуре теплоизоляционные материалы классифицируют на: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– волокнистые ( минераловатные, стекло - волокнистые)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– зернистые (перлитовые, вермикулитовые)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– ячеистые (изделия из ячеистых бетонов, пеностекло)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 назначению теплоизоляционные материалы бывают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: – теплоизоляционно-строительные (для утепления строительных конструкций)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– теплоизоляционно-монтажные (для тепловой изоляции промышленного оборудования и трубопроводов).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Теплоизоляционные материалы должны быть биостойкими т. е. не подвергаться загниванию и порче насекомыми и грызунами, сухими, с малой гигроскопичностью так как при увлажнении их теплопроводность значительно повышается, химически стойкими, а также обладать тепло и огнестойкостью.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7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atin typeface="Bookman Old Style" pitchFamily="18" charset="0"/>
              </a:rPr>
              <a:t>Цель урока:</a:t>
            </a:r>
            <a:r>
              <a:rPr lang="ru-RU" sz="3200" b="1" dirty="0" smtClean="0">
                <a:latin typeface="Bookman Old Style" pitchFamily="18" charset="0"/>
              </a:rPr>
              <a:t> ознакомить студентов с темой   «</a:t>
            </a:r>
            <a:r>
              <a:rPr lang="ru-RU" sz="3200" dirty="0" smtClean="0">
                <a:ln w="18000">
                  <a:solidFill>
                    <a:srgbClr val="54A02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Материалы специального назначения</a:t>
            </a:r>
            <a:r>
              <a:rPr lang="ru-RU" sz="3200" b="1" dirty="0" smtClean="0">
                <a:latin typeface="Corbel"/>
              </a:rPr>
              <a:t>».</a:t>
            </a:r>
            <a:r>
              <a:rPr lang="ru-RU" sz="3200" b="1" dirty="0" smtClean="0">
                <a:latin typeface="Bookman Old Style" pitchFamily="18" charset="0"/>
              </a:rPr>
              <a:t/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i="1" dirty="0" smtClean="0">
                <a:latin typeface="Bookman Old Style" pitchFamily="18" charset="0"/>
              </a:rPr>
              <a:t>Задачи урока:</a:t>
            </a:r>
            <a:r>
              <a:rPr lang="ru-RU" sz="3200" b="1" dirty="0" smtClean="0">
                <a:latin typeface="Bookman Old Style" pitchFamily="18" charset="0"/>
              </a:rPr>
              <a:t> изучить основные понятия по теме:</a:t>
            </a:r>
            <a:r>
              <a:rPr lang="ru-RU" sz="3200" dirty="0" smtClean="0">
                <a:ln w="18000">
                  <a:solidFill>
                    <a:srgbClr val="54A02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Материалы специального назначения</a:t>
            </a:r>
            <a:r>
              <a:rPr lang="ru-RU" sz="3200" b="1" i="1" dirty="0" smtClean="0">
                <a:latin typeface="Corbel"/>
              </a:rPr>
              <a:t>.</a:t>
            </a:r>
            <a:r>
              <a:rPr lang="ru-RU" sz="3200" b="1" dirty="0" smtClean="0">
                <a:latin typeface="Bookman Old Style" pitchFamily="18" charset="0"/>
              </a:rPr>
              <a:t/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Закрепить материал с помощью контрольных вопросов.</a:t>
            </a:r>
          </a:p>
          <a:p>
            <a:pPr algn="ctr">
              <a:defRPr/>
            </a:pPr>
            <a:r>
              <a:rPr lang="ru-RU" sz="3200" b="1" dirty="0" smtClean="0">
                <a:latin typeface="Bookman Old Style" pitchFamily="18" charset="0"/>
              </a:rPr>
              <a:t>Привить интерес к дисциплине и специальности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8229600" cy="593752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 зависимости от структуры теплоизоляционные пластмассы могут быть разделены на две группы: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– пенопласты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– поропласты.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Пенопластами называют ячеистые пластмассы с малой плотностью и наличием несообщающихся между собой полостей или ячеек, заполненных газами или воздухом. Поропласты-пористые пластмассы, структура которых характеризуется сообщающимися между собой полостями. Наибольший интерес для современного индустриального строительства представляют пенополистпрол, пенополивинилхлорид, пенополиуретан и мипора.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Anastasiya\Desktop\Настя\2.220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645024"/>
            <a:ext cx="5229200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nastasiya\Desktop\Настя\izolyacionnye-material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9932"/>
            <a:ext cx="9144000" cy="6092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3802434"/>
          </a:xfrm>
        </p:spPr>
        <p:txBody>
          <a:bodyPr>
            <a:noAutofit/>
          </a:bodyPr>
          <a:lstStyle/>
          <a:p>
            <a:pPr fontAlgn="base"/>
            <a:r>
              <a:rPr lang="ru-RU" sz="1800" dirty="0" smtClean="0">
                <a:solidFill>
                  <a:srgbClr val="FF0000"/>
                </a:solidFill>
              </a:rPr>
              <a:t>Звукоизоляционные материалы.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bg1"/>
                </a:solidFill>
              </a:rPr>
              <a:t>Постоянный шум является обязательным спутником жителей больших городов. Некоторые привыкают к стучащим дверям, шагам над головой и работающим телевизорам за стеной спальни, однако большинство горожан старается обезопасить себя от слишком агрессивной акустики, монтируя в квартирах систему звукоизоляции. Современные звукоизоляционные материалы для домов и квартир позволяют противодействовать практическим всем видам шумов: воздушным, ударным и структурным.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42" name="Picture 2" descr="C:\Users\Anastasiya\Desktop\Настя\2-5-640x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4929"/>
            <a:ext cx="4097428" cy="3073071"/>
          </a:xfrm>
          <a:prstGeom prst="rect">
            <a:avLst/>
          </a:prstGeom>
          <a:noFill/>
        </p:spPr>
      </p:pic>
      <p:pic>
        <p:nvPicPr>
          <p:cNvPr id="10243" name="Picture 3" descr="C:\Users\Anastasiya\Desktop\Настя\24x24x2-Studiofoam-Wedge-Pur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861048"/>
            <a:ext cx="3627120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147248" cy="4005063"/>
          </a:xfrm>
        </p:spPr>
        <p:txBody>
          <a:bodyPr>
            <a:noAutofit/>
          </a:bodyPr>
          <a:lstStyle/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Особенности</a:t>
            </a:r>
          </a:p>
          <a:p>
            <a:pPr fontAlgn="base"/>
            <a:r>
              <a:rPr lang="ru-RU" sz="2000" dirty="0" smtClean="0">
                <a:solidFill>
                  <a:schemeClr val="bg1"/>
                </a:solidFill>
              </a:rPr>
              <a:t>Дискомфорт человеку приносит не наличие шума как такового, а превышение допустимых величин мощности звука. При шуме в 25-30 дб человеческий организм ощущает себя наиболее комфортно, по мере усиления звуковых раздражителей отношение к шуму меняется на терпимое, каковым оно остаётся до достижения мощности 60 дб. При превышении данного индекса шум становится агрессивным раздражающим фактором, способным заметно влиять на состояние психики.</a:t>
            </a:r>
          </a:p>
        </p:txBody>
      </p:sp>
      <p:pic>
        <p:nvPicPr>
          <p:cNvPr id="11266" name="Picture 2" descr="C:\Users\Anastasiya\Desktop\Настя\noise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212976"/>
            <a:ext cx="6258272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597352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Современная промышленность предоставляет огромный выбор изоляционных подложек:</a:t>
            </a:r>
            <a:endParaRPr lang="ru-RU" dirty="0" smtClean="0">
              <a:solidFill>
                <a:schemeClr val="bg1"/>
              </a:solidFill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Штапельное стекловолокно. </a:t>
            </a:r>
            <a:r>
              <a:rPr lang="ru-RU" dirty="0" smtClean="0">
                <a:solidFill>
                  <a:schemeClr val="bg1"/>
                </a:solidFill>
              </a:rPr>
              <a:t>Материал относится к классу долговечных, имеет высокий индекс снижения уровня ударного шума – 42 дб, не горюч. К данной категории относится такой материал, как «Шумостоп – С2».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Мембрана полимерно-битумная. </a:t>
            </a:r>
            <a:r>
              <a:rPr lang="ru-RU" dirty="0" smtClean="0">
                <a:solidFill>
                  <a:schemeClr val="bg1"/>
                </a:solidFill>
              </a:rPr>
              <a:t>Основанием служит звукоизоляционный слой из нетканого п/э, на поверхность которого нанесёно покрытие из битума с пластификаторами-полимерами, армированное стекловолокном. Материал устойчив к разложению и гниению, паропроницаем, имеет индекс снижения ударного шума на 26-39 дб (в зависимости от толщины). Группа горючести – Г2. Ярким примером могут служить </a:t>
            </a:r>
            <a:r>
              <a:rPr lang="en-US" dirty="0" smtClean="0">
                <a:solidFill>
                  <a:schemeClr val="bg1"/>
                </a:solidFill>
              </a:rPr>
              <a:t>FonoStop Duo </a:t>
            </a:r>
            <a:r>
              <a:rPr lang="ru-RU" dirty="0" smtClean="0">
                <a:solidFill>
                  <a:schemeClr val="bg1"/>
                </a:solidFill>
              </a:rPr>
              <a:t>и «Изолонтейп».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Стекловойлочный холст</a:t>
            </a:r>
            <a:r>
              <a:rPr lang="ru-RU" dirty="0" smtClean="0">
                <a:solidFill>
                  <a:schemeClr val="bg1"/>
                </a:solidFill>
              </a:rPr>
              <a:t> с односторонней битумной пропиткой. Рассчитан на длительный срок эксплуатации, водонепроницаемый и пожароустойчивый материал. Индекс снижения шума – в пределах 23-29 дб. К данной разновидности относят стеклохолст марки «Шуманет», а также «Изофон-супер».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672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Экструдированный пенополистирол.</a:t>
            </a:r>
            <a:r>
              <a:rPr lang="ru-RU" dirty="0" smtClean="0">
                <a:solidFill>
                  <a:schemeClr val="bg1"/>
                </a:solidFill>
              </a:rPr>
              <a:t> Это долговечный материал (рассчитан на 50 лет), который имеет индекс снижения шума 25 дб, характеризуется низким водопоглощением и высоким сопротивлением сжатию, минусом можно назвать высокий индекс пожароопасности – Г1. Это такие марки, как «Фомборд», «Пеноплэкс», плиты «ТИСплэкс» и др.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Композит. </a:t>
            </a:r>
            <a:r>
              <a:rPr lang="ru-RU" dirty="0" smtClean="0">
                <a:solidFill>
                  <a:schemeClr val="bg1"/>
                </a:solidFill>
              </a:rPr>
              <a:t>Данный материал состоит из трёх слоёв: между слоями п/э или алюминиевой плёнки расположены пенополистирольные гранулы. Особенность композита заключается в том, что нижняя плёнка имеет способность пропускать влагу во внутреннее пространство, откуда она выводится по расширительным швам. Тем самым пространство вентилируется. Срок службы составляет 20 лет, индекс снижения шума находится в пределах 18-20 дб, материал не горюч. Это такие марки, как </a:t>
            </a:r>
            <a:r>
              <a:rPr lang="en-US" dirty="0" smtClean="0">
                <a:solidFill>
                  <a:schemeClr val="bg1"/>
                </a:solidFill>
              </a:rPr>
              <a:t>Tuplex, «</a:t>
            </a:r>
            <a:r>
              <a:rPr lang="ru-RU" dirty="0" smtClean="0">
                <a:solidFill>
                  <a:schemeClr val="bg1"/>
                </a:solidFill>
              </a:rPr>
              <a:t>ТермоЗвукоИзол», «Виброфильтр».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Подложка из пробкорезины</a:t>
            </a:r>
            <a:r>
              <a:rPr lang="ru-RU" dirty="0" smtClean="0">
                <a:solidFill>
                  <a:schemeClr val="bg1"/>
                </a:solidFill>
              </a:rPr>
              <a:t>. Это маты из резинового гранулята и пробковой крошки. Материал имеет среднюю пожаробезопасность (класс горения В2), однако может способствовать появлению плесени в конструкциях, в связи с чем требует дополнительной гидроизоляции. Индекс снижения шума – от 18 до 21 Дб. Это такие материалы, как </a:t>
            </a:r>
            <a:r>
              <a:rPr lang="en-US" dirty="0" smtClean="0">
                <a:solidFill>
                  <a:schemeClr val="bg1"/>
                </a:solidFill>
              </a:rPr>
              <a:t>UZIN RR 188, «</a:t>
            </a:r>
            <a:r>
              <a:rPr lang="ru-RU" dirty="0" smtClean="0">
                <a:solidFill>
                  <a:schemeClr val="bg1"/>
                </a:solidFill>
              </a:rPr>
              <a:t>Уцин РР 188», </a:t>
            </a:r>
            <a:r>
              <a:rPr lang="en-US" dirty="0" smtClean="0">
                <a:solidFill>
                  <a:schemeClr val="bg1"/>
                </a:solidFill>
              </a:rPr>
              <a:t>Ibola.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264696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Пробковая подложка.</a:t>
            </a:r>
            <a:r>
              <a:rPr lang="ru-RU" dirty="0" smtClean="0">
                <a:solidFill>
                  <a:schemeClr val="bg1"/>
                </a:solidFill>
              </a:rPr>
              <a:t> Материал, который выпускается из прессованной пробковой крошки, не подвержен гниению и грибку, срок службы достигает 40 лет. Позволяет снизить ударный шум на 12 дб. Примером может служить рулонный материал </a:t>
            </a:r>
            <a:r>
              <a:rPr lang="en-US" dirty="0" smtClean="0">
                <a:solidFill>
                  <a:schemeClr val="bg1"/>
                </a:solidFill>
              </a:rPr>
              <a:t>Cork Roll, </a:t>
            </a:r>
            <a:r>
              <a:rPr lang="ru-RU" dirty="0" smtClean="0">
                <a:solidFill>
                  <a:schemeClr val="bg1"/>
                </a:solidFill>
              </a:rPr>
              <a:t>пластины </a:t>
            </a:r>
            <a:r>
              <a:rPr lang="en-US" dirty="0" smtClean="0">
                <a:solidFill>
                  <a:schemeClr val="bg1"/>
                </a:solidFill>
              </a:rPr>
              <a:t>Corksribas, Ipocork </a:t>
            </a:r>
            <a:r>
              <a:rPr lang="ru-RU" dirty="0" smtClean="0">
                <a:solidFill>
                  <a:schemeClr val="bg1"/>
                </a:solidFill>
              </a:rPr>
              <a:t>и др.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Пенополиэстер. </a:t>
            </a:r>
            <a:r>
              <a:rPr lang="ru-RU" dirty="0" smtClean="0">
                <a:solidFill>
                  <a:schemeClr val="bg1"/>
                </a:solidFill>
              </a:rPr>
              <a:t>Материал из синтетического волокна, с двух сторон пропитанного армирующим стекловолоконным составом, имеет высокую паропроницаемость, позволяя поверхностям «дышать», индекс звукоизоляции – 8-10 дб. Горюч (класс Г2).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</a:rPr>
              <a:t>Пенополиэтилен (</a:t>
            </a:r>
            <a:r>
              <a:rPr lang="ru-RU" dirty="0" smtClean="0">
                <a:solidFill>
                  <a:schemeClr val="bg1"/>
                </a:solidFill>
              </a:rPr>
              <a:t>вспененный полиэтилен). Различают несшитый пенополиэтилен, имеющий наименьшие звукоизоляционный эффект; физически сшитый и химически сшитый, качество шумоизоляции последней разновидности наиболее высоко. Материал имеет высокий класс горючести – Г2, разрушается при воздействии ультрафиолета, проседает при длительных нагрузках, неустойчив к плесени. Индекс звукоизоляции варьируется от 12 до 15 дб. Это такие марки, как «Изопенол», «Пленэкс», «Изолон» и множество других.</a:t>
            </a:r>
          </a:p>
          <a:p>
            <a:pPr fontAlgn="base"/>
            <a:r>
              <a:rPr lang="en-US" b="1" dirty="0" smtClean="0">
                <a:solidFill>
                  <a:schemeClr val="bg1"/>
                </a:solidFill>
              </a:rPr>
              <a:t>Tecsound. </a:t>
            </a:r>
            <a:r>
              <a:rPr lang="ru-RU" dirty="0" smtClean="0">
                <a:solidFill>
                  <a:schemeClr val="bg1"/>
                </a:solidFill>
              </a:rPr>
              <a:t>Тонкий синтетический материал на эластичной полимерной основе, применяемый для изоляции двух видов шумов: воздушного и вибрационного (ударного). Является самозатухающим и влагостойким материалом, имеет индекс звукоизоляции в пределах 25-30 дб. Эффективен при подавлении шумов от металлической кровли.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Использованная литература</a:t>
            </a:r>
          </a:p>
          <a:p>
            <a:r>
              <a:rPr lang="ru-RU" dirty="0" smtClean="0"/>
              <a:t>Архитектурное материаловедение. Айрапетов Д.П. 1983</a:t>
            </a:r>
          </a:p>
          <a:p>
            <a:r>
              <a:rPr lang="ru-RU" dirty="0" smtClean="0"/>
              <a:t>Архитектурное материаловедение, Тихонов Ю.М., </a:t>
            </a:r>
            <a:r>
              <a:rPr lang="ru-RU" dirty="0" err="1" smtClean="0"/>
              <a:t>Панибратов</a:t>
            </a:r>
            <a:r>
              <a:rPr lang="ru-RU" dirty="0" smtClean="0"/>
              <a:t> Ю.П., Мещеряков Ю.Г., 2013</a:t>
            </a:r>
          </a:p>
          <a:p>
            <a:r>
              <a:rPr lang="en-US" dirty="0" smtClean="0">
                <a:hlinkClick r:id="rId2"/>
              </a:rPr>
              <a:t>https://elit-ss.ru/zvukoizoljacionnye-materialy-zvukopogloshhajushhie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http://sv777.ru/index.php/doma-i-kvartiri/osnovnye-svojstva-zvukopogloshhayushhix-materialov.html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http://docs.cntd.ru/document/gost-23499-2009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http://www.alobuild.ru/teploizplacionnie-materialy/zvukopogloschayuchie-materialy.php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К материалам специального назначения относят:</a:t>
            </a:r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• Кровельные материалы 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• Гидроизоляционные 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• Герметизирующие 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• Теплоизоляционные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• Звукоизоляционные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Материалы, применяемые в производстве современных гидроизоляционных, кровельных, герметизирующих материалов.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Все исходные материалы можно разбить на следующие основные группы: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– продукты переработки нефти;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– продукты переработки каменного угля;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– амортизированная резина;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– синтетические полимерные материалы;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– прочие материалы.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345638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Продукты переработки нефти.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Для строительства из продуктов переработки нефти главное место занимает битум, применение которого для целей гидроизоляции ведётся с незапамятных времён. Но, кроме него, в настоящее время находят применение также и другие продукты переработки нефти, получаемые как при прямой перегонке нефти, так и путём пиролиза её фракций.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645024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Амортизированная резина </a:t>
            </a:r>
            <a:r>
              <a:rPr lang="ru-RU" sz="2400" dirty="0" smtClean="0">
                <a:solidFill>
                  <a:schemeClr val="bg1"/>
                </a:solidFill>
              </a:rPr>
              <a:t>обладает целым рядом ценных технических свойств – высокой эластичностью, водонепроницаемостью, морозостойкостью и др. Особенно важное значение по ресурсам и по комплексу свойств имеют амортизированные автомобильные покрышки, а также большое количество отходов резиновой промышленности.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Амортизированная резина обладает целым рядом ценных технических свойств – высокой эластичностью, водонепроницаемостью, морозостойкостью и др. Особенно важное значение по ресурсам и по комплексу свойств имеют амортизированные автомобильные покрышки, а также большое количество отходов резиновой промышленности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3096343"/>
          </a:xfrm>
        </p:spPr>
        <p:txBody>
          <a:bodyPr>
            <a:normAutofit fontScale="77500" lnSpcReduction="20000"/>
          </a:bodyPr>
          <a:lstStyle/>
          <a:p>
            <a:pPr fontAlgn="base" latinLnBrk="1"/>
            <a:r>
              <a:rPr lang="ru-RU" dirty="0" smtClean="0">
                <a:solidFill>
                  <a:srgbClr val="FF0000"/>
                </a:solidFill>
              </a:rPr>
              <a:t>Синтетические материалы</a:t>
            </a:r>
            <a:r>
              <a:rPr lang="ru-RU" dirty="0" smtClean="0">
                <a:solidFill>
                  <a:schemeClr val="bg1"/>
                </a:solidFill>
              </a:rPr>
              <a:t>. Для производства гидроизоляционных материалов находят применение следующие синтетические полимеры: Синтетические каучуки и латексы применяют в производстве гидроизоляционных материалов главным образом в качестве облагораживающих добавок к битумам и каменноугольным продуктам. Однако, из широкой гаммы каучуков, производимых в стране, общего и специального назначения для целей производства гидроизоляционных, кровельных и герметизирующих материалов до настоящего времени используют лишь несколько видов (полиизобутилен, хлоропреновый каучук, тиоколы, бутил-каучук).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356991"/>
            <a:ext cx="7416824" cy="2677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Пластические массы</a:t>
            </a:r>
            <a:r>
              <a:rPr lang="ru-RU" sz="2400" dirty="0" smtClean="0">
                <a:solidFill>
                  <a:schemeClr val="bg1"/>
                </a:solidFill>
              </a:rPr>
              <a:t>. В настоящее время в производстве гидроизоляционных и герметизирующих материалов находит применение всё большее количество различных пластических масс. Наиболее распространённые пластические массы (полиэтилен, поливинилхлорид, полиэфируретаны, полистирол, фенолформальдегидная смола, кумароновые смолы).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229600" cy="34563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Прочие материалы</a:t>
            </a:r>
            <a:r>
              <a:rPr lang="ru-RU" dirty="0" smtClean="0">
                <a:solidFill>
                  <a:schemeClr val="bg1"/>
                </a:solidFill>
              </a:rPr>
              <a:t>. Основными пластификаторами производстве изделий из полимеров служат (дибутилфталат, диоктилфталат, дибутилсебацинат, диоктилсебацинат, трикрезилфосфат). Наиболее распространёнными наполнителями в производстве гидроизоляционных и кровельных материалов являются (асбест, тальк, мел, каолин, сажа печная). Технология производства кровельных, гидроизоляционных и герметизирующих материалов включает: подготовку сырьевых, компонентов, дозировку, плавку, охлаждение расплава, литье, охлаждение, механическую обработку.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3960440"/>
          </a:xfrm>
        </p:spPr>
        <p:txBody>
          <a:bodyPr>
            <a:normAutofit fontScale="77500" lnSpcReduction="20000"/>
          </a:bodyPr>
          <a:lstStyle/>
          <a:p>
            <a:r>
              <a:rPr lang="ru-RU" sz="4600" dirty="0" smtClean="0">
                <a:solidFill>
                  <a:srgbClr val="FF0000"/>
                </a:solidFill>
              </a:rPr>
              <a:t>Кровельные материалы 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Хорошее состояние и долговечность жилищногражданских, промышленных, сельскохозяйственных и других зданий, а также расходы на их содержание во многом зависят от качества кровли. Покрытие крыши подвержено суточным и сезонным колебаниям температуры, солнечной радиации, воздействию атмосферных осадков в сочетании с температурными изменениями, ветрами, а иногда и вредными осадками, выбрасываемыми промышленными предприятиями. Поэтому для нормальной эксплуатации зданий и сохранения их долговечности большое значение имеют качество кровельных материалов и их рациональное применение.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nastasiya\Desktop\Настя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4934321" cy="3068960"/>
          </a:xfrm>
          <a:prstGeom prst="rect">
            <a:avLst/>
          </a:prstGeom>
          <a:noFill/>
        </p:spPr>
      </p:pic>
      <p:pic>
        <p:nvPicPr>
          <p:cNvPr id="1027" name="Picture 3" descr="C:\Users\Anastasiya\Desktop\Настя\krovelnie__material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77072"/>
            <a:ext cx="3923928" cy="2450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133</TotalTime>
  <Words>1506</Words>
  <Application>Microsoft Office PowerPoint</Application>
  <PresentationFormat>Экран (4:3)</PresentationFormat>
  <Paragraphs>92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Материалы специального назначения. Преодаватель Недильская и.И.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Звукоизоляционные материалы. Постоянный шум является обязательным спутником жителей больших городов. Некоторые привыкают к стучащим дверям, шагам над головой и работающим телевизорам за стеной спальни, однако большинство горожан старается обезопасить себя от слишком агрессивной акустики, монтируя в квартирах систему звукоизоляции. Современные звукоизоляционные материалы для домов и квартир позволяют противодействовать практическим всем видам шумов: воздушным, ударным и структурным.  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Материалы специального назначения.</dc:title>
  <dc:creator>USER</dc:creator>
  <cp:lastModifiedBy>avanesyan</cp:lastModifiedBy>
  <cp:revision>6</cp:revision>
  <dcterms:created xsi:type="dcterms:W3CDTF">2019-10-06T12:37:51Z</dcterms:created>
  <dcterms:modified xsi:type="dcterms:W3CDTF">2020-03-10T11:40:25Z</dcterms:modified>
</cp:coreProperties>
</file>