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7"/>
  </p:notesMasterIdLst>
  <p:sldIdLst>
    <p:sldId id="256" r:id="rId2"/>
    <p:sldId id="301" r:id="rId3"/>
    <p:sldId id="302" r:id="rId4"/>
    <p:sldId id="292" r:id="rId5"/>
    <p:sldId id="293" r:id="rId6"/>
    <p:sldId id="294" r:id="rId7"/>
    <p:sldId id="295" r:id="rId8"/>
    <p:sldId id="296" r:id="rId9"/>
    <p:sldId id="297" r:id="rId10"/>
    <p:sldId id="257" r:id="rId11"/>
    <p:sldId id="258" r:id="rId12"/>
    <p:sldId id="259" r:id="rId13"/>
    <p:sldId id="260" r:id="rId14"/>
    <p:sldId id="261" r:id="rId15"/>
    <p:sldId id="298" r:id="rId16"/>
    <p:sldId id="262" r:id="rId17"/>
    <p:sldId id="263" r:id="rId18"/>
    <p:sldId id="264" r:id="rId19"/>
    <p:sldId id="265" r:id="rId20"/>
    <p:sldId id="299" r:id="rId21"/>
    <p:sldId id="300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7" r:id="rId33"/>
    <p:sldId id="278" r:id="rId34"/>
    <p:sldId id="281" r:id="rId35"/>
    <p:sldId id="282" r:id="rId36"/>
    <p:sldId id="279" r:id="rId37"/>
    <p:sldId id="280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B4288-642D-4104-927F-8C5EC145AC6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289F5-6E67-4742-AC0A-DC1321D75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289F5-6E67-4742-AC0A-DC1321D7578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pribory-si.ru/" TargetMode="External"/><Relationship Id="rId2" Type="http://schemas.openxmlformats.org/officeDocument/2006/relationships/hyperlink" Target="http://manometer-uf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pk-etalon.ru/" TargetMode="External"/><Relationship Id="rId4" Type="http://schemas.openxmlformats.org/officeDocument/2006/relationships/hyperlink" Target="http://megapaskal.ru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1844824"/>
            <a:ext cx="3950256" cy="147218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993300"/>
                </a:solidFill>
              </a:rPr>
              <a:t>Измерение давления</a:t>
            </a:r>
            <a:endParaRPr lang="ru-RU" sz="5400" b="1" dirty="0">
              <a:solidFill>
                <a:srgbClr val="99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7406640" cy="17526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НКСЭ</a:t>
            </a:r>
            <a:b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Кривоносова Н.В.</a:t>
            </a:r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397484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виды давления</a:t>
            </a:r>
            <a:endParaRPr lang="ru-RU" b="1" dirty="0">
              <a:solidFill>
                <a:srgbClr val="99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8" indent="0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006600"/>
                </a:solidFill>
                <a:cs typeface="Arial" charset="0"/>
              </a:rPr>
              <a:t>-</a:t>
            </a:r>
            <a:r>
              <a:rPr lang="ru-RU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атмосферное</a:t>
            </a:r>
            <a:r>
              <a:rPr lang="ru-RU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3200" dirty="0" smtClean="0">
                <a:solidFill>
                  <a:srgbClr val="006600"/>
                </a:solidFill>
                <a:cs typeface="Arial" charset="0"/>
              </a:rPr>
              <a:t>(барометрическое), т. е. давление воздушного столба земной атмосферы;</a:t>
            </a:r>
          </a:p>
          <a:p>
            <a:pPr marL="26988" indent="0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006600"/>
                </a:solidFill>
                <a:cs typeface="Arial" charset="0"/>
              </a:rPr>
              <a:t>- 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избыточное</a:t>
            </a:r>
            <a:r>
              <a:rPr lang="ru-RU" sz="3200" dirty="0" smtClean="0">
                <a:solidFill>
                  <a:srgbClr val="006600"/>
                </a:solidFill>
                <a:cs typeface="Arial" charset="0"/>
              </a:rPr>
              <a:t> (манометрическое), т. е. превышение давления над атмосферным;</a:t>
            </a:r>
          </a:p>
          <a:p>
            <a:pPr marL="26988" indent="0">
              <a:lnSpc>
                <a:spcPct val="90000"/>
              </a:lnSpc>
              <a:buFontTx/>
              <a:buChar char="-"/>
            </a:pP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абсолютное</a:t>
            </a:r>
            <a:r>
              <a:rPr lang="ru-RU" sz="3200" dirty="0" smtClean="0">
                <a:solidFill>
                  <a:srgbClr val="006600"/>
                </a:solidFill>
                <a:cs typeface="Arial" charset="0"/>
              </a:rPr>
              <a:t> (полное), т. е. сумма атмосферного и избыточного давления.</a:t>
            </a:r>
          </a:p>
          <a:p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виды давления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772816"/>
            <a:ext cx="5368640" cy="3755504"/>
          </a:xfrm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  <a:cs typeface="Arial" charset="0"/>
              </a:rPr>
              <a:t>Если абсолютное давление меньше атмосферного, то избыточное давление становится отрицательным. В этом случае говорят о</a:t>
            </a:r>
            <a:r>
              <a:rPr lang="ru-RU" b="1" dirty="0" smtClean="0">
                <a:solidFill>
                  <a:srgbClr val="006600"/>
                </a:solidFill>
                <a:cs typeface="Arial" charset="0"/>
              </a:rPr>
              <a:t> разрежении 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или </a:t>
            </a:r>
            <a:r>
              <a:rPr lang="ru-RU" b="1" dirty="0" smtClean="0">
                <a:solidFill>
                  <a:srgbClr val="006600"/>
                </a:solidFill>
                <a:cs typeface="Arial" charset="0"/>
              </a:rPr>
              <a:t>вакууме</a:t>
            </a:r>
            <a:endParaRPr lang="ru-RU" b="1" dirty="0" smtClean="0">
              <a:solidFill>
                <a:schemeClr val="bg1"/>
              </a:solidFill>
              <a:cs typeface="Arial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780928"/>
            <a:ext cx="1660773" cy="193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1420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Классификация приборов по виду измеряемого давления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32856"/>
            <a:ext cx="7498080" cy="4115544"/>
          </a:xfrm>
        </p:spPr>
        <p:txBody>
          <a:bodyPr/>
          <a:lstStyle/>
          <a:p>
            <a:pPr marL="636588" indent="-609600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006600"/>
                </a:solidFill>
                <a:cs typeface="Arial" charset="0"/>
              </a:rPr>
              <a:t>        Манометры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– для измерения избыточного и абсолютного давления.</a:t>
            </a:r>
          </a:p>
          <a:p>
            <a:pPr marL="636588" indent="-609600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006600"/>
                </a:solidFill>
                <a:cs typeface="Arial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cs typeface="Arial" charset="0"/>
              </a:rPr>
            </a:br>
            <a:r>
              <a:rPr lang="ru-RU" b="1" dirty="0" smtClean="0">
                <a:solidFill>
                  <a:srgbClr val="006600"/>
                </a:solidFill>
                <a:cs typeface="Arial" charset="0"/>
              </a:rPr>
              <a:t>Барометры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– для измерения атмосферного давления.</a:t>
            </a:r>
          </a:p>
          <a:p>
            <a:pPr marL="636588" indent="-609600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006600"/>
                </a:solidFill>
                <a:cs typeface="Arial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cs typeface="Arial" charset="0"/>
              </a:rPr>
            </a:br>
            <a:r>
              <a:rPr lang="ru-RU" b="1" dirty="0" smtClean="0">
                <a:solidFill>
                  <a:srgbClr val="006600"/>
                </a:solidFill>
                <a:cs typeface="Arial" charset="0"/>
              </a:rPr>
              <a:t>Вакуумметры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– для измерения вакуума (разрежения).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Классификация приборов по виду измеряемого давления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00808"/>
            <a:ext cx="7498080" cy="4800600"/>
          </a:xfrm>
        </p:spPr>
        <p:txBody>
          <a:bodyPr>
            <a:normAutofit lnSpcReduction="10000"/>
          </a:bodyPr>
          <a:lstStyle/>
          <a:p>
            <a:pPr marL="636588" indent="-609600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006600"/>
                </a:solidFill>
                <a:cs typeface="Arial" charset="0"/>
              </a:rPr>
              <a:t>       </a:t>
            </a:r>
            <a:r>
              <a:rPr lang="ru-RU" b="1" dirty="0" err="1" smtClean="0">
                <a:solidFill>
                  <a:srgbClr val="006600"/>
                </a:solidFill>
                <a:cs typeface="Arial" charset="0"/>
              </a:rPr>
              <a:t>Мановакуумметры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– для измерения избыточного давления и вакуума (разрежения).</a:t>
            </a:r>
          </a:p>
          <a:p>
            <a:pPr marL="636588" indent="-609600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006600"/>
                </a:solidFill>
                <a:cs typeface="Arial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cs typeface="Arial" charset="0"/>
              </a:rPr>
            </a:br>
            <a:r>
              <a:rPr lang="ru-RU" b="1" dirty="0" err="1" smtClean="0">
                <a:solidFill>
                  <a:srgbClr val="006600"/>
                </a:solidFill>
                <a:cs typeface="Arial" charset="0"/>
              </a:rPr>
              <a:t>Напоромеры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(приборы для измерения малых избыточных давлений (до 40 кПа).</a:t>
            </a:r>
          </a:p>
          <a:p>
            <a:pPr marL="636588" indent="-609600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006600"/>
                </a:solidFill>
                <a:cs typeface="Arial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cs typeface="Arial" charset="0"/>
              </a:rPr>
            </a:br>
            <a:r>
              <a:rPr lang="ru-RU" b="1" dirty="0" smtClean="0">
                <a:solidFill>
                  <a:srgbClr val="006600"/>
                </a:solidFill>
                <a:cs typeface="Arial" charset="0"/>
              </a:rPr>
              <a:t>Тягомеры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(микроманометры) – приборы для измерения малых разрежений (с верхним пределом измерения не более 40кПа).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Классификация приборов по виду измеряемого давления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>
            <a:normAutofit lnSpcReduction="10000"/>
          </a:bodyPr>
          <a:lstStyle/>
          <a:p>
            <a:pPr marL="636588" indent="-609600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006600"/>
                </a:solidFill>
                <a:cs typeface="Arial" charset="0"/>
              </a:rPr>
              <a:t>       </a:t>
            </a:r>
            <a:r>
              <a:rPr lang="ru-RU" b="1" dirty="0" err="1" smtClean="0">
                <a:solidFill>
                  <a:srgbClr val="006600"/>
                </a:solidFill>
                <a:cs typeface="Arial" charset="0"/>
              </a:rPr>
              <a:t>Тягонапоромеры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(микроманометры) – приборы для измерения малых давлений и разрежений </a:t>
            </a:r>
            <a:br>
              <a:rPr lang="ru-RU" dirty="0" smtClean="0">
                <a:solidFill>
                  <a:srgbClr val="006600"/>
                </a:solidFill>
                <a:cs typeface="Arial" charset="0"/>
              </a:rPr>
            </a:br>
            <a:r>
              <a:rPr lang="ru-RU" dirty="0" smtClean="0">
                <a:solidFill>
                  <a:srgbClr val="006600"/>
                </a:solidFill>
                <a:cs typeface="Arial" charset="0"/>
              </a:rPr>
              <a:t>(с диапазоном измерений от </a:t>
            </a:r>
            <a:r>
              <a:rPr lang="en-US" dirty="0" smtClean="0">
                <a:solidFill>
                  <a:srgbClr val="006600"/>
                </a:solidFill>
                <a:cs typeface="Arial" charset="0"/>
              </a:rPr>
              <a:t>–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20</a:t>
            </a:r>
            <a:r>
              <a:rPr lang="ru-RU" dirty="0" smtClean="0">
                <a:solidFill>
                  <a:srgbClr val="006600"/>
                </a:solidFill>
                <a:cs typeface="Arial" charset="0"/>
                <a:sym typeface="Symbol" pitchFamily="18" charset="2"/>
              </a:rPr>
              <a:t> до 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+20 </a:t>
            </a:r>
            <a:r>
              <a:rPr lang="ru-RU" dirty="0" err="1" smtClean="0">
                <a:solidFill>
                  <a:srgbClr val="006600"/>
                </a:solidFill>
                <a:cs typeface="Arial" charset="0"/>
              </a:rPr>
              <a:t>кП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).</a:t>
            </a:r>
          </a:p>
          <a:p>
            <a:pPr marL="636588" indent="-609600">
              <a:lnSpc>
                <a:spcPct val="80000"/>
              </a:lnSpc>
              <a:buNone/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/>
            </a:r>
            <a:br>
              <a:rPr lang="ru-RU" dirty="0" smtClean="0">
                <a:solidFill>
                  <a:srgbClr val="006600"/>
                </a:solidFill>
                <a:cs typeface="Arial" charset="0"/>
              </a:rPr>
            </a:br>
            <a:r>
              <a:rPr lang="ru-RU" b="1" dirty="0" smtClean="0">
                <a:solidFill>
                  <a:srgbClr val="006600"/>
                </a:solidFill>
                <a:cs typeface="Arial" charset="0"/>
              </a:rPr>
              <a:t>Дифференциальные манометры 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– приборы для измерения разности двух давлений, ни одно из которых не является давлением окружающей среды.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993300"/>
                </a:solidFill>
              </a:rPr>
              <a:t>Классификация приборов по принципу действия</a:t>
            </a:r>
            <a:endParaRPr lang="ru-RU" sz="4000" b="1" dirty="0">
              <a:solidFill>
                <a:srgbClr val="99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жидкостные</a:t>
            </a:r>
            <a:r>
              <a:rPr lang="ru-RU" dirty="0" smtClean="0">
                <a:solidFill>
                  <a:srgbClr val="006600"/>
                </a:solidFill>
              </a:rPr>
              <a:t> (основанные на уравновешивании давления столбом жидкости);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поршневые</a:t>
            </a:r>
            <a:r>
              <a:rPr lang="ru-RU" dirty="0" smtClean="0">
                <a:solidFill>
                  <a:srgbClr val="006600"/>
                </a:solidFill>
              </a:rPr>
              <a:t> (измеряемое давление уравновешивается внешней силой, действующей на поршень);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пружинные</a:t>
            </a:r>
            <a:r>
              <a:rPr lang="ru-RU" dirty="0" smtClean="0">
                <a:solidFill>
                  <a:srgbClr val="006600"/>
                </a:solidFill>
              </a:rPr>
              <a:t> (давление измеряется по величине деформации упругого элемента);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электрические</a:t>
            </a:r>
            <a:r>
              <a:rPr lang="ru-RU" dirty="0" smtClean="0">
                <a:solidFill>
                  <a:srgbClr val="006600"/>
                </a:solidFill>
              </a:rPr>
              <a:t> (основанные на преобразовании давления в какую-либо электрическую величину).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00"/>
                </a:solidFill>
                <a:cs typeface="Arial" charset="0"/>
              </a:rPr>
              <a:t>Схемы </a:t>
            </a:r>
            <a:r>
              <a:rPr lang="en-US" i="1" dirty="0" smtClean="0">
                <a:solidFill>
                  <a:srgbClr val="006600"/>
                </a:solidFill>
                <a:cs typeface="Arial" charset="0"/>
              </a:rPr>
              <a:t>U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-образного манометра (</a:t>
            </a:r>
            <a:r>
              <a:rPr lang="ru-RU" i="1" dirty="0" smtClean="0">
                <a:solidFill>
                  <a:srgbClr val="006600"/>
                </a:solidFill>
                <a:cs typeface="Arial" charset="0"/>
              </a:rPr>
              <a:t>а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)</a:t>
            </a:r>
            <a:br>
              <a:rPr lang="ru-RU" dirty="0" smtClean="0">
                <a:solidFill>
                  <a:srgbClr val="006600"/>
                </a:solidFill>
                <a:cs typeface="Arial" charset="0"/>
              </a:rPr>
            </a:b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и чашечного манометра (</a:t>
            </a:r>
            <a:r>
              <a:rPr lang="ru-RU" i="1" dirty="0" smtClean="0">
                <a:solidFill>
                  <a:srgbClr val="006600"/>
                </a:solidFill>
                <a:cs typeface="Arial" charset="0"/>
              </a:rPr>
              <a:t>б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)</a:t>
            </a: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 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993300"/>
                </a:solidFill>
                <a:cs typeface="Arial" charset="0"/>
              </a:rPr>
              <a:t>U-</a:t>
            </a:r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образный и чашечный манометры</a:t>
            </a:r>
            <a:endParaRPr lang="ru-RU" sz="4400" dirty="0"/>
          </a:p>
        </p:txBody>
      </p:sp>
      <p:pic>
        <p:nvPicPr>
          <p:cNvPr id="5" name="Picture 7" descr="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420888"/>
            <a:ext cx="698462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83768" y="6273225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6600"/>
                </a:solidFill>
              </a:rPr>
              <a:t>Жидкостные манометры</a:t>
            </a:r>
            <a:endParaRPr lang="ru-RU" sz="32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993300"/>
                </a:solidFill>
                <a:cs typeface="Arial" charset="0"/>
              </a:rPr>
              <a:t>U-</a:t>
            </a:r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образный и чашечный манометры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Связь между давлениями в трубках и уровнями жидкости:</a:t>
            </a:r>
            <a:r>
              <a:rPr lang="en-US" dirty="0" smtClean="0">
                <a:solidFill>
                  <a:srgbClr val="006600"/>
                </a:solidFill>
              </a:rPr>
              <a:t/>
            </a:r>
            <a:br>
              <a:rPr lang="en-US" dirty="0" smtClean="0">
                <a:solidFill>
                  <a:srgbClr val="006600"/>
                </a:solidFill>
              </a:rPr>
            </a:br>
            <a:r>
              <a:rPr lang="en-US" b="1" i="1" dirty="0" smtClean="0">
                <a:solidFill>
                  <a:srgbClr val="006600"/>
                </a:solidFill>
                <a:latin typeface="Corbel" pitchFamily="34" charset="0"/>
              </a:rPr>
              <a:t>P1 =</a:t>
            </a:r>
            <a:r>
              <a:rPr lang="en-US" b="1" dirty="0" smtClean="0">
                <a:solidFill>
                  <a:srgbClr val="006600"/>
                </a:solidFill>
                <a:latin typeface="Corbel" pitchFamily="34" charset="0"/>
              </a:rPr>
              <a:t> </a:t>
            </a:r>
            <a:r>
              <a:rPr lang="el-GR" b="1" i="1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  <a:t>ρ</a:t>
            </a:r>
            <a:r>
              <a:rPr lang="en-US" b="1" i="1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  <a:t>gh1</a:t>
            </a:r>
            <a:r>
              <a:rPr lang="ru-RU" b="1" i="1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  <a:t>       </a:t>
            </a:r>
            <a:r>
              <a:rPr lang="en-US" b="1" i="1" dirty="0" smtClean="0">
                <a:solidFill>
                  <a:srgbClr val="006600"/>
                </a:solidFill>
                <a:latin typeface="Corbel" pitchFamily="34" charset="0"/>
              </a:rPr>
              <a:t> P2=</a:t>
            </a:r>
            <a:r>
              <a:rPr lang="en-US" b="1" dirty="0" smtClean="0">
                <a:solidFill>
                  <a:srgbClr val="006600"/>
                </a:solidFill>
                <a:latin typeface="Corbel" pitchFamily="34" charset="0"/>
              </a:rPr>
              <a:t> </a:t>
            </a:r>
            <a:r>
              <a:rPr lang="el-GR" b="1" i="1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  <a:t>ρ</a:t>
            </a:r>
            <a:r>
              <a:rPr lang="en-US" b="1" i="1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  <a:t>gh2 </a:t>
            </a:r>
            <a:r>
              <a:rPr lang="en-US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  <a:t/>
            </a:r>
            <a:br>
              <a:rPr lang="en-US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</a:br>
            <a:r>
              <a:rPr lang="ru-RU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  <a:t>разность уровней:</a:t>
            </a:r>
            <a:r>
              <a:rPr lang="en-US" dirty="0" smtClean="0">
                <a:solidFill>
                  <a:srgbClr val="006600"/>
                </a:solidFill>
                <a:latin typeface="Corbel" pitchFamily="34" charset="0"/>
              </a:rPr>
              <a:t> </a:t>
            </a:r>
            <a:r>
              <a:rPr lang="en-US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  <a:t/>
            </a:r>
            <a:br>
              <a:rPr lang="en-US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</a:br>
            <a:r>
              <a:rPr lang="el-GR" b="1" i="1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  <a:t>Δ</a:t>
            </a:r>
            <a:r>
              <a:rPr lang="en-US" b="1" i="1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  <a:t>h = h1 – h2</a:t>
            </a:r>
            <a:r>
              <a:rPr lang="en-US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  <a:t/>
            </a:r>
            <a:br>
              <a:rPr lang="en-US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</a:br>
            <a:r>
              <a:rPr lang="ru-RU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  <a:t>разность давлений: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  <a:t>   </a:t>
            </a:r>
            <a:r>
              <a:rPr lang="el-GR" b="1" i="1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  <a:t>Δ</a:t>
            </a:r>
            <a:r>
              <a:rPr lang="en-US" b="1" i="1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  <a:t>P = </a:t>
            </a:r>
            <a:r>
              <a:rPr lang="el-GR" b="1" i="1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  <a:t>ρ</a:t>
            </a:r>
            <a:r>
              <a:rPr lang="en-US" b="1" i="1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  <a:t>g</a:t>
            </a:r>
            <a:r>
              <a:rPr lang="el-GR" b="1" i="1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  <a:t> Δ </a:t>
            </a:r>
            <a:r>
              <a:rPr lang="en-US" b="1" i="1" dirty="0" smtClean="0">
                <a:solidFill>
                  <a:srgbClr val="006600"/>
                </a:solidFill>
                <a:latin typeface="Corbel" pitchFamily="34" charset="0"/>
                <a:cs typeface="Arial"/>
              </a:rPr>
              <a:t>h</a:t>
            </a:r>
            <a:r>
              <a:rPr lang="ru-RU" b="1" i="1" dirty="0" smtClean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>
                <a:solidFill>
                  <a:srgbClr val="006600"/>
                </a:solidFill>
              </a:rPr>
              <a:t>ρ</a:t>
            </a:r>
            <a:r>
              <a:rPr lang="ru-RU" dirty="0" err="1" smtClean="0">
                <a:solidFill>
                  <a:srgbClr val="006600"/>
                </a:solidFill>
              </a:rPr>
              <a:t> </a:t>
            </a:r>
            <a:r>
              <a:rPr lang="ru-RU" dirty="0" smtClean="0">
                <a:solidFill>
                  <a:srgbClr val="006600"/>
                </a:solidFill>
              </a:rPr>
              <a:t>— плотность заполняющей жидкости, </a:t>
            </a:r>
            <a:r>
              <a:rPr lang="ru-RU" i="1" dirty="0" err="1" smtClean="0">
                <a:solidFill>
                  <a:srgbClr val="006600"/>
                </a:solidFill>
              </a:rPr>
              <a:t>g</a:t>
            </a:r>
            <a:r>
              <a:rPr lang="ru-RU" dirty="0" smtClean="0">
                <a:solidFill>
                  <a:srgbClr val="006600"/>
                </a:solidFill>
              </a:rPr>
              <a:t> — ускорение свободного падения.</a:t>
            </a:r>
            <a:endParaRPr lang="ru-RU" dirty="0">
              <a:solidFill>
                <a:srgbClr val="0066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993300"/>
                </a:solidFill>
                <a:cs typeface="Arial" charset="0"/>
              </a:rPr>
              <a:t>U-</a:t>
            </a:r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образный и чашечный манометры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28800"/>
            <a:ext cx="6408712" cy="4800600"/>
          </a:xfrm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Применяются в качестве образцовых для лабораторных и технических измерений</a:t>
            </a:r>
          </a:p>
          <a:p>
            <a:endParaRPr lang="ru-RU" dirty="0" smtClean="0">
              <a:solidFill>
                <a:srgbClr val="006600"/>
              </a:solidFill>
            </a:endParaRPr>
          </a:p>
          <a:p>
            <a:r>
              <a:rPr lang="ru-RU" dirty="0" smtClean="0">
                <a:solidFill>
                  <a:srgbClr val="006600"/>
                </a:solidFill>
              </a:rPr>
              <a:t>В качестве рабочей жидкости используются спирт, вода, ртуть, технические масла и др.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628800"/>
            <a:ext cx="696553" cy="430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Манометр</a:t>
            </a:r>
            <a:r>
              <a:rPr lang="ru-RU" sz="4400" dirty="0" smtClean="0">
                <a:solidFill>
                  <a:srgbClr val="FFCC99"/>
                </a:solidFill>
                <a:cs typeface="Arial" charset="0"/>
              </a:rPr>
              <a:t> </a:t>
            </a:r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с одновитковой трубчатой пружиной </a:t>
            </a:r>
            <a:endParaRPr lang="ru-RU" b="1" dirty="0">
              <a:solidFill>
                <a:srgbClr val="9933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411754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8064" y="1700808"/>
            <a:ext cx="37444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6600"/>
                </a:solidFill>
              </a:rPr>
              <a:t>При увеличении давления трубчатая пружина стремится разогнуться, в результате чего она воздействует на зубчатый сектор отклоняя стрелку</a:t>
            </a:r>
            <a:endParaRPr lang="ru-RU" sz="32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</a:rPr>
              <a:t>Содержание</a:t>
            </a:r>
            <a:endParaRPr lang="ru-RU" b="1" dirty="0">
              <a:solidFill>
                <a:srgbClr val="99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</a:pPr>
            <a:r>
              <a:rPr lang="ru-RU" sz="2800" dirty="0" smtClean="0">
                <a:solidFill>
                  <a:srgbClr val="006600"/>
                </a:solidFill>
              </a:rPr>
              <a:t>Определение давления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solidFill>
                  <a:srgbClr val="006600"/>
                </a:solidFill>
              </a:rPr>
              <a:t>Единицы измерения давления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solidFill>
                  <a:srgbClr val="006600"/>
                </a:solidFill>
              </a:rPr>
              <a:t>Виды давления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solidFill>
                  <a:srgbClr val="006600"/>
                </a:solidFill>
              </a:rPr>
              <a:t>Классификация приборов по виду измеряемого давления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solidFill>
                  <a:srgbClr val="006600"/>
                </a:solidFill>
              </a:rPr>
              <a:t>Классификация приборов по принципу действия</a:t>
            </a:r>
          </a:p>
          <a:p>
            <a:pPr marL="0" indent="0">
              <a:spcBef>
                <a:spcPts val="0"/>
              </a:spcBef>
            </a:pPr>
            <a:r>
              <a:rPr lang="en-US" sz="2800" dirty="0" smtClean="0">
                <a:solidFill>
                  <a:srgbClr val="006600"/>
                </a:solidFill>
              </a:rPr>
              <a:t>U</a:t>
            </a:r>
            <a:r>
              <a:rPr lang="ru-RU" sz="2800" dirty="0" smtClean="0">
                <a:solidFill>
                  <a:srgbClr val="006600"/>
                </a:solidFill>
              </a:rPr>
              <a:t>-образный и чашечный манометры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solidFill>
                  <a:srgbClr val="006600"/>
                </a:solidFill>
              </a:rPr>
              <a:t>Манометр с одновитковой трубчатой пружиной</a:t>
            </a:r>
          </a:p>
          <a:p>
            <a:pPr marL="0" indent="0">
              <a:spcBef>
                <a:spcPts val="0"/>
              </a:spcBef>
            </a:pPr>
            <a:endParaRPr lang="ru-RU" sz="2800" dirty="0" smtClean="0">
              <a:solidFill>
                <a:srgbClr val="006600"/>
              </a:solidFill>
            </a:endParaRPr>
          </a:p>
          <a:p>
            <a:pPr marL="0" indent="0">
              <a:spcBef>
                <a:spcPts val="0"/>
              </a:spcBef>
            </a:pPr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993300"/>
                </a:solidFill>
                <a:cs typeface="Arial" charset="0"/>
              </a:rPr>
              <a:t>Манометр</a:t>
            </a:r>
            <a:r>
              <a:rPr lang="ru-RU" sz="4000" dirty="0" smtClean="0">
                <a:solidFill>
                  <a:srgbClr val="FFCC99"/>
                </a:solidFill>
                <a:cs typeface="Arial" charset="0"/>
              </a:rPr>
              <a:t> </a:t>
            </a:r>
            <a:r>
              <a:rPr lang="ru-RU" sz="4000" b="1" dirty="0" smtClean="0">
                <a:solidFill>
                  <a:srgbClr val="993300"/>
                </a:solidFill>
                <a:cs typeface="Arial" charset="0"/>
              </a:rPr>
              <a:t>с одновитковой трубчатой пружиной </a:t>
            </a:r>
            <a:endParaRPr lang="ru-RU" sz="40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1403647" y="2060848"/>
          <a:ext cx="3676069" cy="4320480"/>
        </p:xfrm>
        <a:graphic>
          <a:graphicData uri="http://schemas.openxmlformats.org/presentationml/2006/ole">
            <p:oleObj spid="_x0000_s2050" name="Visio" r:id="rId3" imgW="1992079" imgH="2341931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6096" y="1700808"/>
            <a:ext cx="33123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00"/>
                </a:solidFill>
              </a:rPr>
              <a:t>1 – трубка Бурдона</a:t>
            </a:r>
          </a:p>
          <a:p>
            <a:r>
              <a:rPr lang="ru-RU" sz="2800" dirty="0" smtClean="0">
                <a:solidFill>
                  <a:srgbClr val="006600"/>
                </a:solidFill>
              </a:rPr>
              <a:t>2 – стрелка</a:t>
            </a:r>
          </a:p>
          <a:p>
            <a:r>
              <a:rPr lang="ru-RU" sz="2800" dirty="0" smtClean="0">
                <a:solidFill>
                  <a:srgbClr val="006600"/>
                </a:solidFill>
              </a:rPr>
              <a:t>3 – зубчатый сектор</a:t>
            </a:r>
          </a:p>
          <a:p>
            <a:r>
              <a:rPr lang="ru-RU" sz="2800" dirty="0" smtClean="0">
                <a:solidFill>
                  <a:srgbClr val="006600"/>
                </a:solidFill>
              </a:rPr>
              <a:t>4 - шестерня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933056"/>
            <a:ext cx="1907704" cy="19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</a:rPr>
              <a:t>Электрический манометр</a:t>
            </a:r>
            <a:endParaRPr lang="ru-RU" b="1" dirty="0">
              <a:solidFill>
                <a:srgbClr val="9933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388264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8064" y="1556792"/>
            <a:ext cx="3816424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6600"/>
                </a:solidFill>
              </a:rPr>
              <a:t>1 – измерительный блок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6600"/>
                </a:solidFill>
              </a:rPr>
              <a:t>2 – </a:t>
            </a:r>
            <a:r>
              <a:rPr lang="ru-RU" sz="2800" dirty="0" err="1" smtClean="0">
                <a:solidFill>
                  <a:srgbClr val="006600"/>
                </a:solidFill>
              </a:rPr>
              <a:t>гермовывод</a:t>
            </a:r>
            <a:endParaRPr lang="ru-RU" sz="2800" dirty="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6600"/>
                </a:solidFill>
              </a:rPr>
              <a:t>3 – мембранный </a:t>
            </a:r>
            <a:r>
              <a:rPr lang="ru-RU" sz="2800" dirty="0" err="1" smtClean="0">
                <a:solidFill>
                  <a:srgbClr val="006600"/>
                </a:solidFill>
              </a:rPr>
              <a:t>тензопреобразователь</a:t>
            </a:r>
            <a:endParaRPr lang="ru-RU" sz="2800" dirty="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6600"/>
                </a:solidFill>
              </a:rPr>
              <a:t>4 – внутренняя полость </a:t>
            </a:r>
            <a:r>
              <a:rPr lang="ru-RU" sz="2800" dirty="0" err="1" smtClean="0">
                <a:solidFill>
                  <a:srgbClr val="006600"/>
                </a:solidFill>
              </a:rPr>
              <a:t>термопреобразователя</a:t>
            </a:r>
            <a:endParaRPr lang="ru-RU" sz="2800" dirty="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6600"/>
                </a:solidFill>
              </a:rPr>
              <a:t>5 – фланец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6600"/>
                </a:solidFill>
              </a:rPr>
              <a:t>6 – мембрана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6600"/>
                </a:solidFill>
              </a:rPr>
              <a:t>7 – камера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6600"/>
                </a:solidFill>
              </a:rPr>
              <a:t>8 – прокладка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6600"/>
                </a:solidFill>
              </a:rPr>
              <a:t>9 – основание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6600"/>
                </a:solidFill>
              </a:rPr>
              <a:t>10 - полость</a:t>
            </a:r>
            <a:endParaRPr lang="ru-RU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err="1" smtClean="0">
                <a:solidFill>
                  <a:srgbClr val="993300"/>
                </a:solidFill>
                <a:cs typeface="Arial" charset="0"/>
              </a:rPr>
              <a:t>Дифманометр</a:t>
            </a:r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 типа </a:t>
            </a:r>
            <a:br>
              <a:rPr lang="ru-RU" sz="4400" b="1" dirty="0" smtClean="0">
                <a:solidFill>
                  <a:srgbClr val="993300"/>
                </a:solidFill>
                <a:cs typeface="Arial" charset="0"/>
              </a:rPr>
            </a:br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«кольцевые весы»</a:t>
            </a:r>
            <a:endParaRPr lang="ru-RU" b="1" dirty="0">
              <a:solidFill>
                <a:srgbClr val="993300"/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30"/>
          <a:stretch>
            <a:fillRect/>
          </a:stretch>
        </p:blipFill>
        <p:spPr bwMode="auto">
          <a:xfrm>
            <a:off x="1115616" y="1484784"/>
            <a:ext cx="428647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64088" y="1340768"/>
            <a:ext cx="3779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006600"/>
                </a:solidFill>
              </a:rPr>
              <a:t>Дифманометр</a:t>
            </a:r>
            <a:r>
              <a:rPr lang="ru-RU" sz="2800" dirty="0" smtClean="0">
                <a:solidFill>
                  <a:srgbClr val="006600"/>
                </a:solidFill>
              </a:rPr>
              <a:t> «кольцевые весы», имеет чувствительный элемент в виде полого кольца с перегородкой  В нижней части кольца, заполненного жидкостью (вода, масло, ртуть), укреплён компенсационный груз. </a:t>
            </a:r>
            <a:endParaRPr lang="ru-RU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993300"/>
                </a:solidFill>
                <a:cs typeface="Arial" charset="0"/>
              </a:rPr>
              <a:t>Дифманометр</a:t>
            </a:r>
            <a:r>
              <a:rPr lang="ru-RU" sz="4000" b="1" dirty="0" smtClean="0">
                <a:solidFill>
                  <a:srgbClr val="993300"/>
                </a:solidFill>
                <a:cs typeface="Arial" charset="0"/>
              </a:rPr>
              <a:t> типа</a:t>
            </a:r>
            <a:br>
              <a:rPr lang="ru-RU" sz="4000" b="1" dirty="0" smtClean="0">
                <a:solidFill>
                  <a:srgbClr val="993300"/>
                </a:solidFill>
                <a:cs typeface="Arial" charset="0"/>
              </a:rPr>
            </a:br>
            <a:r>
              <a:rPr lang="ru-RU" sz="4000" b="1" dirty="0" smtClean="0">
                <a:solidFill>
                  <a:srgbClr val="993300"/>
                </a:solidFill>
                <a:cs typeface="Arial" charset="0"/>
              </a:rPr>
              <a:t> «кольцевые весы»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При </a:t>
            </a:r>
            <a:r>
              <a:rPr lang="ru-RU" i="1" dirty="0" smtClean="0">
                <a:solidFill>
                  <a:srgbClr val="006600"/>
                </a:solidFill>
              </a:rPr>
              <a:t>p</a:t>
            </a:r>
            <a:r>
              <a:rPr lang="ru-RU" i="1" baseline="-25000" dirty="0" smtClean="0">
                <a:solidFill>
                  <a:srgbClr val="006600"/>
                </a:solidFill>
              </a:rPr>
              <a:t>1</a:t>
            </a:r>
            <a:r>
              <a:rPr lang="ru-RU" dirty="0" smtClean="0">
                <a:solidFill>
                  <a:srgbClr val="006600"/>
                </a:solidFill>
              </a:rPr>
              <a:t> =</a:t>
            </a:r>
            <a:r>
              <a:rPr lang="ru-RU" i="1" dirty="0" smtClean="0">
                <a:solidFill>
                  <a:srgbClr val="006600"/>
                </a:solidFill>
              </a:rPr>
              <a:t>p</a:t>
            </a:r>
            <a:r>
              <a:rPr lang="ru-RU" i="1" baseline="-25000" dirty="0" smtClean="0">
                <a:solidFill>
                  <a:srgbClr val="006600"/>
                </a:solidFill>
              </a:rPr>
              <a:t>2</a:t>
            </a:r>
            <a:r>
              <a:rPr lang="ru-RU" dirty="0" smtClean="0">
                <a:solidFill>
                  <a:srgbClr val="006600"/>
                </a:solidFill>
              </a:rPr>
              <a:t> уровень жидкости в обеих частях кольца одинаков, а центр тяжести груза находится на вертикальной оси, проходящей через центр кольца. При </a:t>
            </a:r>
            <a:r>
              <a:rPr lang="ru-RU" i="1" dirty="0" smtClean="0">
                <a:solidFill>
                  <a:srgbClr val="006600"/>
                </a:solidFill>
              </a:rPr>
              <a:t>p</a:t>
            </a:r>
            <a:r>
              <a:rPr lang="ru-RU" i="1" baseline="-25000" dirty="0" smtClean="0">
                <a:solidFill>
                  <a:srgbClr val="006600"/>
                </a:solidFill>
              </a:rPr>
              <a:t>1</a:t>
            </a:r>
            <a:r>
              <a:rPr lang="ru-RU" dirty="0" smtClean="0">
                <a:solidFill>
                  <a:srgbClr val="006600"/>
                </a:solidFill>
              </a:rPr>
              <a:t> &gt; </a:t>
            </a:r>
            <a:r>
              <a:rPr lang="ru-RU" i="1" dirty="0" smtClean="0">
                <a:solidFill>
                  <a:srgbClr val="006600"/>
                </a:solidFill>
              </a:rPr>
              <a:t>p</a:t>
            </a:r>
            <a:r>
              <a:rPr lang="ru-RU" i="1" baseline="-25000" dirty="0" smtClean="0">
                <a:solidFill>
                  <a:srgbClr val="006600"/>
                </a:solidFill>
              </a:rPr>
              <a:t>2</a:t>
            </a:r>
            <a:r>
              <a:rPr lang="ru-RU" dirty="0" smtClean="0">
                <a:solidFill>
                  <a:srgbClr val="006600"/>
                </a:solidFill>
              </a:rPr>
              <a:t> жидкость в левой части опустится, а в правой поднимется. Усилие, создаваемое действием разности давлений на перегородку, вызывает момент, стремящийся повернуть кольцо по часовой стрелке.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err="1" smtClean="0">
                <a:solidFill>
                  <a:srgbClr val="993300"/>
                </a:solidFill>
                <a:cs typeface="Arial" charset="0"/>
              </a:rPr>
              <a:t>Коррозионностойкие</a:t>
            </a:r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 датчики давления</a:t>
            </a:r>
            <a:endParaRPr lang="ru-RU" b="1" dirty="0">
              <a:solidFill>
                <a:srgbClr val="993300"/>
              </a:solidFill>
            </a:endParaRPr>
          </a:p>
        </p:txBody>
      </p:sp>
      <p:pic>
        <p:nvPicPr>
          <p:cNvPr id="4" name="Рисунок 5" descr="5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05" r="9827"/>
          <a:stretch>
            <a:fillRect/>
          </a:stretch>
        </p:blipFill>
        <p:spPr bwMode="auto">
          <a:xfrm>
            <a:off x="1054530" y="1628800"/>
            <a:ext cx="763863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35696" y="587727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8" algn="ctr"/>
            <a:r>
              <a:rPr lang="ru-RU" sz="3200" dirty="0" smtClean="0">
                <a:solidFill>
                  <a:srgbClr val="006600"/>
                </a:solidFill>
                <a:cs typeface="Arial" charset="0"/>
              </a:rPr>
              <a:t>МЕТРАН-49</a:t>
            </a:r>
            <a:r>
              <a:rPr lang="ru-RU" dirty="0" smtClean="0">
                <a:solidFill>
                  <a:schemeClr val="bg1"/>
                </a:solidFill>
                <a:cs typeface="Arial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993300"/>
                </a:solidFill>
                <a:cs typeface="Arial" charset="0"/>
              </a:rPr>
              <a:t>Коррозионностойкие</a:t>
            </a:r>
            <a:r>
              <a:rPr lang="ru-RU" sz="4000" b="1" dirty="0" smtClean="0">
                <a:solidFill>
                  <a:srgbClr val="993300"/>
                </a:solidFill>
                <a:cs typeface="Arial" charset="0"/>
              </a:rPr>
              <a:t> датчики давления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ru-RU" u="sng" dirty="0" smtClean="0">
                <a:solidFill>
                  <a:srgbClr val="006600"/>
                </a:solidFill>
                <a:cs typeface="Arial" charset="0"/>
              </a:rPr>
              <a:t>Измеряемые среды 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–</a:t>
            </a:r>
            <a:r>
              <a:rPr lang="en-US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агрессивные среды с высоким содержанием сероводорода, нефтепродукты, сырая нефть и другие, по отношению к которым материалы датчика, контактирующие с измеряемой средой, являются </a:t>
            </a:r>
            <a:r>
              <a:rPr lang="ru-RU" dirty="0" err="1" smtClean="0">
                <a:solidFill>
                  <a:srgbClr val="006600"/>
                </a:solidFill>
                <a:cs typeface="Arial" charset="0"/>
              </a:rPr>
              <a:t>коррозионностойкими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u="sng" dirty="0" smtClean="0">
                <a:solidFill>
                  <a:srgbClr val="006600"/>
                </a:solidFill>
                <a:cs typeface="Arial" charset="0"/>
              </a:rPr>
              <a:t>Основная погрешность измерений </a:t>
            </a:r>
            <a:endParaRPr lang="ru-RU" dirty="0" smtClean="0">
              <a:solidFill>
                <a:srgbClr val="006600"/>
              </a:solidFill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до ±0,15% от диапазона.</a:t>
            </a:r>
          </a:p>
          <a:p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err="1" smtClean="0">
                <a:solidFill>
                  <a:srgbClr val="993300"/>
                </a:solidFill>
                <a:cs typeface="Arial" charset="0"/>
              </a:rPr>
              <a:t>Коррозионностойкие</a:t>
            </a:r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 датчики давления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ru-RU" dirty="0" err="1" smtClean="0">
                <a:solidFill>
                  <a:srgbClr val="006600"/>
                </a:solidFill>
                <a:cs typeface="Arial" charset="0"/>
              </a:rPr>
              <a:t>Коррозионностойкие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интеллектуальные датчики давления Метран-49 предназначены для работы в системах автоматического контроля, регулирования, управления технологическими процессами и обеспечивают непрерывное преобразование в унифицированный аналоговый токовый выходной сигнал и/или цифровой сигнал в стандарте протокола HART.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Датчики давления  3051</a:t>
            </a:r>
            <a:r>
              <a:rPr lang="en-US" sz="4400" b="1" dirty="0" smtClean="0">
                <a:solidFill>
                  <a:srgbClr val="993300"/>
                </a:solidFill>
                <a:cs typeface="Arial" charset="0"/>
              </a:rPr>
              <a:t>S</a:t>
            </a:r>
            <a:endParaRPr lang="ru-RU" b="1" dirty="0">
              <a:solidFill>
                <a:srgbClr val="993300"/>
              </a:solidFill>
            </a:endParaRPr>
          </a:p>
        </p:txBody>
      </p:sp>
      <p:pic>
        <p:nvPicPr>
          <p:cNvPr id="4" name="Рисунок 7" descr="5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111" t="5804" r="2516" b="3246"/>
          <a:stretch>
            <a:fillRect/>
          </a:stretch>
        </p:blipFill>
        <p:spPr bwMode="auto">
          <a:xfrm>
            <a:off x="1403648" y="1556792"/>
            <a:ext cx="724972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Датчики давления  3051</a:t>
            </a:r>
            <a:r>
              <a:rPr lang="en-US" sz="4400" b="1" dirty="0" smtClean="0">
                <a:solidFill>
                  <a:srgbClr val="993300"/>
                </a:solidFill>
                <a:cs typeface="Arial" charset="0"/>
              </a:rPr>
              <a:t>S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dirty="0" smtClean="0">
                <a:cs typeface="Arial" charset="0"/>
              </a:rPr>
              <a:t> 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Датчики давления 3051S </a:t>
            </a:r>
            <a:r>
              <a:rPr lang="ru-RU" dirty="0" err="1" smtClean="0">
                <a:solidFill>
                  <a:srgbClr val="006600"/>
                </a:solidFill>
                <a:cs typeface="Arial" charset="0"/>
              </a:rPr>
              <a:t>Super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ru-RU" dirty="0" err="1" smtClean="0">
                <a:solidFill>
                  <a:srgbClr val="006600"/>
                </a:solidFill>
                <a:cs typeface="Arial" charset="0"/>
              </a:rPr>
              <a:t>Module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(</a:t>
            </a:r>
            <a:r>
              <a:rPr lang="ru-RU" dirty="0" err="1" smtClean="0">
                <a:solidFill>
                  <a:srgbClr val="006600"/>
                </a:solidFill>
                <a:cs typeface="Arial" charset="0"/>
              </a:rPr>
              <a:t>супер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модуль) – новейшая разработка XXI века, с минимальными дополнительными погрешностями, вызванными влияниями изменения температуры окружающей среды и статического давления.  Используются для высокоточных технологических процессов и коммерческого учета дорогостоящих продуктов.</a:t>
            </a:r>
          </a:p>
          <a:p>
            <a:pPr marL="0" indent="0">
              <a:lnSpc>
                <a:spcPct val="90000"/>
              </a:lnSpc>
              <a:buNone/>
            </a:pPr>
            <a:endParaRPr lang="ru-RU" dirty="0" smtClean="0">
              <a:solidFill>
                <a:srgbClr val="0066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Датчики давления  3051</a:t>
            </a:r>
            <a:r>
              <a:rPr lang="en-US" sz="4400" b="1" dirty="0" smtClean="0">
                <a:solidFill>
                  <a:srgbClr val="993300"/>
                </a:solidFill>
                <a:cs typeface="Arial" charset="0"/>
              </a:rPr>
              <a:t>S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Верхние границы диапазонов измерений:</a:t>
            </a:r>
            <a:br>
              <a:rPr lang="ru-RU" dirty="0" smtClean="0">
                <a:solidFill>
                  <a:srgbClr val="006600"/>
                </a:solidFill>
                <a:cs typeface="Arial" charset="0"/>
              </a:rPr>
            </a:br>
            <a:r>
              <a:rPr lang="ru-RU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en-US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13,8 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до 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+68,9 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МПа.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   Температура окружающей среды:</a:t>
            </a:r>
            <a:br>
              <a:rPr lang="ru-RU" dirty="0" smtClean="0">
                <a:solidFill>
                  <a:srgbClr val="006600"/>
                </a:solidFill>
                <a:cs typeface="Arial" charset="0"/>
              </a:rPr>
            </a:b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от </a:t>
            </a:r>
            <a:r>
              <a:rPr lang="en-US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до 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+85 </a:t>
            </a:r>
            <a:r>
              <a:rPr lang="en-US" baseline="30000" dirty="0" smtClean="0">
                <a:solidFill>
                  <a:srgbClr val="006600"/>
                </a:solidFill>
                <a:cs typeface="Arial" charset="0"/>
              </a:rPr>
              <a:t>º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С.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   Температура измеряемой среды:</a:t>
            </a:r>
            <a:br>
              <a:rPr lang="ru-RU" dirty="0" smtClean="0">
                <a:solidFill>
                  <a:srgbClr val="006600"/>
                </a:solidFill>
                <a:cs typeface="Arial" charset="0"/>
              </a:rPr>
            </a:b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от </a:t>
            </a:r>
            <a:r>
              <a:rPr lang="en-US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до 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+1</a:t>
            </a:r>
            <a:r>
              <a:rPr lang="en-US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49</a:t>
            </a:r>
            <a:r>
              <a:rPr lang="ru-RU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aseline="30000" dirty="0" smtClean="0">
                <a:solidFill>
                  <a:srgbClr val="006600"/>
                </a:solidFill>
                <a:cs typeface="Arial" charset="0"/>
              </a:rPr>
              <a:t>º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С</a:t>
            </a:r>
            <a:r>
              <a:rPr lang="ru-RU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</a:rPr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sz="2800" dirty="0" smtClean="0">
                <a:solidFill>
                  <a:srgbClr val="006600"/>
                </a:solidFill>
              </a:rPr>
              <a:t>Электрический манометр</a:t>
            </a:r>
          </a:p>
          <a:p>
            <a:pPr marL="0" indent="0">
              <a:spcBef>
                <a:spcPts val="0"/>
              </a:spcBef>
            </a:pPr>
            <a:r>
              <a:rPr lang="ru-RU" sz="2800" dirty="0" err="1" smtClean="0">
                <a:solidFill>
                  <a:srgbClr val="006600"/>
                </a:solidFill>
              </a:rPr>
              <a:t>Дифманометр</a:t>
            </a:r>
            <a:r>
              <a:rPr lang="ru-RU" sz="2800" dirty="0" smtClean="0">
                <a:solidFill>
                  <a:srgbClr val="006600"/>
                </a:solidFill>
              </a:rPr>
              <a:t> типа «кольцевые весы»</a:t>
            </a:r>
          </a:p>
          <a:p>
            <a:pPr marL="0" indent="0">
              <a:spcBef>
                <a:spcPts val="0"/>
              </a:spcBef>
            </a:pPr>
            <a:r>
              <a:rPr lang="ru-RU" sz="2800" dirty="0" err="1" smtClean="0">
                <a:solidFill>
                  <a:srgbClr val="006600"/>
                </a:solidFill>
              </a:rPr>
              <a:t>Коррозионностойкие</a:t>
            </a:r>
            <a:r>
              <a:rPr lang="ru-RU" sz="2800" dirty="0" smtClean="0">
                <a:solidFill>
                  <a:srgbClr val="006600"/>
                </a:solidFill>
              </a:rPr>
              <a:t> датчики давления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Датчики давления  3051</a:t>
            </a:r>
            <a:r>
              <a:rPr lang="en-US" sz="2800" dirty="0" smtClean="0">
                <a:solidFill>
                  <a:srgbClr val="006600"/>
                </a:solidFill>
                <a:cs typeface="Arial" charset="0"/>
              </a:rPr>
              <a:t>S</a:t>
            </a:r>
            <a:endParaRPr lang="ru-RU" sz="2800" dirty="0" smtClean="0">
              <a:solidFill>
                <a:srgbClr val="006600"/>
              </a:solidFill>
              <a:cs typeface="Arial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Датчики давления 1151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Датчик давления МЕТРАН-55-ДМП 331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Датчик давления МЕТРАН-55-ЛМК 351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Многофункциональный датчик давления Метран-55-ДС </a:t>
            </a:r>
          </a:p>
          <a:p>
            <a:pPr marL="0" indent="0">
              <a:spcBef>
                <a:spcPts val="0"/>
              </a:spcBef>
            </a:pPr>
            <a:endParaRPr lang="ru-RU" sz="2800" dirty="0" smtClean="0">
              <a:solidFill>
                <a:srgbClr val="0066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Датчики давления 1151</a:t>
            </a:r>
            <a:endParaRPr lang="ru-RU" b="1" dirty="0">
              <a:solidFill>
                <a:srgbClr val="993300"/>
              </a:solidFill>
            </a:endParaRPr>
          </a:p>
        </p:txBody>
      </p:sp>
      <p:pic>
        <p:nvPicPr>
          <p:cNvPr id="4" name="Рисунок 4" descr="5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13" r="2132"/>
          <a:stretch>
            <a:fillRect/>
          </a:stretch>
        </p:blipFill>
        <p:spPr bwMode="auto">
          <a:xfrm>
            <a:off x="1187625" y="1844824"/>
            <a:ext cx="7632848" cy="377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993300"/>
                </a:solidFill>
                <a:cs typeface="Arial" charset="0"/>
              </a:rPr>
              <a:t>Датчики давления 1151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cs typeface="Arial" charset="0"/>
              </a:rPr>
              <a:t> </a:t>
            </a:r>
            <a:r>
              <a:rPr lang="ru-RU" sz="3000" dirty="0" smtClean="0">
                <a:solidFill>
                  <a:srgbClr val="006600"/>
                </a:solidFill>
                <a:cs typeface="Arial" charset="0"/>
              </a:rPr>
              <a:t>Измеряемая среда: газ, жидкости (в т.ч. агрессивные), пар.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6600"/>
                </a:solidFill>
                <a:cs typeface="Arial" charset="0"/>
              </a:rPr>
              <a:t>    Диапазоны верхних пределов измерений, кПа: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6600"/>
                </a:solidFill>
                <a:cs typeface="Arial" charset="0"/>
              </a:rPr>
              <a:t>- абсолютное давление 6,22</a:t>
            </a:r>
            <a:r>
              <a:rPr lang="en-US" sz="3000" dirty="0" smtClean="0">
                <a:solidFill>
                  <a:srgbClr val="006600"/>
                </a:solidFill>
                <a:cs typeface="Arial" charset="0"/>
              </a:rPr>
              <a:t>–</a:t>
            </a:r>
            <a:r>
              <a:rPr lang="ru-RU" sz="3000" dirty="0" smtClean="0">
                <a:solidFill>
                  <a:srgbClr val="006600"/>
                </a:solidFill>
                <a:cs typeface="Arial" charset="0"/>
              </a:rPr>
              <a:t>6895;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6600"/>
                </a:solidFill>
                <a:cs typeface="Arial" charset="0"/>
              </a:rPr>
              <a:t>- избыточное давление 0,18</a:t>
            </a:r>
            <a:r>
              <a:rPr lang="en-US" sz="3000" dirty="0" smtClean="0">
                <a:solidFill>
                  <a:srgbClr val="006600"/>
                </a:solidFill>
                <a:cs typeface="Arial" charset="0"/>
              </a:rPr>
              <a:t>–</a:t>
            </a:r>
            <a:r>
              <a:rPr lang="ru-RU" sz="3000" dirty="0" smtClean="0">
                <a:solidFill>
                  <a:srgbClr val="006600"/>
                </a:solidFill>
                <a:cs typeface="Arial" charset="0"/>
              </a:rPr>
              <a:t>41369;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6600"/>
                </a:solidFill>
                <a:cs typeface="Arial" charset="0"/>
              </a:rPr>
              <a:t>- перепад давлений 0,18</a:t>
            </a:r>
            <a:r>
              <a:rPr lang="en-US" sz="3000" dirty="0" smtClean="0">
                <a:solidFill>
                  <a:srgbClr val="006600"/>
                </a:solidFill>
                <a:cs typeface="Arial" charset="0"/>
              </a:rPr>
              <a:t>–</a:t>
            </a:r>
            <a:r>
              <a:rPr lang="ru-RU" sz="3000" dirty="0" smtClean="0">
                <a:solidFill>
                  <a:srgbClr val="006600"/>
                </a:solidFill>
                <a:cs typeface="Arial" charset="0"/>
              </a:rPr>
              <a:t>895;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3000" dirty="0" smtClean="0">
                <a:solidFill>
                  <a:srgbClr val="006600"/>
                </a:solidFill>
                <a:cs typeface="Arial" charset="0"/>
              </a:rPr>
              <a:t>гидростатическое давление (уровень) 6,2</a:t>
            </a:r>
            <a:r>
              <a:rPr lang="en-US" sz="3000" dirty="0" smtClean="0">
                <a:solidFill>
                  <a:srgbClr val="006600"/>
                </a:solidFill>
                <a:cs typeface="Arial" charset="0"/>
              </a:rPr>
              <a:t>–</a:t>
            </a:r>
            <a:r>
              <a:rPr lang="ru-RU" sz="3000" dirty="0" smtClean="0">
                <a:solidFill>
                  <a:srgbClr val="006600"/>
                </a:solidFill>
                <a:cs typeface="Arial" charset="0"/>
              </a:rPr>
              <a:t>689,5.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6600"/>
                </a:solidFill>
                <a:cs typeface="Arial" charset="0"/>
              </a:rPr>
              <a:t>Предел допускаемой основной приведенной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6600"/>
                </a:solidFill>
                <a:cs typeface="Arial" charset="0"/>
              </a:rPr>
              <a:t>погрешности ±0,075 %.</a:t>
            </a:r>
            <a:endParaRPr lang="ru-RU" sz="3000" dirty="0" smtClean="0"/>
          </a:p>
          <a:p>
            <a:pPr marL="0" indent="0">
              <a:buFontTx/>
              <a:buChar char="-"/>
            </a:pPr>
            <a:endParaRPr lang="ru-RU" dirty="0" smtClean="0">
              <a:solidFill>
                <a:srgbClr val="0066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993300"/>
                </a:solidFill>
                <a:cs typeface="Arial" charset="0"/>
              </a:rPr>
              <a:t>Датчики давления 1151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8244408" cy="54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cs typeface="Arial" charset="0"/>
              </a:rPr>
              <a:t> </a:t>
            </a: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Высокоточные интеллектуальные датчики давления серии 1151 обыкновенного </a:t>
            </a:r>
            <a:br>
              <a:rPr lang="ru-RU" sz="2800" dirty="0" smtClean="0">
                <a:solidFill>
                  <a:srgbClr val="006600"/>
                </a:solidFill>
                <a:cs typeface="Arial" charset="0"/>
              </a:rPr>
            </a:b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и взрывозащищенного  исполнений предназначены для точных измерений абсолютного, избыточного давлений, разности давлений газов, паров </a:t>
            </a:r>
            <a:br>
              <a:rPr lang="ru-RU" sz="2800" dirty="0" smtClean="0">
                <a:solidFill>
                  <a:srgbClr val="006600"/>
                </a:solidFill>
                <a:cs typeface="Arial" charset="0"/>
              </a:rPr>
            </a:b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(в т.ч. насыщенных), жидкостей, уровня жидкостей (в т.ч. нагретых, химически активных) </a:t>
            </a:r>
            <a:br>
              <a:rPr lang="ru-RU" sz="2800" dirty="0" smtClean="0">
                <a:solidFill>
                  <a:srgbClr val="006600"/>
                </a:solidFill>
                <a:cs typeface="Arial" charset="0"/>
              </a:rPr>
            </a:b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и дистанционной передачи выходных сигналов </a:t>
            </a:r>
            <a:br>
              <a:rPr lang="ru-RU" sz="2800" dirty="0" smtClean="0">
                <a:solidFill>
                  <a:srgbClr val="006600"/>
                </a:solidFill>
                <a:cs typeface="Arial" charset="0"/>
              </a:rPr>
            </a:b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в системы автоматического контроля, регулирования и управления технологических процессов.</a:t>
            </a:r>
            <a:endParaRPr lang="ru-RU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Датчик давления</a:t>
            </a:r>
            <a:br>
              <a:rPr lang="ru-RU" sz="4400" b="1" dirty="0" smtClean="0">
                <a:solidFill>
                  <a:srgbClr val="993300"/>
                </a:solidFill>
                <a:cs typeface="Arial" charset="0"/>
              </a:rPr>
            </a:br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 МЕТРАН-55-ДМП 331</a:t>
            </a:r>
            <a:endParaRPr lang="ru-RU" b="1" dirty="0">
              <a:solidFill>
                <a:srgbClr val="993300"/>
              </a:solidFill>
            </a:endParaRPr>
          </a:p>
        </p:txBody>
      </p:sp>
      <p:pic>
        <p:nvPicPr>
          <p:cNvPr id="4" name="Рисунок 5" descr="5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8473" y="2495944"/>
            <a:ext cx="490263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55976" y="1556792"/>
            <a:ext cx="43924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cs typeface="Arial" charset="0"/>
              </a:rPr>
              <a:t> </a:t>
            </a: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Измеряемые среды: жидкость, пар, газ.</a:t>
            </a:r>
          </a:p>
          <a:p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    Диапазон измеряемых давлений: минимальный </a:t>
            </a:r>
            <a:r>
              <a:rPr lang="en-US" sz="2800" dirty="0" smtClean="0">
                <a:solidFill>
                  <a:srgbClr val="006600"/>
                </a:solidFill>
                <a:cs typeface="Arial" charset="0"/>
              </a:rPr>
              <a:t>–</a:t>
            </a: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 </a:t>
            </a:r>
          </a:p>
          <a:p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0–4 кПа (избыточное), 0–10 кПа – абсолютное, максимальный – </a:t>
            </a:r>
            <a:br>
              <a:rPr lang="ru-RU" sz="2800" dirty="0" smtClean="0">
                <a:solidFill>
                  <a:srgbClr val="006600"/>
                </a:solidFill>
                <a:cs typeface="Arial" charset="0"/>
              </a:rPr>
            </a:b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0–4 МПа. </a:t>
            </a:r>
            <a:br>
              <a:rPr lang="ru-RU" sz="2800" dirty="0" smtClean="0">
                <a:solidFill>
                  <a:srgbClr val="006600"/>
                </a:solidFill>
                <a:cs typeface="Arial" charset="0"/>
              </a:rPr>
            </a:b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Погрешность измерений: ±0,25</a:t>
            </a:r>
            <a:r>
              <a:rPr lang="en-US" sz="2800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%; ±0,3</a:t>
            </a:r>
            <a:r>
              <a:rPr lang="en-US" sz="2800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%; ±0,5</a:t>
            </a:r>
            <a:r>
              <a:rPr lang="en-US" sz="2800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%ВПИ.</a:t>
            </a:r>
          </a:p>
          <a:p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/>
            </a:r>
            <a:br>
              <a:rPr lang="ru-RU" sz="2800" dirty="0" smtClean="0">
                <a:solidFill>
                  <a:srgbClr val="006600"/>
                </a:solidFill>
                <a:cs typeface="Arial" charset="0"/>
              </a:rPr>
            </a:br>
            <a:endParaRPr lang="ru-RU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993300"/>
                </a:solidFill>
                <a:cs typeface="Arial" charset="0"/>
              </a:rPr>
              <a:t>Датчик давления </a:t>
            </a:r>
            <a:br>
              <a:rPr lang="ru-RU" sz="4000" b="1" dirty="0" smtClean="0">
                <a:solidFill>
                  <a:srgbClr val="993300"/>
                </a:solidFill>
                <a:cs typeface="Arial" charset="0"/>
              </a:rPr>
            </a:br>
            <a:r>
              <a:rPr lang="ru-RU" sz="4000" b="1" dirty="0" smtClean="0">
                <a:solidFill>
                  <a:srgbClr val="993300"/>
                </a:solidFill>
                <a:cs typeface="Arial" charset="0"/>
              </a:rPr>
              <a:t>МЕТРАН-55-ДМП 331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cs typeface="Arial" charset="0"/>
              </a:rPr>
              <a:t> 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Метран-55-ДМП 331 – универсальный датчик давления для различных отраслей промышленности, пропорционально преобразующий абсолютное или избыточное давление рабочей среды </a:t>
            </a:r>
            <a:br>
              <a:rPr lang="ru-RU" dirty="0" smtClean="0">
                <a:solidFill>
                  <a:srgbClr val="006600"/>
                </a:solidFill>
                <a:cs typeface="Arial" charset="0"/>
              </a:rPr>
            </a:br>
            <a:r>
              <a:rPr lang="ru-RU" dirty="0" smtClean="0">
                <a:solidFill>
                  <a:srgbClr val="006600"/>
                </a:solidFill>
                <a:cs typeface="Arial" charset="0"/>
              </a:rPr>
              <a:t>в электрический сигнал.</a:t>
            </a:r>
          </a:p>
          <a:p>
            <a:pPr marL="0" indent="0">
              <a:lnSpc>
                <a:spcPct val="110000"/>
              </a:lnSpc>
              <a:buNone/>
            </a:pPr>
            <a:endParaRPr lang="ru-RU" dirty="0" smtClean="0">
              <a:solidFill>
                <a:srgbClr val="0066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Датчик давления</a:t>
            </a:r>
            <a:br>
              <a:rPr lang="ru-RU" sz="4400" b="1" dirty="0" smtClean="0">
                <a:solidFill>
                  <a:srgbClr val="993300"/>
                </a:solidFill>
                <a:cs typeface="Arial" charset="0"/>
              </a:rPr>
            </a:br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 МЕТРАН-55-ДМП 331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Достоинства: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- прочная и надёжная конструкция для тяжелых условий эксплуатации;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- корпус датчика изготовлен из нержавеющей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стали;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- различные варианты электрических </a:t>
            </a:r>
            <a:br>
              <a:rPr lang="ru-RU" dirty="0" smtClean="0">
                <a:solidFill>
                  <a:srgbClr val="006600"/>
                </a:solidFill>
                <a:cs typeface="Arial" charset="0"/>
              </a:rPr>
            </a:br>
            <a:r>
              <a:rPr lang="ru-RU" dirty="0" smtClean="0">
                <a:solidFill>
                  <a:srgbClr val="006600"/>
                </a:solidFill>
                <a:cs typeface="Arial" charset="0"/>
              </a:rPr>
              <a:t>и механических соединений;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- коррозионно-стойкий металлический корпус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для полевых условий.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993300"/>
                </a:solidFill>
                <a:cs typeface="Arial" charset="0"/>
              </a:rPr>
              <a:t>Датчик давления</a:t>
            </a:r>
            <a:br>
              <a:rPr lang="ru-RU" sz="4000" b="1" dirty="0" smtClean="0">
                <a:solidFill>
                  <a:srgbClr val="993300"/>
                </a:solidFill>
                <a:cs typeface="Arial" charset="0"/>
              </a:rPr>
            </a:br>
            <a:r>
              <a:rPr lang="ru-RU" sz="4000" b="1" dirty="0" smtClean="0">
                <a:solidFill>
                  <a:srgbClr val="993300"/>
                </a:solidFill>
                <a:cs typeface="Arial" charset="0"/>
              </a:rPr>
              <a:t> МЕТРАН-55-ДМП 331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Температура измеряемой среды: </a:t>
            </a:r>
          </a:p>
          <a:p>
            <a:pPr marL="0" indent="0">
              <a:lnSpc>
                <a:spcPct val="110000"/>
              </a:lnSpc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от </a:t>
            </a:r>
            <a:r>
              <a:rPr lang="en-US" dirty="0" smtClean="0">
                <a:solidFill>
                  <a:srgbClr val="006600"/>
                </a:solidFill>
                <a:cs typeface="Arial" charset="0"/>
              </a:rPr>
              <a:t>–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40 до +125</a:t>
            </a:r>
            <a:r>
              <a:rPr lang="en-US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baseline="30000" dirty="0" smtClean="0">
                <a:solidFill>
                  <a:srgbClr val="006600"/>
                </a:solidFill>
                <a:cs typeface="Arial" charset="0"/>
              </a:rPr>
              <a:t>0</a:t>
            </a:r>
            <a:r>
              <a:rPr lang="en-US" dirty="0" smtClean="0">
                <a:solidFill>
                  <a:srgbClr val="006600"/>
                </a:solidFill>
                <a:cs typeface="Arial" charset="0"/>
              </a:rPr>
              <a:t>C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   Температура окружающей среды : </a:t>
            </a:r>
          </a:p>
          <a:p>
            <a:pPr marL="0" indent="0">
              <a:lnSpc>
                <a:spcPct val="110000"/>
              </a:lnSpc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от 0 до +50 </a:t>
            </a:r>
            <a:r>
              <a:rPr lang="en-US" baseline="30000" dirty="0" smtClean="0">
                <a:solidFill>
                  <a:srgbClr val="006600"/>
                </a:solidFill>
                <a:cs typeface="Arial" charset="0"/>
              </a:rPr>
              <a:t>0</a:t>
            </a:r>
            <a:r>
              <a:rPr lang="en-US" dirty="0" smtClean="0">
                <a:solidFill>
                  <a:srgbClr val="006600"/>
                </a:solidFill>
                <a:cs typeface="Arial" charset="0"/>
              </a:rPr>
              <a:t>C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(ВПИ до 40 кПа);</a:t>
            </a:r>
          </a:p>
          <a:p>
            <a:pPr marL="0" indent="0">
              <a:lnSpc>
                <a:spcPct val="110000"/>
              </a:lnSpc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от </a:t>
            </a:r>
            <a:r>
              <a:rPr lang="en-US" dirty="0" smtClean="0">
                <a:solidFill>
                  <a:srgbClr val="006600"/>
                </a:solidFill>
                <a:cs typeface="Arial" charset="0"/>
              </a:rPr>
              <a:t>0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до +70</a:t>
            </a:r>
            <a:r>
              <a:rPr lang="en-US" baseline="30000" dirty="0" smtClean="0">
                <a:solidFill>
                  <a:srgbClr val="006600"/>
                </a:solidFill>
                <a:cs typeface="Arial" charset="0"/>
              </a:rPr>
              <a:t> 0</a:t>
            </a:r>
            <a:r>
              <a:rPr lang="en-US" dirty="0" smtClean="0">
                <a:solidFill>
                  <a:srgbClr val="006600"/>
                </a:solidFill>
                <a:cs typeface="Arial" charset="0"/>
              </a:rPr>
              <a:t>C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(ВПИ &gt; 40 кПа).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   дополнительно:</a:t>
            </a:r>
          </a:p>
          <a:p>
            <a:pPr marL="0" indent="0">
              <a:lnSpc>
                <a:spcPct val="110000"/>
              </a:lnSpc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от –20 до +50</a:t>
            </a:r>
            <a:r>
              <a:rPr lang="en-US" baseline="30000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ru-RU" baseline="30000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baseline="30000" dirty="0" smtClean="0">
                <a:solidFill>
                  <a:srgbClr val="006600"/>
                </a:solidFill>
                <a:cs typeface="Arial" charset="0"/>
              </a:rPr>
              <a:t>0</a:t>
            </a:r>
            <a:r>
              <a:rPr lang="en-US" dirty="0" smtClean="0">
                <a:solidFill>
                  <a:srgbClr val="006600"/>
                </a:solidFill>
                <a:cs typeface="Arial" charset="0"/>
              </a:rPr>
              <a:t>C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;</a:t>
            </a:r>
          </a:p>
          <a:p>
            <a:pPr marL="0" indent="0">
              <a:lnSpc>
                <a:spcPct val="110000"/>
              </a:lnSpc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от –40 до +70 </a:t>
            </a:r>
            <a:r>
              <a:rPr lang="en-US" baseline="30000" dirty="0" smtClean="0">
                <a:solidFill>
                  <a:srgbClr val="006600"/>
                </a:solidFill>
                <a:cs typeface="Arial" charset="0"/>
              </a:rPr>
              <a:t>0</a:t>
            </a:r>
            <a:r>
              <a:rPr lang="en-US" dirty="0" smtClean="0">
                <a:solidFill>
                  <a:srgbClr val="006600"/>
                </a:solidFill>
                <a:cs typeface="Arial" charset="0"/>
              </a:rPr>
              <a:t>C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.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Датчик давления </a:t>
            </a:r>
            <a:br>
              <a:rPr lang="ru-RU" sz="4400" b="1" dirty="0" smtClean="0">
                <a:solidFill>
                  <a:srgbClr val="993300"/>
                </a:solidFill>
                <a:cs typeface="Arial" charset="0"/>
              </a:rPr>
            </a:br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МЕТРАН-55-ЛМК 351</a:t>
            </a:r>
            <a:endParaRPr lang="ru-RU" b="1" dirty="0">
              <a:solidFill>
                <a:srgbClr val="993300"/>
              </a:solidFill>
            </a:endParaRPr>
          </a:p>
        </p:txBody>
      </p:sp>
      <p:pic>
        <p:nvPicPr>
          <p:cNvPr id="4" name="Рисунок 6" descr="5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7669" y="2416748"/>
            <a:ext cx="48882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1960" y="1595021"/>
            <a:ext cx="49320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Arial" charset="0"/>
              </a:rPr>
              <a:t> </a:t>
            </a: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Измеряемые среды: жидкость, пар, газ.</a:t>
            </a:r>
          </a:p>
          <a:p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    Диапазон измеряемых давлений: </a:t>
            </a:r>
          </a:p>
          <a:p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минимальный – 0–4 кПа (0,4 м </a:t>
            </a:r>
            <a:r>
              <a:rPr lang="ru-RU" sz="2800" dirty="0" err="1" smtClean="0">
                <a:solidFill>
                  <a:srgbClr val="006600"/>
                </a:solidFill>
                <a:cs typeface="Arial" charset="0"/>
              </a:rPr>
              <a:t>вод.ст</a:t>
            </a: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.); </a:t>
            </a:r>
          </a:p>
          <a:p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максимальный – 0–1 МПа (100 м </a:t>
            </a:r>
            <a:r>
              <a:rPr lang="ru-RU" sz="2800" dirty="0" err="1" smtClean="0">
                <a:solidFill>
                  <a:srgbClr val="006600"/>
                </a:solidFill>
                <a:cs typeface="Arial" charset="0"/>
              </a:rPr>
              <a:t>вод.ст</a:t>
            </a: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.).</a:t>
            </a:r>
          </a:p>
          <a:p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    Выходной сигнал: 4–20 мА.</a:t>
            </a:r>
          </a:p>
          <a:p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    Погрешность измерений: ±0,35 %ВПИ.</a:t>
            </a:r>
          </a:p>
          <a:p>
            <a:endParaRPr lang="ru-RU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993300"/>
                </a:solidFill>
                <a:cs typeface="Arial" charset="0"/>
              </a:rPr>
              <a:t>Датчик давления </a:t>
            </a:r>
            <a:br>
              <a:rPr lang="ru-RU" sz="4000" b="1" dirty="0" smtClean="0">
                <a:solidFill>
                  <a:srgbClr val="993300"/>
                </a:solidFill>
                <a:cs typeface="Arial" charset="0"/>
              </a:rPr>
            </a:br>
            <a:r>
              <a:rPr lang="ru-RU" sz="4000" b="1" dirty="0" smtClean="0">
                <a:solidFill>
                  <a:srgbClr val="993300"/>
                </a:solidFill>
                <a:cs typeface="Arial" charset="0"/>
              </a:rPr>
              <a:t>МЕТРАН-55-ЛМК 351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cs typeface="Arial" charset="0"/>
              </a:rPr>
              <a:t>Метран-55-ЛМК 351 – датчик давления с емкостным керамическим сенсором. Предназначен для измерения уровня или избыточного давления различных сред, в том числе вязких, пастообразных или сильно загрязненных.</a:t>
            </a:r>
          </a:p>
          <a:p>
            <a:pPr marL="0" indent="0">
              <a:buNone/>
            </a:pPr>
            <a:endParaRPr lang="ru-RU" sz="3600" dirty="0" smtClean="0">
              <a:solidFill>
                <a:srgbClr val="0066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Датчик давления</a:t>
            </a:r>
            <a:br>
              <a:rPr lang="ru-RU" sz="4400" b="1" dirty="0" smtClean="0">
                <a:solidFill>
                  <a:srgbClr val="993300"/>
                </a:solidFill>
                <a:cs typeface="Arial" charset="0"/>
              </a:rPr>
            </a:br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 МЕТРАН-55-ЛМК 351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00"/>
                </a:solidFill>
                <a:cs typeface="Arial" charset="0"/>
              </a:rPr>
              <a:t> Отличительной особенностью керамического датчика является его устойчивость к воздействию агрессивных сред. </a:t>
            </a:r>
          </a:p>
          <a:p>
            <a:r>
              <a:rPr lang="ru-RU" dirty="0" smtClean="0">
                <a:solidFill>
                  <a:srgbClr val="006600"/>
                </a:solidFill>
                <a:cs typeface="Arial" charset="0"/>
              </a:rPr>
              <a:t>Температура измеряемой среды: 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от –25 до +125</a:t>
            </a:r>
            <a:r>
              <a:rPr lang="en-US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baseline="30000" dirty="0" smtClean="0">
                <a:solidFill>
                  <a:srgbClr val="006600"/>
                </a:solidFill>
                <a:cs typeface="Arial" charset="0"/>
              </a:rPr>
              <a:t>0</a:t>
            </a:r>
            <a:r>
              <a:rPr lang="en-US" dirty="0" smtClean="0">
                <a:solidFill>
                  <a:srgbClr val="006600"/>
                </a:solidFill>
                <a:cs typeface="Arial" charset="0"/>
              </a:rPr>
              <a:t>C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.</a:t>
            </a:r>
          </a:p>
          <a:p>
            <a:r>
              <a:rPr lang="ru-RU" dirty="0" smtClean="0">
                <a:solidFill>
                  <a:srgbClr val="006600"/>
                </a:solidFill>
                <a:cs typeface="Arial" charset="0"/>
              </a:rPr>
              <a:t>    Температура окружающей среды :</a:t>
            </a:r>
          </a:p>
          <a:p>
            <a:pPr>
              <a:buNone/>
            </a:pPr>
            <a:r>
              <a:rPr lang="ru-RU" sz="3600" dirty="0" smtClean="0">
                <a:solidFill>
                  <a:srgbClr val="006600"/>
                </a:solidFill>
                <a:cs typeface="Arial" charset="0"/>
              </a:rPr>
              <a:t>От –25 до +85 </a:t>
            </a:r>
            <a:r>
              <a:rPr lang="en-US" sz="3600" baseline="30000" dirty="0" smtClean="0">
                <a:solidFill>
                  <a:srgbClr val="006600"/>
                </a:solidFill>
                <a:cs typeface="Arial" charset="0"/>
              </a:rPr>
              <a:t>0</a:t>
            </a:r>
            <a:r>
              <a:rPr lang="en-US" sz="3600" dirty="0" smtClean="0">
                <a:solidFill>
                  <a:srgbClr val="006600"/>
                </a:solidFill>
                <a:cs typeface="Arial" charset="0"/>
              </a:rPr>
              <a:t>C</a:t>
            </a:r>
            <a:r>
              <a:rPr lang="ru-RU" sz="3600" dirty="0" smtClean="0">
                <a:solidFill>
                  <a:srgbClr val="006600"/>
                </a:solidFill>
                <a:cs typeface="Arial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</a:rPr>
              <a:t>Определение давления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5920" y="1844824"/>
            <a:ext cx="7498080" cy="4800600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Давление</a:t>
            </a:r>
            <a:r>
              <a:rPr lang="ru-RU" dirty="0" smtClean="0">
                <a:solidFill>
                  <a:srgbClr val="006600"/>
                </a:solidFill>
              </a:rPr>
              <a:t> – это предел отношения усилия к площади, на которую действует это усилие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19" y="4005064"/>
            <a:ext cx="3412064" cy="250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Многофункциональный </a:t>
            </a:r>
            <a:br>
              <a:rPr lang="ru-RU" sz="4400" b="1" dirty="0" smtClean="0">
                <a:solidFill>
                  <a:srgbClr val="993300"/>
                </a:solidFill>
                <a:cs typeface="Arial" charset="0"/>
              </a:rPr>
            </a:br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датчик давления Метран-55-ДС</a:t>
            </a:r>
            <a:r>
              <a:rPr lang="ru-RU" sz="3600" b="1" dirty="0" smtClean="0">
                <a:solidFill>
                  <a:srgbClr val="993300"/>
                </a:solidFill>
                <a:cs typeface="Arial" charset="0"/>
              </a:rPr>
              <a:t> </a:t>
            </a:r>
            <a:endParaRPr lang="ru-RU" b="1" dirty="0">
              <a:solidFill>
                <a:srgbClr val="993300"/>
              </a:solidFill>
            </a:endParaRPr>
          </a:p>
        </p:txBody>
      </p:sp>
      <p:pic>
        <p:nvPicPr>
          <p:cNvPr id="4" name="Рисунок 7" descr="5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500" t="2451" r="10001" b="4591"/>
          <a:stretch>
            <a:fillRect/>
          </a:stretch>
        </p:blipFill>
        <p:spPr bwMode="auto">
          <a:xfrm>
            <a:off x="1259632" y="1556792"/>
            <a:ext cx="2304256" cy="490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23928" y="1628800"/>
            <a:ext cx="5040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/>
            <a:r>
              <a:rPr lang="ru-RU" dirty="0" smtClean="0">
                <a:cs typeface="Arial" charset="0"/>
              </a:rPr>
              <a:t> </a:t>
            </a:r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Измеряемые среды: жидкость, пар, газ.</a:t>
            </a:r>
          </a:p>
          <a:p>
            <a:pPr marL="261938" indent="-261938"/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    Диапазон измеряемых давлений: минимальный – </a:t>
            </a:r>
          </a:p>
          <a:p>
            <a:pPr marL="261938" indent="-261938"/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0–4 кПа (избыточное), 0–10 кПа (абсолютное), максимальный – 0–60 МПа.</a:t>
            </a:r>
          </a:p>
          <a:p>
            <a:pPr marL="261938" indent="-261938"/>
            <a:r>
              <a:rPr lang="ru-RU" sz="2800" dirty="0" smtClean="0">
                <a:solidFill>
                  <a:srgbClr val="006600"/>
                </a:solidFill>
                <a:cs typeface="Arial" charset="0"/>
              </a:rPr>
              <a:t>    Погрешность измерений: ±0,35 %ВПИ (стандартно) (ВПИ &gt; 40 кПа).</a:t>
            </a:r>
            <a:endParaRPr lang="ru-RU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993300"/>
                </a:solidFill>
                <a:cs typeface="Arial" charset="0"/>
              </a:rPr>
              <a:t>Многофункциональный </a:t>
            </a:r>
            <a:br>
              <a:rPr lang="ru-RU" sz="4000" b="1" dirty="0" smtClean="0">
                <a:solidFill>
                  <a:srgbClr val="993300"/>
                </a:solidFill>
                <a:cs typeface="Arial" charset="0"/>
              </a:rPr>
            </a:br>
            <a:r>
              <a:rPr lang="ru-RU" sz="4000" b="1" dirty="0" smtClean="0">
                <a:solidFill>
                  <a:srgbClr val="993300"/>
                </a:solidFill>
                <a:cs typeface="Arial" charset="0"/>
              </a:rPr>
              <a:t>датчик давления Метран-55-ДС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1938" indent="-261938">
              <a:buNone/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Выходные сигналы: 4–20 мА, 0–10 В.</a:t>
            </a:r>
          </a:p>
          <a:p>
            <a:pPr marL="261938" indent="-261938">
              <a:buNone/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   Температура измеряемой среды: от –25 до +125</a:t>
            </a:r>
            <a:r>
              <a:rPr lang="en-US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baseline="30000" dirty="0" smtClean="0">
                <a:solidFill>
                  <a:srgbClr val="006600"/>
                </a:solidFill>
                <a:cs typeface="Arial" charset="0"/>
              </a:rPr>
              <a:t>º</a:t>
            </a:r>
            <a:r>
              <a:rPr lang="en-US" dirty="0" smtClean="0">
                <a:solidFill>
                  <a:srgbClr val="006600"/>
                </a:solidFill>
                <a:cs typeface="Arial" charset="0"/>
              </a:rPr>
              <a:t>C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.</a:t>
            </a:r>
          </a:p>
          <a:p>
            <a:pPr marL="261938" indent="-261938">
              <a:buNone/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   Температура окружающей среды:</a:t>
            </a:r>
          </a:p>
          <a:p>
            <a:pPr marL="261938" indent="-261938"/>
            <a:r>
              <a:rPr lang="ru-RU" dirty="0" smtClean="0">
                <a:solidFill>
                  <a:srgbClr val="006600"/>
                </a:solidFill>
                <a:cs typeface="Arial" charset="0"/>
              </a:rPr>
              <a:t>от 0 до 50 </a:t>
            </a:r>
            <a:r>
              <a:rPr lang="en-US" baseline="30000" dirty="0" smtClean="0">
                <a:solidFill>
                  <a:srgbClr val="006600"/>
                </a:solidFill>
                <a:cs typeface="Arial" charset="0"/>
              </a:rPr>
              <a:t>º</a:t>
            </a:r>
            <a:r>
              <a:rPr lang="en-US" dirty="0" smtClean="0">
                <a:solidFill>
                  <a:srgbClr val="006600"/>
                </a:solidFill>
                <a:cs typeface="Arial" charset="0"/>
              </a:rPr>
              <a:t>C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(ВПИ до 40 кПа);</a:t>
            </a:r>
          </a:p>
          <a:p>
            <a:pPr marL="261938" indent="-261938"/>
            <a:r>
              <a:rPr lang="ru-RU" dirty="0" smtClean="0">
                <a:solidFill>
                  <a:srgbClr val="006600"/>
                </a:solidFill>
                <a:cs typeface="Arial" charset="0"/>
              </a:rPr>
              <a:t>от </a:t>
            </a:r>
            <a:r>
              <a:rPr lang="en-US" dirty="0" smtClean="0">
                <a:solidFill>
                  <a:srgbClr val="006600"/>
                </a:solidFill>
                <a:cs typeface="Arial" charset="0"/>
              </a:rPr>
              <a:t>0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до 70</a:t>
            </a:r>
            <a:r>
              <a:rPr lang="en-US" baseline="30000" dirty="0" smtClean="0">
                <a:solidFill>
                  <a:srgbClr val="006600"/>
                </a:solidFill>
                <a:cs typeface="Arial" charset="0"/>
              </a:rPr>
              <a:t> º</a:t>
            </a:r>
            <a:r>
              <a:rPr lang="en-US" dirty="0" smtClean="0">
                <a:solidFill>
                  <a:srgbClr val="006600"/>
                </a:solidFill>
                <a:cs typeface="Arial" charset="0"/>
              </a:rPr>
              <a:t>C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 (ВПИ &gt; 40 кПа). 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Многофункциональный </a:t>
            </a:r>
            <a:br>
              <a:rPr lang="ru-RU" sz="4400" b="1" dirty="0" smtClean="0">
                <a:solidFill>
                  <a:srgbClr val="993300"/>
                </a:solidFill>
                <a:cs typeface="Arial" charset="0"/>
              </a:rPr>
            </a:br>
            <a:r>
              <a:rPr lang="ru-RU" sz="4400" b="1" dirty="0" smtClean="0">
                <a:solidFill>
                  <a:srgbClr val="993300"/>
                </a:solidFill>
                <a:cs typeface="Arial" charset="0"/>
              </a:rPr>
              <a:t>датчик давления Метран-55-ДС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cs typeface="Arial" charset="0"/>
              </a:rPr>
              <a:t> </a:t>
            </a:r>
            <a:r>
              <a:rPr lang="ru-RU" dirty="0" smtClean="0">
                <a:solidFill>
                  <a:srgbClr val="006600"/>
                </a:solidFill>
                <a:cs typeface="Arial" charset="0"/>
              </a:rPr>
              <a:t>Многофункциональный датчик давления Метран-55-ДС 200 предназначен для работы во всех типах сред, неагрессивных к нержавеющей стали, и представляет собой удачное сочетание нескольких устройств: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- прецизионный датчик давления;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- программируемый переключатель давления с релейным выходом;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solidFill>
                  <a:srgbClr val="006600"/>
                </a:solidFill>
                <a:cs typeface="Arial" charset="0"/>
              </a:rPr>
              <a:t>- цифровой дисплей.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</a:rPr>
              <a:t>Вопросы</a:t>
            </a:r>
            <a:endParaRPr lang="ru-RU" b="1" dirty="0">
              <a:solidFill>
                <a:srgbClr val="99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Перечислите виды давлений.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Как классифицируются приборы по виду измеряемого давления?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На чем основан принцип работы </a:t>
            </a:r>
            <a:r>
              <a:rPr lang="en-US" dirty="0" smtClean="0">
                <a:solidFill>
                  <a:srgbClr val="006600"/>
                </a:solidFill>
              </a:rPr>
              <a:t>U-</a:t>
            </a:r>
            <a:r>
              <a:rPr lang="ru-RU" dirty="0" smtClean="0">
                <a:solidFill>
                  <a:srgbClr val="006600"/>
                </a:solidFill>
              </a:rPr>
              <a:t>образного манометра?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dirty="0" smtClean="0">
                <a:solidFill>
                  <a:srgbClr val="006600"/>
                </a:solidFill>
              </a:rPr>
              <a:t> На чем основан принцип работы пружинного манометра?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Какие датчики давления вы знаете?</a:t>
            </a:r>
          </a:p>
          <a:p>
            <a:pPr>
              <a:buNone/>
            </a:pP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</a:rPr>
              <a:t>Ресурсы</a:t>
            </a:r>
            <a:endParaRPr lang="ru-RU" b="1" dirty="0">
              <a:solidFill>
                <a:srgbClr val="99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hlinkClick r:id="rId2"/>
              </a:rPr>
              <a:t>http://manometer-ufa.ru/</a:t>
            </a:r>
            <a:endParaRPr lang="ru-RU" sz="2800" dirty="0" smtClean="0">
              <a:solidFill>
                <a:srgbClr val="006600"/>
              </a:solidFill>
            </a:endParaRPr>
          </a:p>
          <a:p>
            <a:r>
              <a:rPr lang="en-US" sz="2800" dirty="0" smtClean="0">
                <a:solidFill>
                  <a:srgbClr val="006600"/>
                </a:solidFill>
                <a:hlinkClick r:id="rId3"/>
              </a:rPr>
              <a:t>http://pribory-si.ru/</a:t>
            </a:r>
            <a:endParaRPr lang="ru-RU" sz="2800" dirty="0" smtClean="0">
              <a:solidFill>
                <a:srgbClr val="006600"/>
              </a:solidFill>
            </a:endParaRPr>
          </a:p>
          <a:p>
            <a:r>
              <a:rPr lang="en-US" sz="2800" dirty="0" smtClean="0">
                <a:solidFill>
                  <a:srgbClr val="006600"/>
                </a:solidFill>
                <a:hlinkClick r:id="rId4"/>
              </a:rPr>
              <a:t>http://megapaskal.ru/</a:t>
            </a:r>
            <a:endParaRPr lang="ru-RU" sz="2800" dirty="0" smtClean="0">
              <a:solidFill>
                <a:srgbClr val="006600"/>
              </a:solidFill>
            </a:endParaRPr>
          </a:p>
          <a:p>
            <a:r>
              <a:rPr lang="en-US" sz="2800" dirty="0" smtClean="0">
                <a:solidFill>
                  <a:srgbClr val="006600"/>
                </a:solidFill>
                <a:hlinkClick r:id="rId5"/>
              </a:rPr>
              <a:t>http://npk-etalon.ru/</a:t>
            </a:r>
            <a:endParaRPr lang="ru-RU" sz="2800" dirty="0" smtClean="0">
              <a:solidFill>
                <a:srgbClr val="006600"/>
              </a:solidFill>
            </a:endParaRPr>
          </a:p>
          <a:p>
            <a:endParaRPr lang="ru-RU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</a:rPr>
              <a:t>Спасибо за внимание</a:t>
            </a:r>
            <a:endParaRPr lang="ru-RU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993300"/>
                </a:solidFill>
              </a:rPr>
              <a:t>Единицы измерения давления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За единицу измерения силы принимается Ньютон, а единицей площади – квадратный метр. Для измерения давления берется </a:t>
            </a:r>
            <a:r>
              <a:rPr lang="ru-RU" b="1" dirty="0" smtClean="0">
                <a:solidFill>
                  <a:srgbClr val="006600"/>
                </a:solidFill>
              </a:rPr>
              <a:t>Паскаль</a:t>
            </a:r>
            <a:r>
              <a:rPr lang="ru-RU" dirty="0" smtClean="0">
                <a:solidFill>
                  <a:srgbClr val="006600"/>
                </a:solidFill>
              </a:rPr>
              <a:t>, имеющий следующее соотношение с единицами измерения силы и площади – </a:t>
            </a:r>
            <a:r>
              <a:rPr lang="ru-RU" b="1" dirty="0" smtClean="0">
                <a:solidFill>
                  <a:srgbClr val="006600"/>
                </a:solidFill>
              </a:rPr>
              <a:t>Па=1 Н/м2</a:t>
            </a:r>
            <a:r>
              <a:rPr lang="ru-RU" dirty="0" smtClean="0">
                <a:solidFill>
                  <a:srgbClr val="00660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производные Паскаля – </a:t>
            </a:r>
            <a:r>
              <a:rPr lang="ru-RU" dirty="0" err="1" smtClean="0">
                <a:solidFill>
                  <a:srgbClr val="006600"/>
                </a:solidFill>
              </a:rPr>
              <a:t>килоПаскаль</a:t>
            </a:r>
            <a:r>
              <a:rPr lang="ru-RU" dirty="0" smtClean="0">
                <a:solidFill>
                  <a:srgbClr val="006600"/>
                </a:solidFill>
              </a:rPr>
              <a:t> (1 кПа), </a:t>
            </a:r>
            <a:r>
              <a:rPr lang="ru-RU" dirty="0" err="1" smtClean="0">
                <a:solidFill>
                  <a:srgbClr val="006600"/>
                </a:solidFill>
              </a:rPr>
              <a:t>мегаПаскаль</a:t>
            </a:r>
            <a:r>
              <a:rPr lang="ru-RU" dirty="0" smtClean="0">
                <a:solidFill>
                  <a:srgbClr val="006600"/>
                </a:solidFill>
              </a:rPr>
              <a:t> (1МПа)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993300"/>
                </a:solidFill>
              </a:rPr>
              <a:t>Единицы измерения давления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Согласно технической системе единиц МГСС сила измеряется в </a:t>
            </a:r>
            <a:r>
              <a:rPr lang="ru-RU" b="1" dirty="0" smtClean="0">
                <a:solidFill>
                  <a:srgbClr val="006600"/>
                </a:solidFill>
              </a:rPr>
              <a:t>килограммах силы</a:t>
            </a:r>
            <a:r>
              <a:rPr lang="ru-RU" dirty="0" smtClean="0">
                <a:solidFill>
                  <a:srgbClr val="006600"/>
                </a:solidFill>
              </a:rPr>
              <a:t>. Соотношение с Ньютонами у этой единицы такое – 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rgbClr val="006600"/>
                </a:solidFill>
              </a:rPr>
              <a:t> кгс = 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9,8</a:t>
            </a:r>
            <a:r>
              <a:rPr lang="ru-RU" b="1" dirty="0" smtClean="0">
                <a:solidFill>
                  <a:srgbClr val="006600"/>
                </a:solidFill>
              </a:rPr>
              <a:t> Н</a:t>
            </a:r>
            <a:r>
              <a:rPr lang="ru-RU" dirty="0" smtClean="0">
                <a:solidFill>
                  <a:srgbClr val="006600"/>
                </a:solidFill>
              </a:rPr>
              <a:t>. 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dirty="0" smtClean="0">
                <a:solidFill>
                  <a:srgbClr val="006600"/>
                </a:solidFill>
              </a:rPr>
              <a:t>Единица измерения давления в системе МГСС обозначается как </a:t>
            </a:r>
            <a:r>
              <a:rPr lang="ru-RU" b="1" dirty="0" smtClean="0">
                <a:solidFill>
                  <a:srgbClr val="006600"/>
                </a:solidFill>
              </a:rPr>
              <a:t>кгс/м2</a:t>
            </a:r>
            <a:r>
              <a:rPr lang="ru-RU" dirty="0" smtClean="0">
                <a:solidFill>
                  <a:srgbClr val="006600"/>
                </a:solidFill>
              </a:rPr>
              <a:t> или </a:t>
            </a:r>
            <a:r>
              <a:rPr lang="ru-RU" b="1" dirty="0" smtClean="0">
                <a:solidFill>
                  <a:srgbClr val="006600"/>
                </a:solidFill>
              </a:rPr>
              <a:t>кгс/см2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ru-RU" dirty="0" smtClean="0">
                <a:solidFill>
                  <a:srgbClr val="006600"/>
                </a:solidFill>
              </a:rPr>
              <a:t>и называется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ru-RU" b="1" u="sng" dirty="0" smtClean="0">
                <a:solidFill>
                  <a:srgbClr val="006600"/>
                </a:solidFill>
              </a:rPr>
              <a:t>метрической</a:t>
            </a:r>
            <a:r>
              <a:rPr lang="ru-RU" u="sng" dirty="0" smtClean="0">
                <a:solidFill>
                  <a:srgbClr val="006600"/>
                </a:solidFill>
              </a:rPr>
              <a:t> </a:t>
            </a:r>
            <a:r>
              <a:rPr lang="ru-RU" dirty="0" smtClean="0">
                <a:solidFill>
                  <a:srgbClr val="006600"/>
                </a:solidFill>
              </a:rPr>
              <a:t>или </a:t>
            </a:r>
            <a:r>
              <a:rPr lang="ru-RU" b="1" u="sng" dirty="0" smtClean="0">
                <a:solidFill>
                  <a:srgbClr val="006600"/>
                </a:solidFill>
              </a:rPr>
              <a:t>технической атмосферой</a:t>
            </a:r>
            <a:r>
              <a:rPr lang="ru-RU" dirty="0" smtClean="0">
                <a:solidFill>
                  <a:srgbClr val="006600"/>
                </a:solidFill>
              </a:rPr>
              <a:t>. Обозначается «</a:t>
            </a:r>
            <a:r>
              <a:rPr lang="ru-RU" b="1" dirty="0" err="1" smtClean="0">
                <a:solidFill>
                  <a:srgbClr val="006600"/>
                </a:solidFill>
              </a:rPr>
              <a:t>ат</a:t>
            </a:r>
            <a:r>
              <a:rPr lang="ru-RU" dirty="0" smtClean="0">
                <a:solidFill>
                  <a:srgbClr val="006600"/>
                </a:solidFill>
              </a:rPr>
              <a:t>», а в случае измерения ею избыточного давления, то используется обозначение «</a:t>
            </a:r>
            <a:r>
              <a:rPr lang="ru-RU" b="1" dirty="0" err="1" smtClean="0">
                <a:solidFill>
                  <a:srgbClr val="006600"/>
                </a:solidFill>
              </a:rPr>
              <a:t>ати</a:t>
            </a:r>
            <a:r>
              <a:rPr lang="ru-RU" dirty="0" smtClean="0">
                <a:solidFill>
                  <a:srgbClr val="006600"/>
                </a:solidFill>
              </a:rPr>
              <a:t>». 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u="sng" dirty="0" smtClean="0">
                <a:solidFill>
                  <a:srgbClr val="006600"/>
                </a:solidFill>
              </a:rPr>
              <a:t> МПа = </a:t>
            </a:r>
            <a:r>
              <a:rPr lang="ru-RU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10,1972</a:t>
            </a:r>
            <a:r>
              <a:rPr lang="ru-RU" b="1" u="sng" dirty="0" smtClean="0">
                <a:solidFill>
                  <a:srgbClr val="006600"/>
                </a:solidFill>
              </a:rPr>
              <a:t> кгс/см2</a:t>
            </a:r>
            <a:r>
              <a:rPr lang="ru-RU" dirty="0" smtClean="0">
                <a:solidFill>
                  <a:srgbClr val="006600"/>
                </a:solidFill>
              </a:rPr>
              <a:t>.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993300"/>
                </a:solidFill>
              </a:rPr>
              <a:t>Единицы измерения давления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47800"/>
            <a:ext cx="7884368" cy="4800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Согласно физической системе единиц СГС за единицу силы принят 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rgbClr val="006600"/>
                </a:solidFill>
              </a:rPr>
              <a:t> дин. </a:t>
            </a:r>
            <a:r>
              <a:rPr lang="ru-RU" dirty="0" smtClean="0">
                <a:solidFill>
                  <a:srgbClr val="006600"/>
                </a:solidFill>
              </a:rPr>
              <a:t>Соотношение с Ньютонами–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rgbClr val="006600"/>
                </a:solidFill>
              </a:rPr>
              <a:t>дин=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-5</a:t>
            </a:r>
            <a:r>
              <a:rPr lang="ru-RU" b="1" dirty="0" smtClean="0">
                <a:solidFill>
                  <a:srgbClr val="006600"/>
                </a:solidFill>
              </a:rPr>
              <a:t>Н</a:t>
            </a:r>
            <a:r>
              <a:rPr lang="ru-RU" dirty="0" smtClean="0">
                <a:solidFill>
                  <a:srgbClr val="006600"/>
                </a:solidFill>
              </a:rPr>
              <a:t>. Единица давления в этой системе, или    </a:t>
            </a:r>
            <a:r>
              <a:rPr lang="ru-RU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rgbClr val="006600"/>
                </a:solidFill>
              </a:rPr>
              <a:t> дин/см2, имеет название </a:t>
            </a:r>
            <a:r>
              <a:rPr lang="ru-RU" b="1" dirty="0" smtClean="0">
                <a:solidFill>
                  <a:srgbClr val="006600"/>
                </a:solidFill>
              </a:rPr>
              <a:t>бар</a:t>
            </a:r>
            <a:r>
              <a:rPr lang="ru-RU" dirty="0" smtClean="0">
                <a:solidFill>
                  <a:srgbClr val="006600"/>
                </a:solidFill>
              </a:rPr>
              <a:t>. 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dirty="0" smtClean="0">
                <a:solidFill>
                  <a:srgbClr val="006600"/>
                </a:solidFill>
              </a:rPr>
              <a:t/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 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rgbClr val="006600"/>
                </a:solidFill>
              </a:rPr>
              <a:t> бар = 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106</a:t>
            </a:r>
            <a:r>
              <a:rPr lang="ru-RU" b="1" dirty="0" smtClean="0">
                <a:solidFill>
                  <a:srgbClr val="006600"/>
                </a:solidFill>
              </a:rPr>
              <a:t> дин/см2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/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rgbClr val="006600"/>
                </a:solidFill>
              </a:rPr>
              <a:t> МПа = 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b="1" dirty="0" smtClean="0">
                <a:solidFill>
                  <a:srgbClr val="006600"/>
                </a:solidFill>
              </a:rPr>
              <a:t> бар.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993300"/>
                </a:solidFill>
              </a:rPr>
              <a:t>Единицы измерения давления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>
                <a:solidFill>
                  <a:srgbClr val="006600"/>
                </a:solidFill>
              </a:rPr>
              <a:t>физическая или нормальная атмосфера</a:t>
            </a:r>
            <a:r>
              <a:rPr lang="ru-RU" dirty="0" smtClean="0">
                <a:solidFill>
                  <a:srgbClr val="006600"/>
                </a:solidFill>
              </a:rPr>
              <a:t> - величина атмосферного давления на поверхности Земли на уровне Мирового океана. Также это величина, эквивалентная уравновешивающему столбу 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760 мм </a:t>
            </a:r>
            <a:r>
              <a:rPr lang="ru-RU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рт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ст.</a:t>
            </a:r>
            <a:b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6600"/>
                </a:solidFill>
              </a:rPr>
              <a:t> Соотношение нормальной атмосферы и </a:t>
            </a:r>
            <a:r>
              <a:rPr lang="ru-RU" dirty="0" err="1" smtClean="0">
                <a:solidFill>
                  <a:srgbClr val="006600"/>
                </a:solidFill>
              </a:rPr>
              <a:t>мегаПаскаля</a:t>
            </a:r>
            <a:r>
              <a:rPr lang="ru-RU" dirty="0" smtClean="0">
                <a:solidFill>
                  <a:srgbClr val="006600"/>
                </a:solidFill>
              </a:rPr>
              <a:t> :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МПа = 9,8692 атм.</a:t>
            </a:r>
            <a:endParaRPr lang="ru-RU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993300"/>
                </a:solidFill>
              </a:rPr>
              <a:t>Единицы измерения давления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Для приблизительных оценок и расчетов можно использовать приведенные ниже соотношения</a:t>
            </a:r>
            <a:br>
              <a:rPr lang="ru-RU" dirty="0" smtClean="0">
                <a:solidFill>
                  <a:srgbClr val="006600"/>
                </a:solidFill>
              </a:rPr>
            </a:br>
            <a:endParaRPr lang="ru-RU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1МПа = 10 бар = 9,9 атм. = 10,2 </a:t>
            </a:r>
            <a:r>
              <a:rPr lang="ru-RU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ат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endParaRPr lang="ru-RU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    Такие значения дадут при расчетах погрешность, не превышающую 0,5%.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206</TotalTime>
  <Words>1156</Words>
  <Application>Microsoft Office PowerPoint</Application>
  <PresentationFormat>Экран (4:3)</PresentationFormat>
  <Paragraphs>188</Paragraphs>
  <Slides>45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Солнцестояние</vt:lpstr>
      <vt:lpstr>Visio</vt:lpstr>
      <vt:lpstr>Измерение давления</vt:lpstr>
      <vt:lpstr>Содержание</vt:lpstr>
      <vt:lpstr>Содержание</vt:lpstr>
      <vt:lpstr>Определение давления</vt:lpstr>
      <vt:lpstr>Единицы измерения давления</vt:lpstr>
      <vt:lpstr>Единицы измерения давления</vt:lpstr>
      <vt:lpstr>Единицы измерения давления</vt:lpstr>
      <vt:lpstr>Единицы измерения давления</vt:lpstr>
      <vt:lpstr>Единицы измерения давления</vt:lpstr>
      <vt:lpstr>виды давления</vt:lpstr>
      <vt:lpstr>виды давления</vt:lpstr>
      <vt:lpstr>Классификация приборов по виду измеряемого давления</vt:lpstr>
      <vt:lpstr>Классификация приборов по виду измеряемого давления</vt:lpstr>
      <vt:lpstr>Классификация приборов по виду измеряемого давления</vt:lpstr>
      <vt:lpstr>Классификация приборов по принципу действия</vt:lpstr>
      <vt:lpstr>U-образный и чашечный манометры</vt:lpstr>
      <vt:lpstr>U-образный и чашечный манометры</vt:lpstr>
      <vt:lpstr>U-образный и чашечный манометры</vt:lpstr>
      <vt:lpstr>Манометр с одновитковой трубчатой пружиной </vt:lpstr>
      <vt:lpstr>Манометр с одновитковой трубчатой пружиной </vt:lpstr>
      <vt:lpstr>Электрический манометр</vt:lpstr>
      <vt:lpstr>Дифманометр типа  «кольцевые весы»</vt:lpstr>
      <vt:lpstr>Дифманометр типа  «кольцевые весы»</vt:lpstr>
      <vt:lpstr>Коррозионностойкие датчики давления</vt:lpstr>
      <vt:lpstr>Коррозионностойкие датчики давления</vt:lpstr>
      <vt:lpstr>Коррозионностойкие датчики давления</vt:lpstr>
      <vt:lpstr>Датчики давления  3051S</vt:lpstr>
      <vt:lpstr>Датчики давления  3051S</vt:lpstr>
      <vt:lpstr>Датчики давления  3051S</vt:lpstr>
      <vt:lpstr>Датчики давления 1151</vt:lpstr>
      <vt:lpstr>Датчики давления 1151</vt:lpstr>
      <vt:lpstr>Датчики давления 1151</vt:lpstr>
      <vt:lpstr>Датчик давления  МЕТРАН-55-ДМП 331</vt:lpstr>
      <vt:lpstr>Датчик давления  МЕТРАН-55-ДМП 331</vt:lpstr>
      <vt:lpstr>Датчик давления  МЕТРАН-55-ДМП 331</vt:lpstr>
      <vt:lpstr>Датчик давления  МЕТРАН-55-ДМП 331</vt:lpstr>
      <vt:lpstr>Датчик давления  МЕТРАН-55-ЛМК 351</vt:lpstr>
      <vt:lpstr>Датчик давления  МЕТРАН-55-ЛМК 351</vt:lpstr>
      <vt:lpstr>Датчик давления  МЕТРАН-55-ЛМК 351</vt:lpstr>
      <vt:lpstr>Многофункциональный  датчик давления Метран-55-ДС </vt:lpstr>
      <vt:lpstr>Многофункциональный  датчик давления Метран-55-ДС </vt:lpstr>
      <vt:lpstr>Многофункциональный  датчик давления Метран-55-ДС </vt:lpstr>
      <vt:lpstr>Вопросы</vt:lpstr>
      <vt:lpstr>Ресурсы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давления</dc:title>
  <cp:lastModifiedBy>user</cp:lastModifiedBy>
  <cp:revision>25</cp:revision>
  <dcterms:modified xsi:type="dcterms:W3CDTF">2014-05-06T07:46:42Z</dcterms:modified>
</cp:coreProperties>
</file>