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5" r:id="rId3"/>
    <p:sldId id="258" r:id="rId4"/>
    <p:sldId id="259" r:id="rId5"/>
    <p:sldId id="260" r:id="rId6"/>
    <p:sldId id="262" r:id="rId7"/>
    <p:sldId id="269" r:id="rId8"/>
    <p:sldId id="273" r:id="rId9"/>
    <p:sldId id="274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2C31"/>
    <a:srgbClr val="E6E1C0"/>
    <a:srgbClr val="E8E3C6"/>
    <a:srgbClr val="FCDBC0"/>
    <a:srgbClr val="D3F6FD"/>
    <a:srgbClr val="00FF00"/>
    <a:srgbClr val="C9ECFB"/>
    <a:srgbClr val="C5EAFB"/>
    <a:srgbClr val="B4E4FA"/>
    <a:srgbClr val="C1FFE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20FC3-640E-402B-835C-CD59185493D4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63ECF-04F7-41E4-90F1-BC24D93040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1"/>
            <a:ext cx="83529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Краснодарского края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для специальности: 38.02.01 «Экономика и бухгалтерский учет»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00808"/>
            <a:ext cx="7920880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Формирование денежных активов и пассивов банка</a:t>
            </a:r>
          </a:p>
          <a:p>
            <a:pPr algn="ctr"/>
            <a:endParaRPr lang="ru-RU" sz="3200" b="1" dirty="0" smtClean="0"/>
          </a:p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Разработала: Н.В.Делиховская </a:t>
            </a:r>
          </a:p>
          <a:p>
            <a:pPr algn="ctr"/>
            <a:endParaRPr lang="ru-RU" sz="3200" b="1" dirty="0"/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grandars.ru/images/1/review/id/493/3c5c995d1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4"/>
            <a:ext cx="8142811" cy="4482924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BCB6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bus.znate.ru/pars_docs/refs/20/19249/19249_html_7186df1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7560840" cy="5883278"/>
          </a:xfrm>
          <a:prstGeom prst="rect">
            <a:avLst/>
          </a:prstGeom>
          <a:noFill/>
          <a:effectLst>
            <a:glow rad="1397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1FFEA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0943" y="278969"/>
            <a:ext cx="8604448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точки зрения эффективности активов, самыми рентабельными являются ссуды и инвестиции. </a:t>
            </a:r>
            <a:endParaRPr lang="ru-RU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Эти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средства работают, принося определенный доход.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 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0553" y="5589240"/>
            <a:ext cx="8496944" cy="1015663"/>
          </a:xfrm>
          <a:prstGeom prst="rect">
            <a:avLst/>
          </a:prstGeom>
          <a:solidFill>
            <a:srgbClr val="FAFCBA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Пассивные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операции направлены на формирование активов кредитных учреждений, на упрочение позиций банка в общей финансовой структуре.</a:t>
            </a:r>
          </a:p>
        </p:txBody>
      </p:sp>
      <p:pic>
        <p:nvPicPr>
          <p:cNvPr id="10244" name="Picture 4" descr="http://images.myshared.ru/417202/slide_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885" t="7732" r="5353" b="9898"/>
          <a:stretch/>
        </p:blipFill>
        <p:spPr bwMode="auto">
          <a:xfrm>
            <a:off x="323528" y="1556792"/>
            <a:ext cx="8424936" cy="3808825"/>
          </a:xfrm>
          <a:prstGeom prst="rect">
            <a:avLst/>
          </a:prstGeom>
          <a:noFill/>
          <a:effectLst>
            <a:glow rad="1397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rofit-life.ru/wp-content/uploads/2012/07/%D0%91%D0%B5%D0%B7-%D0%B8%D0%BC%D0%B5%D0%BD%D0%B8-1-300x22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556792"/>
            <a:ext cx="6696744" cy="5089528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188640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Формирование денежных активов и пассивов банка</a:t>
            </a:r>
          </a:p>
        </p:txBody>
      </p:sp>
    </p:spTree>
    <p:extLst>
      <p:ext uri="{BB962C8B-B14F-4D97-AF65-F5344CB8AC3E}">
        <p14:creationId xmlns="" xmlns:p14="http://schemas.microsoft.com/office/powerpoint/2010/main" val="526681576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12776"/>
            <a:ext cx="8568952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БАНКОВСКИЕ АКТИВЫ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это те средства, то имущество, которое имеется у банка в данный момент, на которое он может рассчитывать в настоящий момент.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3528" y="332656"/>
            <a:ext cx="8208912" cy="64698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SimSun" pitchFamily="2" charset="-122"/>
                <a:cs typeface="Calibri" pitchFamily="34" charset="0"/>
              </a:rPr>
              <a:t>Банковские активы</a:t>
            </a:r>
          </a:p>
        </p:txBody>
      </p:sp>
      <p:pic>
        <p:nvPicPr>
          <p:cNvPr id="1026" name="Picture 2" descr="http://ria.ru/images/40791/46/40791466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780928"/>
            <a:ext cx="7324725" cy="3771901"/>
          </a:xfrm>
          <a:prstGeom prst="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332656"/>
            <a:ext cx="8319868" cy="51077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активов коммерческих банков:</a:t>
            </a:r>
            <a:endParaRPr lang="ru-RU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0994" y="1114117"/>
            <a:ext cx="8422094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ДЕНЕЖНАЯ НАЛИЧНОСТЬ. Это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 денежные средства, которые в данный момент находятся на счетах банка.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0994" y="2092686"/>
            <a:ext cx="8712968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БАНКОВСКИЕ ССУДЫ. Это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средства банка, которые он передал под проценты по договорам кредитования юридическим или физическим лицам. И пусть в настоящее время эти деньги не находятся непосредственно в банке, но зато по праву ему принадлежат и будут возвращены заемщиками по условиям кредитования с дополнительным доходом.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0994" y="3994585"/>
            <a:ext cx="8643589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ИНВЕСТИЦИОННЫЙ КАПИТАЛ. Это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 средства, которые банковское учреждение вложило в уставный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фонд и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ждет от этого мероприятия определенной доходности.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8891" y="5250874"/>
            <a:ext cx="8735071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НЕДВИЖИМОСТЬ. Это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различные здания, сооружения, земельные участки, находящиеся в собственности банка.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может быть прямое приобретение, а может быть переход в собственность банка в качестве погашения долга перед ним.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smartcat.ru/catalog/savickayanalishozdeyat/image611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18" t="135" r="620" b="5844"/>
          <a:stretch/>
        </p:blipFill>
        <p:spPr bwMode="auto">
          <a:xfrm>
            <a:off x="971600" y="404664"/>
            <a:ext cx="6912768" cy="6144378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6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bibl.tikva.ru/base/B1322/img/B1322p92-a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8416906" cy="4804396"/>
          </a:xfrm>
          <a:prstGeom prst="rect">
            <a:avLst/>
          </a:prstGeom>
          <a:noFill/>
          <a:effectLst>
            <a:glow rad="1397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524" y="1124744"/>
            <a:ext cx="8568952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ПАССИВЫ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это источники, ресурсы собственных средств кредитного учреждения. Их также принято подразделять на виды.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202743"/>
            <a:ext cx="8064896" cy="57888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2800" b="1" dirty="0">
                <a:ln/>
                <a:solidFill>
                  <a:schemeClr val="accent4">
                    <a:lumMod val="50000"/>
                  </a:schemeClr>
                </a:solidFill>
              </a:rPr>
              <a:t>Пассивы коммерческого банка</a:t>
            </a:r>
          </a:p>
        </p:txBody>
      </p:sp>
      <p:pic>
        <p:nvPicPr>
          <p:cNvPr id="5124" name="Picture 4" descr="http://do.gendocs.ru/pars_docs/tw_refs/1/824/824_html_m80fca1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175749"/>
            <a:ext cx="7632848" cy="4221830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2C31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6032" y="842176"/>
            <a:ext cx="8496944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82C31"/>
                </a:solidFill>
              </a:rPr>
              <a:t>Эмиссия ценных бумаг.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Чаще всего крупные банки являются акционерными обществами, которые выпускают собственные акции. Таким образом, продавая на фондовом рынке свои ценные бумаги, банк привлекает дополнительные оборотные средства.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1766" y="3934927"/>
            <a:ext cx="8496944" cy="16312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Направление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82C31"/>
                </a:solidFill>
              </a:rPr>
              <a:t>прибыли, полученной от деятельности банка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 образования резервов под обесценение ценных бумаг или на покрытие возможных убытков. Эта величина положительно характеризует деятельность банка. Чем больше у него резервный фонд, чем больше его рост год от года, тем стабильнее и надежнее банк.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42036" y="2401014"/>
            <a:ext cx="8424936" cy="1323439"/>
          </a:xfrm>
          <a:prstGeom prst="rect">
            <a:avLst/>
          </a:prstGeom>
          <a:solidFill>
            <a:srgbClr val="C9ECFB"/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82C31"/>
                </a:solidFill>
              </a:rPr>
              <a:t>Депозитные операции.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Коммерческие 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банки посредством рекламы и других средств привлекают свободные денежные средства населения и юридических лиц. В этом случае привлеченные средства также направляются на пополнение активов для извлечения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дохода.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595" y="5733256"/>
            <a:ext cx="8496944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82C31"/>
                </a:solidFill>
              </a:rPr>
              <a:t>Ссуды, полученные у других</a:t>
            </a: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коммерческих и государственных структур. Огромная часть этих обязательств направляется на кредитную деятельность банка.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2595" y="96000"/>
            <a:ext cx="8319868" cy="51077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Различают основные виды 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пассивов 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коммерческих банков:</a:t>
            </a:r>
            <a:endParaRPr lang="ru-RU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Calibri" pitchFamily="34" charset="0"/>
              <a:ea typeface="SimSun" pitchFamily="2" charset="-122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714736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1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gendocs.ru/gendocs/docs/30/29075/conv_1/file1_html_m8eadc3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039100" cy="5724525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886942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378</Words>
  <Application>Microsoft Office PowerPoint</Application>
  <PresentationFormat>Экран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delihovskaja</cp:lastModifiedBy>
  <cp:revision>45</cp:revision>
  <dcterms:created xsi:type="dcterms:W3CDTF">2013-11-06T17:55:54Z</dcterms:created>
  <dcterms:modified xsi:type="dcterms:W3CDTF">2020-03-07T08:15:43Z</dcterms:modified>
</cp:coreProperties>
</file>