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5" d="100"/>
          <a:sy n="65" d="100"/>
        </p:scale>
        <p:origin x="-792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14/02/2019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14/02/2019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14/02/2019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14/02/2019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14/02/2019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14/02/2019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14/02/2019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14/02/2019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14/02/2019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14/02/2019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14/02/2019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14/02/2019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628800"/>
            <a:ext cx="8352928" cy="2583160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</a:rPr>
              <a:t>Тема дискуссии:</a:t>
            </a:r>
            <a:br>
              <a:rPr lang="ru-RU" sz="4400" b="1" dirty="0" smtClean="0">
                <a:solidFill>
                  <a:srgbClr val="002060"/>
                </a:solidFill>
              </a:rPr>
            </a:br>
            <a:r>
              <a:rPr lang="ru-RU" sz="4400" b="1" dirty="0" smtClean="0">
                <a:solidFill>
                  <a:srgbClr val="002060"/>
                </a:solidFill>
              </a:rPr>
              <a:t>«Гражданский брак, брак по любви или по расчету:</a:t>
            </a:r>
            <a:br>
              <a:rPr lang="ru-RU" sz="4400" b="1" dirty="0" smtClean="0">
                <a:solidFill>
                  <a:srgbClr val="002060"/>
                </a:solidFill>
              </a:rPr>
            </a:b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r>
              <a:rPr lang="en-US" sz="4400" b="1" dirty="0" smtClean="0">
                <a:solidFill>
                  <a:srgbClr val="002060"/>
                </a:solidFill>
              </a:rPr>
              <a:t>“</a:t>
            </a:r>
            <a:r>
              <a:rPr lang="ru-RU" sz="4400" b="1" dirty="0" smtClean="0">
                <a:solidFill>
                  <a:srgbClr val="002060"/>
                </a:solidFill>
              </a:rPr>
              <a:t>плюсы</a:t>
            </a:r>
            <a:r>
              <a:rPr lang="en-US" sz="4400" b="1" dirty="0" smtClean="0">
                <a:solidFill>
                  <a:srgbClr val="002060"/>
                </a:solidFill>
              </a:rPr>
              <a:t>”</a:t>
            </a:r>
            <a:r>
              <a:rPr lang="ru-RU" sz="4400" b="1" dirty="0" smtClean="0">
                <a:solidFill>
                  <a:srgbClr val="002060"/>
                </a:solidFill>
              </a:rPr>
              <a:t> и  </a:t>
            </a:r>
            <a:r>
              <a:rPr lang="en-US" sz="4400" b="1" dirty="0" smtClean="0">
                <a:solidFill>
                  <a:srgbClr val="002060"/>
                </a:solidFill>
              </a:rPr>
              <a:t>“</a:t>
            </a:r>
            <a:r>
              <a:rPr lang="ru-RU" sz="4400" b="1" dirty="0" smtClean="0">
                <a:solidFill>
                  <a:srgbClr val="002060"/>
                </a:solidFill>
              </a:rPr>
              <a:t>минусы</a:t>
            </a:r>
            <a:r>
              <a:rPr lang="en-US" sz="4400" b="1" dirty="0" smtClean="0">
                <a:solidFill>
                  <a:srgbClr val="002060"/>
                </a:solidFill>
              </a:rPr>
              <a:t>”</a:t>
            </a:r>
            <a:r>
              <a:rPr lang="ru-RU" sz="4400" b="1" dirty="0" smtClean="0">
                <a:solidFill>
                  <a:srgbClr val="002060"/>
                </a:solidFill>
              </a:rPr>
              <a:t>»</a:t>
            </a:r>
            <a:endParaRPr lang="ru-RU" sz="4400" b="1" dirty="0">
              <a:solidFill>
                <a:srgbClr val="00206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4293096"/>
            <a:ext cx="3456384" cy="23042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4653136"/>
            <a:ext cx="3024336" cy="18914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5999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764704"/>
            <a:ext cx="8183880" cy="4248472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1. Гражданский брак-это официально оформленные отношения, задокументированные в отделение </a:t>
            </a:r>
            <a:r>
              <a:rPr lang="ru-RU" sz="2400" dirty="0" err="1" smtClean="0">
                <a:solidFill>
                  <a:srgbClr val="002060"/>
                </a:solidFill>
              </a:rPr>
              <a:t>ЗАГСа</a:t>
            </a:r>
            <a:r>
              <a:rPr lang="ru-RU" sz="2400" dirty="0" smtClean="0">
                <a:solidFill>
                  <a:srgbClr val="002060"/>
                </a:solidFill>
              </a:rPr>
              <a:t>.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/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/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2. Семейные отношения, не имеющие официального подтверждения, называются </a:t>
            </a:r>
            <a:r>
              <a:rPr lang="ru-RU" sz="2400" u="sng" dirty="0" smtClean="0">
                <a:solidFill>
                  <a:srgbClr val="002060"/>
                </a:solidFill>
              </a:rPr>
              <a:t>сожительством </a:t>
            </a:r>
            <a:r>
              <a:rPr lang="ru-RU" sz="2400" dirty="0" smtClean="0">
                <a:solidFill>
                  <a:srgbClr val="002060"/>
                </a:solidFill>
              </a:rPr>
              <a:t/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>
                <a:solidFill>
                  <a:srgbClr val="002060"/>
                </a:solidFill>
              </a:rPr>
              <a:t/>
            </a:r>
            <a:br>
              <a:rPr lang="ru-RU" sz="2400" dirty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/>
            </a:r>
            <a:br>
              <a:rPr lang="ru-RU" sz="2400" dirty="0" smtClean="0">
                <a:solidFill>
                  <a:srgbClr val="002060"/>
                </a:solidFill>
              </a:rPr>
            </a:br>
            <a:endParaRPr lang="ru-RU" sz="2400" dirty="0">
              <a:solidFill>
                <a:srgbClr val="00206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3573016"/>
            <a:ext cx="4464496" cy="293439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91102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08912" cy="763528"/>
          </a:xfrm>
        </p:spPr>
        <p:txBody>
          <a:bodyPr>
            <a:noAutofit/>
          </a:bodyPr>
          <a:lstStyle/>
          <a:p>
            <a:pPr algn="just"/>
            <a:r>
              <a:rPr lang="ru-RU" sz="2000" dirty="0">
                <a:solidFill>
                  <a:srgbClr val="002060"/>
                </a:solidFill>
              </a:rPr>
              <a:t>Плюсы и минусы неофициального «гражданского» брака.</a:t>
            </a:r>
            <a:br>
              <a:rPr lang="ru-RU" sz="2000" dirty="0">
                <a:solidFill>
                  <a:srgbClr val="002060"/>
                </a:solidFill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340768"/>
            <a:ext cx="8208912" cy="468052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ru-RU" sz="1050" dirty="0"/>
          </a:p>
          <a:p>
            <a:r>
              <a:rPr lang="ru-RU" sz="1300" b="1" dirty="0"/>
              <a:t>1.Официально зарегистрированный брак- это ответственность. </a:t>
            </a:r>
          </a:p>
          <a:p>
            <a:r>
              <a:rPr lang="ru-RU" sz="1300" b="1" dirty="0"/>
              <a:t>2. Единственная причина быть в незарегистрированном браке.– это свобода. Свобода от обязательств, от ответственности и от выбора.. </a:t>
            </a:r>
          </a:p>
          <a:p>
            <a:r>
              <a:rPr lang="ru-RU" sz="1300" b="1" dirty="0"/>
              <a:t>      70 % мужчин, находясь в «гражданском» браке считают себя свободными, тогда как 90% женщин в такой же ситуации считают себя замужними.   </a:t>
            </a:r>
          </a:p>
          <a:p>
            <a:r>
              <a:rPr lang="ru-RU" sz="1300" b="1" dirty="0"/>
              <a:t>   3.    «Гражданский» брак ни каких гарантий не дает, как был свободным, так им и остался. Какие могут быть к нему претензии, ведь он ничего не обещал, ничего не подписывал. </a:t>
            </a:r>
          </a:p>
          <a:p>
            <a:r>
              <a:rPr lang="ru-RU" sz="1300" b="1" dirty="0"/>
              <a:t>        И только поставив штамп о регистрации брака, личность становится полноправным участником гражданского брака,                </a:t>
            </a:r>
          </a:p>
          <a:p>
            <a:r>
              <a:rPr lang="ru-RU" sz="1300" b="1" dirty="0"/>
              <a:t>    4. «Гражданский» брак – это всегда не окончательный выбор (</a:t>
            </a:r>
            <a:r>
              <a:rPr lang="ru-RU" sz="1300" b="1" dirty="0" err="1"/>
              <a:t>недовыбор</a:t>
            </a:r>
            <a:r>
              <a:rPr lang="ru-RU" sz="1300" b="1" dirty="0"/>
              <a:t>). Когда мужчина и женщина долго живут вместе, но не вступают в брак, то они как бы говорят друг другу: «Я жду лучшего (лучшую). </a:t>
            </a:r>
          </a:p>
          <a:p>
            <a:r>
              <a:rPr lang="ru-RU" sz="1300" b="1" dirty="0"/>
              <a:t> …. если мужчина встречает свою женщину, он ведет ее в ЗАГС. Если он не ведет вас, значит, ждет другую. Вас он не выбрал. Возможно, это жестко, но это ПРАВДА</a:t>
            </a:r>
          </a:p>
          <a:p>
            <a:r>
              <a:rPr lang="ru-RU" sz="1300" b="1" dirty="0"/>
              <a:t>   5. .заключение брака, это некий  ритуал.. И каждая девушка  мечтает о свадьбе, и о платье, и о вальсе </a:t>
            </a:r>
            <a:r>
              <a:rPr lang="ru-RU" sz="1300" b="1" dirty="0" err="1"/>
              <a:t>Мельденсона</a:t>
            </a:r>
            <a:r>
              <a:rPr lang="ru-RU" sz="1300" b="1" dirty="0"/>
              <a:t>.</a:t>
            </a:r>
          </a:p>
          <a:p>
            <a:endParaRPr lang="ru-RU" sz="1300" b="1" dirty="0"/>
          </a:p>
          <a:p>
            <a:r>
              <a:rPr lang="ru-RU" sz="1300" b="1" dirty="0"/>
              <a:t>   6.Очень часто молодые люди, живущие в свободных отношениях, не знакомят своих родителей с родителями своих партнеров, не происходит объединения двух родов, двух семейных систем.</a:t>
            </a:r>
          </a:p>
          <a:p>
            <a:endParaRPr lang="ru-RU" sz="1050" dirty="0"/>
          </a:p>
        </p:txBody>
      </p:sp>
    </p:spTree>
    <p:extLst>
      <p:ext uri="{BB962C8B-B14F-4D97-AF65-F5344CB8AC3E}">
        <p14:creationId xmlns:p14="http://schemas.microsoft.com/office/powerpoint/2010/main" val="4211583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502920" y="6035040"/>
            <a:ext cx="8183880" cy="17864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   </a:t>
            </a:r>
            <a:r>
              <a:rPr lang="ru-RU" dirty="0"/>
              <a:t>Плюсы неравного брака  по возрасту.</a:t>
            </a:r>
          </a:p>
          <a:p>
            <a:pPr algn="just"/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Минусы  неравного брака оп возрасту.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4036784" cy="4429472"/>
          </a:xfrm>
        </p:spPr>
        <p:txBody>
          <a:bodyPr>
            <a:normAutofit fontScale="55000" lnSpcReduction="20000"/>
          </a:bodyPr>
          <a:lstStyle/>
          <a:p>
            <a:r>
              <a:rPr lang="ru-RU" sz="2500" dirty="0"/>
              <a:t>1.Материальная сторона. Обычно мужчины старше 30 лет имеют стабильный доход и уверенно стоят на ногах. Поэтому семье не придется проходить проверку бедностью и доказывать истинность </a:t>
            </a:r>
            <a:r>
              <a:rPr lang="ru-RU" sz="2500" dirty="0" smtClean="0"/>
              <a:t>поговорки </a:t>
            </a:r>
            <a:r>
              <a:rPr lang="ru-RU" sz="2500" dirty="0"/>
              <a:t>«с милым рай и в шалаше</a:t>
            </a:r>
            <a:r>
              <a:rPr lang="ru-RU" sz="2500" dirty="0" smtClean="0"/>
              <a:t>»;</a:t>
            </a:r>
            <a:endParaRPr lang="en-US" sz="2500" dirty="0" smtClean="0"/>
          </a:p>
          <a:p>
            <a:endParaRPr lang="ru-RU" sz="2500" dirty="0"/>
          </a:p>
          <a:p>
            <a:r>
              <a:rPr lang="ru-RU" sz="2500" dirty="0"/>
              <a:t>2.Общая стабильность. Молодой супруге уже не надо гнаться за деньгами, чтобы «отложить на квартиру», она может спокойно строить карьеру, получать образование, заниматься любимыми делами без ущерба для семьи. </a:t>
            </a:r>
            <a:endParaRPr lang="en-US" sz="2500" dirty="0" smtClean="0"/>
          </a:p>
          <a:p>
            <a:endParaRPr lang="ru-RU" sz="2500" dirty="0"/>
          </a:p>
          <a:p>
            <a:r>
              <a:rPr lang="ru-RU" sz="2500" dirty="0"/>
              <a:t>3.Дети. Мужчины за тридцать проявляют большую готовность к рождению детей, чем молодые. Для них, скорее всего, ребенок будет долгожданным и желанным, нежели случайным, и они с большим удовольствием будут посвящать время детям;</a:t>
            </a: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4501480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1.Отношение родителей девушки, друзей и всех окружающих. </a:t>
            </a:r>
            <a:endParaRPr lang="en-US" dirty="0" smtClean="0"/>
          </a:p>
          <a:p>
            <a:endParaRPr lang="ru-RU" dirty="0"/>
          </a:p>
          <a:p>
            <a:r>
              <a:rPr lang="ru-RU" dirty="0"/>
              <a:t>2.Свободное время и досуг. Если общих занятий, интересов и способов отдыха у пары нет, это может послужить яблоком раздора в семье</a:t>
            </a:r>
            <a:r>
              <a:rPr lang="ru-RU" dirty="0" smtClean="0"/>
              <a:t>.</a:t>
            </a:r>
            <a:endParaRPr lang="en-US" dirty="0" smtClean="0"/>
          </a:p>
          <a:p>
            <a:endParaRPr lang="ru-RU" dirty="0"/>
          </a:p>
          <a:p>
            <a:r>
              <a:rPr lang="ru-RU" dirty="0"/>
              <a:t>3.Продолжительность совместной жизни. По статистике, женщины и так живут на 7 лет дольше, чем мужчины. Прибавить сюда разницу в возрасте, и станет понятно, что «умереть в один день» после долгой и счастливой жизни, скорее всего, не получится;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8757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Плюсы неравного брака  по возрасту.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 Минусы  неравного брака оп возрасту.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4.Отношения в семье. Взрослые мужчины обладают большим терпением и гибкостью, чем «зеленые». Они намного реже пытаются перевоспитать жену, ведут себя не столь категорично, способны на компромиссы</a:t>
            </a:r>
            <a:r>
              <a:rPr lang="ru-RU" dirty="0" smtClean="0"/>
              <a:t>;</a:t>
            </a:r>
            <a:endParaRPr lang="en-US" dirty="0" smtClean="0"/>
          </a:p>
          <a:p>
            <a:endParaRPr lang="ru-RU" dirty="0"/>
          </a:p>
          <a:p>
            <a:r>
              <a:rPr lang="ru-RU" dirty="0"/>
              <a:t>5.Супружеская верность со стороны мужчины. </a:t>
            </a:r>
            <a:endParaRPr lang="en-US" dirty="0" smtClean="0"/>
          </a:p>
          <a:p>
            <a:endParaRPr lang="ru-RU" dirty="0"/>
          </a:p>
          <a:p>
            <a:r>
              <a:rPr lang="ru-RU" dirty="0"/>
              <a:t>6.Новый вкус жизни для мужчины. Брак с молодой девушкой помогает мужчине снов ощутить угасший интерес к окружающим событиям, открыть «второе дыхание». Он снова чувствует себя любимым, радуется каждому дню, ценит счастливые мгновения, начинает в полную силу работать и общаться с близкими.</a:t>
            </a: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4.Зрелый мужчина уже не поддастся </a:t>
            </a:r>
            <a:r>
              <a:rPr lang="ru-RU" dirty="0" err="1"/>
              <a:t>переделываниям</a:t>
            </a:r>
            <a:r>
              <a:rPr lang="ru-RU" dirty="0"/>
              <a:t> или подстройкам «под себя». Придется мириться со всеми его привычками</a:t>
            </a:r>
            <a:r>
              <a:rPr lang="ru-RU" dirty="0" smtClean="0"/>
              <a:t>;</a:t>
            </a:r>
            <a:endParaRPr lang="en-US" dirty="0" smtClean="0"/>
          </a:p>
          <a:p>
            <a:endParaRPr lang="ru-RU" dirty="0"/>
          </a:p>
          <a:p>
            <a:r>
              <a:rPr lang="ru-RU" dirty="0"/>
              <a:t>5.Еще один возможный минус — измена </a:t>
            </a:r>
            <a:r>
              <a:rPr lang="ru-RU" dirty="0" smtClean="0"/>
              <a:t>жены</a:t>
            </a:r>
            <a:endParaRPr lang="en-US" dirty="0" smtClean="0"/>
          </a:p>
          <a:p>
            <a:endParaRPr lang="ru-RU" dirty="0"/>
          </a:p>
          <a:p>
            <a:r>
              <a:rPr lang="ru-RU" dirty="0"/>
              <a:t>6.Ускоренное старение женщины. По исследованиям немецких ученых, в браках, где мужчина намного старше своей избранницы, женщина гораздо быстрее стареет, и продолжительность ее жизни сокращается. </a:t>
            </a:r>
            <a:endParaRPr lang="en-US" dirty="0" smtClean="0"/>
          </a:p>
          <a:p>
            <a:endParaRPr lang="ru-RU" dirty="0"/>
          </a:p>
          <a:p>
            <a:r>
              <a:rPr lang="ru-RU" dirty="0"/>
              <a:t>7.Опять-таки, дети. Вернее, их отсутствие. Нередко мужчины в возрасте уже не хотят заводить детей.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878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7200" dirty="0"/>
              <a:t> </a:t>
            </a:r>
          </a:p>
          <a:p>
            <a:r>
              <a:rPr lang="ru-RU" sz="7200" dirty="0"/>
              <a:t>Плюсы брака по расчету(материальный </a:t>
            </a:r>
            <a:r>
              <a:rPr lang="ru-RU" sz="7200" dirty="0" smtClean="0"/>
              <a:t>фактор</a:t>
            </a:r>
            <a:r>
              <a:rPr lang="en-US" sz="7200" dirty="0" smtClean="0"/>
              <a:t>)</a:t>
            </a:r>
            <a:endParaRPr lang="ru-RU" sz="72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764704"/>
            <a:ext cx="3931920" cy="864096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Минусы брака по </a:t>
            </a:r>
            <a:r>
              <a:rPr lang="ru-RU" dirty="0" smtClean="0"/>
              <a:t>расчету(материальный фактор)</a:t>
            </a:r>
            <a:endParaRPr lang="ru-RU" dirty="0"/>
          </a:p>
          <a:p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1.	Финансовая стабильность;</a:t>
            </a:r>
          </a:p>
          <a:p>
            <a:r>
              <a:rPr lang="ru-RU" dirty="0"/>
              <a:t>2.	Нет риска, что чувства пройдут, их и так не было;</a:t>
            </a:r>
          </a:p>
          <a:p>
            <a:r>
              <a:rPr lang="ru-RU" dirty="0"/>
              <a:t>3.	Устроенный быт;</a:t>
            </a:r>
          </a:p>
          <a:p>
            <a:r>
              <a:rPr lang="ru-RU" dirty="0"/>
              <a:t>4.	Союз, основанный на расчете, реже распадается;</a:t>
            </a:r>
          </a:p>
          <a:p>
            <a:r>
              <a:rPr lang="ru-RU" dirty="0"/>
              <a:t>5.	Брачный договор.</a:t>
            </a: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1.	Нет ни любви, ни страсти;</a:t>
            </a:r>
          </a:p>
          <a:p>
            <a:r>
              <a:rPr lang="ru-RU" dirty="0"/>
              <a:t>2.	Трудно смириться с недостатками нелюбимого человека;</a:t>
            </a:r>
          </a:p>
          <a:p>
            <a:r>
              <a:rPr lang="ru-RU" dirty="0"/>
              <a:t>3.	Полная финансовая зависимость от мужа;</a:t>
            </a:r>
          </a:p>
          <a:p>
            <a:r>
              <a:rPr lang="ru-RU" dirty="0"/>
              <a:t>4.	Отсутствие права голоса;</a:t>
            </a:r>
          </a:p>
          <a:p>
            <a:r>
              <a:rPr lang="ru-RU" dirty="0"/>
              <a:t>5.	Возможные унижения и упреки;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3414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Плюсы брака по любви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Минусы брака по любви</a:t>
            </a:r>
          </a:p>
          <a:p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Если брак был совершен по любви, тогда недостатки вашей половинки легче переносятся. </a:t>
            </a:r>
            <a:endParaRPr lang="ru-RU" dirty="0"/>
          </a:p>
          <a:p>
            <a:r>
              <a:rPr lang="ru-RU" dirty="0" smtClean="0"/>
              <a:t> </a:t>
            </a:r>
            <a:r>
              <a:rPr lang="ru-RU" dirty="0"/>
              <a:t>Если вы вступили в брак исключительно по любви, вас не будет особо волновать финансовые вопросы, будничные дела и так далее. 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Любимый человек </a:t>
            </a:r>
            <a:r>
              <a:rPr lang="ru-RU" dirty="0"/>
              <a:t>может проявить себя как грубым, невнимательным, инфантильным и так далее. </a:t>
            </a:r>
            <a:endParaRPr lang="ru-RU" dirty="0"/>
          </a:p>
          <a:p>
            <a:r>
              <a:rPr lang="ru-RU" dirty="0"/>
              <a:t>Н</a:t>
            </a:r>
            <a:r>
              <a:rPr lang="ru-RU" dirty="0" smtClean="0"/>
              <a:t>е </a:t>
            </a:r>
            <a:r>
              <a:rPr lang="ru-RU" dirty="0"/>
              <a:t>исключено, что любящий человек не будет изменять. </a:t>
            </a:r>
            <a:endParaRPr lang="ru-RU" dirty="0" smtClean="0"/>
          </a:p>
          <a:p>
            <a:r>
              <a:rPr lang="ru-RU" dirty="0" smtClean="0"/>
              <a:t>Учеными </a:t>
            </a:r>
            <a:r>
              <a:rPr lang="ru-RU" dirty="0"/>
              <a:t>было доказано, что любовь – это исключительно физиологическое чувство</a:t>
            </a:r>
            <a:r>
              <a:rPr lang="ru-RU"/>
              <a:t>. </a:t>
            </a:r>
            <a:endParaRPr lang="ru-RU" dirty="0"/>
          </a:p>
          <a:p>
            <a:r>
              <a:rPr lang="ru-RU" smtClean="0"/>
              <a:t>Со </a:t>
            </a:r>
            <a:r>
              <a:rPr lang="ru-RU" dirty="0"/>
              <a:t>временем ваши чувства могут притупиться и брак превратится в будничные дела, заботу детей и даже в привычку.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62947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45</TotalTime>
  <Words>771</Words>
  <Application>Microsoft Office PowerPoint</Application>
  <PresentationFormat>Экран (4:3)</PresentationFormat>
  <Paragraphs>61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Аспект</vt:lpstr>
      <vt:lpstr>Тема дискуссии: «Гражданский брак, брак по любви или по расчету:  “плюсы” и  “минусы”»</vt:lpstr>
      <vt:lpstr>1. Гражданский брак-это официально оформленные отношения, задокументированные в отделение ЗАГСа.   2. Семейные отношения, не имеющие официального подтверждения, называются сожительством    </vt:lpstr>
      <vt:lpstr>Плюсы и минусы неофициального «гражданского» брака.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дискуссии: «Гражданский брак, брак по любви или по расчету:  “плюсы” и  “минусы”»</dc:title>
  <dc:creator>Digma</dc:creator>
  <cp:lastModifiedBy>Кузнецова</cp:lastModifiedBy>
  <cp:revision>6</cp:revision>
  <dcterms:created xsi:type="dcterms:W3CDTF">2019-02-14T14:56:46Z</dcterms:created>
  <dcterms:modified xsi:type="dcterms:W3CDTF">2019-02-14T16:23:24Z</dcterms:modified>
</cp:coreProperties>
</file>